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pdf" ContentType="application/pdf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</p:sldMasterIdLst>
  <p:notesMasterIdLst>
    <p:notesMasterId r:id="rId54"/>
  </p:notesMasterIdLst>
  <p:handoutMasterIdLst>
    <p:handoutMasterId r:id="rId55"/>
  </p:handoutMasterIdLst>
  <p:sldIdLst>
    <p:sldId id="368" r:id="rId2"/>
    <p:sldId id="481" r:id="rId3"/>
    <p:sldId id="482" r:id="rId4"/>
    <p:sldId id="497" r:id="rId5"/>
    <p:sldId id="475" r:id="rId6"/>
    <p:sldId id="402" r:id="rId7"/>
    <p:sldId id="405" r:id="rId8"/>
    <p:sldId id="416" r:id="rId9"/>
    <p:sldId id="486" r:id="rId10"/>
    <p:sldId id="484" r:id="rId11"/>
    <p:sldId id="488" r:id="rId12"/>
    <p:sldId id="476" r:id="rId13"/>
    <p:sldId id="477" r:id="rId14"/>
    <p:sldId id="501" r:id="rId15"/>
    <p:sldId id="502" r:id="rId16"/>
    <p:sldId id="485" r:id="rId17"/>
    <p:sldId id="478" r:id="rId18"/>
    <p:sldId id="499" r:id="rId19"/>
    <p:sldId id="420" r:id="rId20"/>
    <p:sldId id="411" r:id="rId21"/>
    <p:sldId id="415" r:id="rId22"/>
    <p:sldId id="414" r:id="rId23"/>
    <p:sldId id="413" r:id="rId24"/>
    <p:sldId id="503" r:id="rId25"/>
    <p:sldId id="421" r:id="rId26"/>
    <p:sldId id="422" r:id="rId27"/>
    <p:sldId id="426" r:id="rId28"/>
    <p:sldId id="504" r:id="rId29"/>
    <p:sldId id="423" r:id="rId30"/>
    <p:sldId id="434" r:id="rId31"/>
    <p:sldId id="433" r:id="rId32"/>
    <p:sldId id="496" r:id="rId33"/>
    <p:sldId id="495" r:id="rId34"/>
    <p:sldId id="436" r:id="rId35"/>
    <p:sldId id="491" r:id="rId36"/>
    <p:sldId id="438" r:id="rId37"/>
    <p:sldId id="373" r:id="rId38"/>
    <p:sldId id="493" r:id="rId39"/>
    <p:sldId id="489" r:id="rId40"/>
    <p:sldId id="374" r:id="rId41"/>
    <p:sldId id="428" r:id="rId42"/>
    <p:sldId id="437" r:id="rId43"/>
    <p:sldId id="464" r:id="rId44"/>
    <p:sldId id="454" r:id="rId45"/>
    <p:sldId id="457" r:id="rId46"/>
    <p:sldId id="458" r:id="rId47"/>
    <p:sldId id="459" r:id="rId48"/>
    <p:sldId id="470" r:id="rId49"/>
    <p:sldId id="460" r:id="rId50"/>
    <p:sldId id="462" r:id="rId51"/>
    <p:sldId id="463" r:id="rId52"/>
    <p:sldId id="500" r:id="rId53"/>
  </p:sldIdLst>
  <p:sldSz cx="9144000" cy="6858000" type="screen4x3"/>
  <p:notesSz cx="6858000" cy="9144000"/>
  <p:defaultTextStyle>
    <a:defPPr>
      <a:defRPr lang="en-US"/>
    </a:defPPr>
    <a:lvl1pPr algn="ctr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Helvetica" pitchFamily="64" charset="0"/>
        <a:ea typeface="+mn-ea"/>
        <a:cs typeface="+mn-cs"/>
      </a:defRPr>
    </a:lvl1pPr>
    <a:lvl2pPr marL="457200" algn="ctr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Helvetica" pitchFamily="64" charset="0"/>
        <a:ea typeface="+mn-ea"/>
        <a:cs typeface="+mn-cs"/>
      </a:defRPr>
    </a:lvl2pPr>
    <a:lvl3pPr marL="914400" algn="ctr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Helvetica" pitchFamily="64" charset="0"/>
        <a:ea typeface="+mn-ea"/>
        <a:cs typeface="+mn-cs"/>
      </a:defRPr>
    </a:lvl3pPr>
    <a:lvl4pPr marL="1371600" algn="ctr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Helvetica" pitchFamily="64" charset="0"/>
        <a:ea typeface="+mn-ea"/>
        <a:cs typeface="+mn-cs"/>
      </a:defRPr>
    </a:lvl4pPr>
    <a:lvl5pPr marL="1828800" algn="ctr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Helvetica" pitchFamily="64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Helvetica" pitchFamily="64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Helvetica" pitchFamily="64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Helvetica" pitchFamily="64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Helvetica" pitchFamily="6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628">
          <p15:clr>
            <a:srgbClr val="A4A3A4"/>
          </p15:clr>
        </p15:guide>
        <p15:guide id="2" orient="horz" pos="984">
          <p15:clr>
            <a:srgbClr val="A4A3A4"/>
          </p15:clr>
        </p15:guide>
        <p15:guide id="3" pos="2858">
          <p15:clr>
            <a:srgbClr val="A4A3A4"/>
          </p15:clr>
        </p15:guide>
        <p15:guide id="4" pos="5759">
          <p15:clr>
            <a:srgbClr val="A4A3A4"/>
          </p15:clr>
        </p15:guide>
        <p15:guide id="5" pos="2764">
          <p15:clr>
            <a:srgbClr val="A4A3A4"/>
          </p15:clr>
        </p15:guide>
        <p15:guide id="6" pos="297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CC"/>
    <a:srgbClr val="9DE2FF"/>
    <a:srgbClr val="7CE8FF"/>
    <a:srgbClr val="6DAECC"/>
    <a:srgbClr val="996600"/>
    <a:srgbClr val="FF0000"/>
    <a:srgbClr val="FFFFFF"/>
    <a:srgbClr val="00CC99"/>
    <a:srgbClr val="0066FF"/>
    <a:srgbClr val="66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4251" autoAdjust="0"/>
    <p:restoredTop sz="94646" autoAdjust="0"/>
  </p:normalViewPr>
  <p:slideViewPr>
    <p:cSldViewPr snapToGrid="0">
      <p:cViewPr varScale="1">
        <p:scale>
          <a:sx n="108" d="100"/>
          <a:sy n="108" d="100"/>
        </p:scale>
        <p:origin x="1840" y="192"/>
      </p:cViewPr>
      <p:guideLst>
        <p:guide orient="horz" pos="2628"/>
        <p:guide orient="horz" pos="984"/>
        <p:guide pos="2858"/>
        <p:guide pos="5759"/>
        <p:guide pos="2764"/>
        <p:guide pos="297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50" d="100"/>
        <a:sy n="5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wmf"/></Relationships>
</file>

<file path=ppt/drawings/_rels/vmlDrawing15.v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image" Target="../media/image25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w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drawings/_rels/vmlDrawing20.v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image" Target="../media/image32.pdf"/></Relationships>
</file>

<file path=ppt/drawings/_rels/vmlDrawing21.vml.rels><?xml version="1.0" encoding="UTF-8" standalone="yes"?>
<Relationships xmlns="http://schemas.openxmlformats.org/package/2006/relationships"><Relationship Id="rId2" Type="http://schemas.openxmlformats.org/officeDocument/2006/relationships/image" Target="../media/image34.wmf"/><Relationship Id="rId1" Type="http://schemas.openxmlformats.org/officeDocument/2006/relationships/image" Target="../media/image33.w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0.emf"/></Relationships>
</file>

<file path=ppt/drawings/_rels/vmlDrawing23.v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image" Target="../media/image52.emf"/><Relationship Id="rId1" Type="http://schemas.openxmlformats.org/officeDocument/2006/relationships/image" Target="../media/image51.emf"/><Relationship Id="rId4" Type="http://schemas.openxmlformats.org/officeDocument/2006/relationships/image" Target="../media/image54.emf"/></Relationships>
</file>

<file path=ppt/drawings/_rels/vmlDrawing24.vml.rels><?xml version="1.0" encoding="UTF-8" standalone="yes"?>
<Relationships xmlns="http://schemas.openxmlformats.org/package/2006/relationships"><Relationship Id="rId2" Type="http://schemas.openxmlformats.org/officeDocument/2006/relationships/image" Target="../media/image56.emf"/><Relationship Id="rId1" Type="http://schemas.openxmlformats.org/officeDocument/2006/relationships/image" Target="../media/image55.e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9.emf"/></Relationships>
</file>

<file path=ppt/drawings/_rels/vmlDrawing26.v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2" Type="http://schemas.openxmlformats.org/officeDocument/2006/relationships/image" Target="../media/image61.wmf"/><Relationship Id="rId1" Type="http://schemas.openxmlformats.org/officeDocument/2006/relationships/image" Target="../media/image60.wmf"/></Relationships>
</file>

<file path=ppt/drawings/_rels/vmlDrawing27.vml.rels><?xml version="1.0" encoding="UTF-8" standalone="yes"?>
<Relationships xmlns="http://schemas.openxmlformats.org/package/2006/relationships"><Relationship Id="rId2" Type="http://schemas.openxmlformats.org/officeDocument/2006/relationships/image" Target="../media/image64.wmf"/><Relationship Id="rId1" Type="http://schemas.openxmlformats.org/officeDocument/2006/relationships/image" Target="../media/image63.emf"/></Relationships>
</file>

<file path=ppt/drawings/_rels/vmlDrawing28.vml.rels><?xml version="1.0" encoding="UTF-8" standalone="yes"?>
<Relationships xmlns="http://schemas.openxmlformats.org/package/2006/relationships"><Relationship Id="rId2" Type="http://schemas.openxmlformats.org/officeDocument/2006/relationships/image" Target="../media/image66.emf"/><Relationship Id="rId1" Type="http://schemas.openxmlformats.org/officeDocument/2006/relationships/image" Target="../media/image65.e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69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30.vml.rels><?xml version="1.0" encoding="UTF-8" standalone="yes"?>
<Relationships xmlns="http://schemas.openxmlformats.org/package/2006/relationships"><Relationship Id="rId2" Type="http://schemas.openxmlformats.org/officeDocument/2006/relationships/image" Target="../media/image72.emf"/><Relationship Id="rId1" Type="http://schemas.openxmlformats.org/officeDocument/2006/relationships/image" Target="../media/image7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>
                <a:latin typeface="Trebuchet MS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rebuchet MS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813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>
                <a:latin typeface="Trebuchet MS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813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rebuchet MS" pitchFamily="34" charset="0"/>
              </a:defRPr>
            </a:lvl1pPr>
          </a:lstStyle>
          <a:p>
            <a:pPr>
              <a:defRPr/>
            </a:pPr>
            <a:fld id="{C3F77783-E658-42FA-8949-7423B89C650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69592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>
                <a:latin typeface="Trebuchet MS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710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rebuchet MS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710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710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711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>
                <a:latin typeface="Trebuchet MS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711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rebuchet MS" pitchFamily="34" charset="0"/>
              </a:defRPr>
            </a:lvl1pPr>
          </a:lstStyle>
          <a:p>
            <a:pPr>
              <a:defRPr/>
            </a:pPr>
            <a:fld id="{A3F26E0C-0D62-4E47-95FD-BB252B3BF6D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15522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3F26E0C-0D62-4E47-95FD-BB252B3BF6DE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Rotation – 1/f  hours; h^2/Av weeks for h~100 m,</a:t>
            </a:r>
            <a:r>
              <a:rPr lang="en-US" baseline="0" dirty="0"/>
              <a:t> Av = 0.01 m2/s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3F26E0C-0D62-4E47-95FD-BB252B3BF6DE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3F26E0C-0D62-4E47-95FD-BB252B3BF6DE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3F26E0C-0D62-4E47-95FD-BB252B3BF6DE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3F26E0C-0D62-4E47-95FD-BB252B3BF6DE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3F26E0C-0D62-4E47-95FD-BB252B3BF6DE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05971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3F26E0C-0D62-4E47-95FD-BB252B3BF6DE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05971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Rotation – 1/f  hours; h^2/Av weeks for h~100 m,</a:t>
            </a:r>
            <a:r>
              <a:rPr lang="en-US" baseline="0" dirty="0"/>
              <a:t> Av = 0.01 m2/s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3F26E0C-0D62-4E47-95FD-BB252B3BF6DE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Rotation – 1/f  hours; h^2/Av weeks for h~100 m,</a:t>
            </a:r>
            <a:r>
              <a:rPr lang="en-US" baseline="0" dirty="0"/>
              <a:t> Av = 0.01 m2/s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3F26E0C-0D62-4E47-95FD-BB252B3BF6DE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Rotation – 1/f  hours; h^2/Av weeks for h~100 m,</a:t>
            </a:r>
            <a:r>
              <a:rPr lang="en-US" baseline="0" dirty="0"/>
              <a:t> Av = 0.01 m2/s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3F26E0C-0D62-4E47-95FD-BB252B3BF6DE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Rotation – 1/f  hours; h^2/Av weeks for h~100 m,</a:t>
            </a:r>
            <a:r>
              <a:rPr lang="en-US" baseline="0" dirty="0"/>
              <a:t> Av = 0.01 m2/s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3F26E0C-0D62-4E47-95FD-BB252B3BF6DE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2227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3AC3ACD-901D-4CC5-8813-23F077153BF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D9FA836-5ED9-4A30-9E52-8195A4D5F40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23E96D-E4D9-4B12-8AFB-31823121F9C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51B2E8B-F628-4B30-9127-935E1833439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543A125-88C2-472C-9C3C-004DA7AF9AF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5845247-4B6D-468D-8DC9-45F39E1535B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1E41324-3AAE-429D-9DAA-C6509E3BED8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6261057-AB06-4393-B5EE-D234D4F78D2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95981DD-5690-41C0-91C2-503DBF69078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0DC8E13-EB19-406E-9396-1DEAFE6EC77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A88F638-DB28-46A0-9768-F99F2226B1B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6600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400">
                <a:latin typeface="Times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Times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Times" charset="0"/>
              </a:defRPr>
            </a:lvl1pPr>
          </a:lstStyle>
          <a:p>
            <a:pPr>
              <a:defRPr/>
            </a:pPr>
            <a:fld id="{F558C912-2FA9-4423-9117-1741CE83871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>
          <a:solidFill>
            <a:srgbClr val="FFFF66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>
          <a:solidFill>
            <a:srgbClr val="FFFF66"/>
          </a:solidFill>
          <a:latin typeface="Helvetica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>
          <a:solidFill>
            <a:srgbClr val="FFFF66"/>
          </a:solidFill>
          <a:latin typeface="Helvetica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>
          <a:solidFill>
            <a:srgbClr val="FFFF66"/>
          </a:solidFill>
          <a:latin typeface="Helvetica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>
          <a:solidFill>
            <a:srgbClr val="FFFF66"/>
          </a:solidFill>
          <a:latin typeface="Helvetica" pitchFamily="34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3200">
          <a:solidFill>
            <a:srgbClr val="FFFF66"/>
          </a:solidFill>
          <a:latin typeface="Helvetica" pitchFamily="34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3200">
          <a:solidFill>
            <a:srgbClr val="FFFF66"/>
          </a:solidFill>
          <a:latin typeface="Helvetica" pitchFamily="34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3200">
          <a:solidFill>
            <a:srgbClr val="FFFF66"/>
          </a:solidFill>
          <a:latin typeface="Helvetica" pitchFamily="34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3200">
          <a:solidFill>
            <a:srgbClr val="FFFF66"/>
          </a:solidFill>
          <a:latin typeface="Helvetica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rgbClr val="FFFF66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rgbClr val="FFFF66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rgbClr val="FFFF66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rgbClr val="FFFF66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rgbClr val="FFFF66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rgbClr val="FFFF66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rgbClr val="FFFF66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rgbClr val="FFFF66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rgbClr val="FFFF66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file:////var/folders/jl/1hmqr8kx7572p4mnn029h2nr0000gn/T/com.microsoft.Powerpoint/converted_emf.emf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11.e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14.emf"/><Relationship Id="rId4" Type="http://schemas.openxmlformats.org/officeDocument/2006/relationships/oleObject" Target="../embeddings/oleObject7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15.emf"/><Relationship Id="rId5" Type="http://schemas.openxmlformats.org/officeDocument/2006/relationships/oleObject" Target="../embeddings/oleObject8.bin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17.emf"/><Relationship Id="rId5" Type="http://schemas.openxmlformats.org/officeDocument/2006/relationships/oleObject" Target="../embeddings/oleObject9.bin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4" Type="http://schemas.openxmlformats.org/officeDocument/2006/relationships/image" Target="../media/image19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20.emf"/><Relationship Id="rId5" Type="http://schemas.openxmlformats.org/officeDocument/2006/relationships/oleObject" Target="../embeddings/oleObject11.bin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21.png"/><Relationship Id="rId5" Type="http://schemas.openxmlformats.org/officeDocument/2006/relationships/image" Target="../media/image22.emf"/><Relationship Id="rId4" Type="http://schemas.openxmlformats.org/officeDocument/2006/relationships/oleObject" Target="../embeddings/oleObject12.bin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21.png"/><Relationship Id="rId5" Type="http://schemas.openxmlformats.org/officeDocument/2006/relationships/image" Target="../media/image23.emf"/><Relationship Id="rId4" Type="http://schemas.openxmlformats.org/officeDocument/2006/relationships/oleObject" Target="../embeddings/oleObject13.bin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5" Type="http://schemas.openxmlformats.org/officeDocument/2006/relationships/image" Target="../media/image8.png"/><Relationship Id="rId4" Type="http://schemas.openxmlformats.org/officeDocument/2006/relationships/image" Target="../media/image24.w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26.emf"/><Relationship Id="rId5" Type="http://schemas.openxmlformats.org/officeDocument/2006/relationships/oleObject" Target="../embeddings/oleObject16.bin"/><Relationship Id="rId4" Type="http://schemas.openxmlformats.org/officeDocument/2006/relationships/image" Target="../media/image25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4" Type="http://schemas.openxmlformats.org/officeDocument/2006/relationships/image" Target="../media/image27.w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4" Type="http://schemas.openxmlformats.org/officeDocument/2006/relationships/image" Target="../media/image28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.vml"/><Relationship Id="rId4" Type="http://schemas.openxmlformats.org/officeDocument/2006/relationships/image" Target="../media/image29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9.vml"/><Relationship Id="rId5" Type="http://schemas.openxmlformats.org/officeDocument/2006/relationships/image" Target="../media/image25.emf"/><Relationship Id="rId4" Type="http://schemas.openxmlformats.org/officeDocument/2006/relationships/oleObject" Target="../embeddings/oleObject20.bin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0.vml"/><Relationship Id="rId6" Type="http://schemas.openxmlformats.org/officeDocument/2006/relationships/image" Target="../media/image25.emf"/><Relationship Id="rId5" Type="http://schemas.openxmlformats.org/officeDocument/2006/relationships/oleObject" Target="../embeddings/oleObject20.bin"/><Relationship Id="rId4" Type="http://schemas.openxmlformats.org/officeDocument/2006/relationships/image" Target="../media/image32.pd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4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1.vml"/><Relationship Id="rId6" Type="http://schemas.openxmlformats.org/officeDocument/2006/relationships/oleObject" Target="../embeddings/oleObject23.bin"/><Relationship Id="rId5" Type="http://schemas.openxmlformats.org/officeDocument/2006/relationships/image" Target="../media/image33.wmf"/><Relationship Id="rId4" Type="http://schemas.openxmlformats.org/officeDocument/2006/relationships/oleObject" Target="../embeddings/oleObject22.bin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JPG"/><Relationship Id="rId5" Type="http://schemas.openxmlformats.org/officeDocument/2006/relationships/image" Target="../media/image48.JPG"/><Relationship Id="rId4" Type="http://schemas.openxmlformats.org/officeDocument/2006/relationships/image" Target="../media/image47.JP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2.vml"/><Relationship Id="rId6" Type="http://schemas.openxmlformats.org/officeDocument/2006/relationships/image" Target="../media/image50.emf"/><Relationship Id="rId5" Type="http://schemas.openxmlformats.org/officeDocument/2006/relationships/oleObject" Target="../embeddings/oleObject24.bin"/><Relationship Id="rId4" Type="http://schemas.openxmlformats.org/officeDocument/2006/relationships/image" Target="../media/image4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emf"/><Relationship Id="rId3" Type="http://schemas.openxmlformats.org/officeDocument/2006/relationships/oleObject" Target="../embeddings/oleObject25.bin"/><Relationship Id="rId7" Type="http://schemas.openxmlformats.org/officeDocument/2006/relationships/oleObject" Target="../embeddings/oleObject27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3.vml"/><Relationship Id="rId6" Type="http://schemas.openxmlformats.org/officeDocument/2006/relationships/image" Target="../media/image52.emf"/><Relationship Id="rId5" Type="http://schemas.openxmlformats.org/officeDocument/2006/relationships/oleObject" Target="../embeddings/oleObject26.bin"/><Relationship Id="rId10" Type="http://schemas.openxmlformats.org/officeDocument/2006/relationships/image" Target="../media/image54.emf"/><Relationship Id="rId4" Type="http://schemas.openxmlformats.org/officeDocument/2006/relationships/image" Target="../media/image51.emf"/><Relationship Id="rId9" Type="http://schemas.openxmlformats.org/officeDocument/2006/relationships/oleObject" Target="../embeddings/oleObject28.bin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56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4.vml"/><Relationship Id="rId6" Type="http://schemas.openxmlformats.org/officeDocument/2006/relationships/oleObject" Target="../embeddings/oleObject30.bin"/><Relationship Id="rId5" Type="http://schemas.openxmlformats.org/officeDocument/2006/relationships/image" Target="../media/image55.emf"/><Relationship Id="rId4" Type="http://schemas.openxmlformats.org/officeDocument/2006/relationships/oleObject" Target="../embeddings/oleObject29.bin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5.vml"/><Relationship Id="rId4" Type="http://schemas.openxmlformats.org/officeDocument/2006/relationships/image" Target="../media/image59.emf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emf"/><Relationship Id="rId3" Type="http://schemas.openxmlformats.org/officeDocument/2006/relationships/oleObject" Target="../embeddings/oleObject32.bin"/><Relationship Id="rId7" Type="http://schemas.openxmlformats.org/officeDocument/2006/relationships/oleObject" Target="../embeddings/oleObject3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6.vml"/><Relationship Id="rId6" Type="http://schemas.openxmlformats.org/officeDocument/2006/relationships/image" Target="../media/image61.wmf"/><Relationship Id="rId5" Type="http://schemas.openxmlformats.org/officeDocument/2006/relationships/oleObject" Target="../embeddings/oleObject33.bin"/><Relationship Id="rId4" Type="http://schemas.openxmlformats.org/officeDocument/2006/relationships/image" Target="../media/image60.w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7.vml"/><Relationship Id="rId6" Type="http://schemas.openxmlformats.org/officeDocument/2006/relationships/image" Target="../media/image64.wmf"/><Relationship Id="rId5" Type="http://schemas.openxmlformats.org/officeDocument/2006/relationships/oleObject" Target="../embeddings/oleObject36.bin"/><Relationship Id="rId4" Type="http://schemas.openxmlformats.org/officeDocument/2006/relationships/image" Target="../media/image63.e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7.bin"/><Relationship Id="rId7" Type="http://schemas.openxmlformats.org/officeDocument/2006/relationships/image" Target="../media/image8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8.vml"/><Relationship Id="rId6" Type="http://schemas.openxmlformats.org/officeDocument/2006/relationships/image" Target="../media/image66.emf"/><Relationship Id="rId5" Type="http://schemas.openxmlformats.org/officeDocument/2006/relationships/oleObject" Target="../embeddings/oleObject38.bin"/><Relationship Id="rId4" Type="http://schemas.openxmlformats.org/officeDocument/2006/relationships/image" Target="../media/image65.emf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5.em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9.vml"/><Relationship Id="rId5" Type="http://schemas.openxmlformats.org/officeDocument/2006/relationships/image" Target="../media/image69.emf"/><Relationship Id="rId4" Type="http://schemas.openxmlformats.org/officeDocument/2006/relationships/oleObject" Target="../embeddings/oleObject39.bin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7" Type="http://schemas.openxmlformats.org/officeDocument/2006/relationships/image" Target="../media/image72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0.vml"/><Relationship Id="rId6" Type="http://schemas.openxmlformats.org/officeDocument/2006/relationships/oleObject" Target="../embeddings/oleObject41.bin"/><Relationship Id="rId5" Type="http://schemas.openxmlformats.org/officeDocument/2006/relationships/image" Target="../media/image71.emf"/><Relationship Id="rId4" Type="http://schemas.openxmlformats.org/officeDocument/2006/relationships/oleObject" Target="../embeddings/oleObject40.bin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6.w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8.png"/><Relationship Id="rId4" Type="http://schemas.openxmlformats.org/officeDocument/2006/relationships/image" Target="../media/image7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9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10.emf"/><Relationship Id="rId4" Type="http://schemas.openxmlformats.org/officeDocument/2006/relationships/oleObject" Target="../embeddings/oleObject5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4" descr="discus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555" name="Rectangle 2"/>
          <p:cNvSpPr>
            <a:spLocks noGrp="1" noChangeArrowheads="1"/>
          </p:cNvSpPr>
          <p:nvPr>
            <p:ph type="title"/>
          </p:nvPr>
        </p:nvSpPr>
        <p:spPr>
          <a:xfrm>
            <a:off x="625475" y="415925"/>
            <a:ext cx="8032750" cy="185261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FFFFCC"/>
                </a:solidFill>
              </a:rPr>
              <a:t>Wind-driven shelf circulation</a:t>
            </a:r>
            <a:br>
              <a:rPr lang="en-US" b="1" dirty="0">
                <a:solidFill>
                  <a:srgbClr val="FFFFCC"/>
                </a:solidFill>
              </a:rPr>
            </a:br>
            <a:r>
              <a:rPr lang="en-US" sz="2700" dirty="0">
                <a:solidFill>
                  <a:srgbClr val="FFFFCC"/>
                </a:solidFill>
              </a:rPr>
              <a:t>2019 </a:t>
            </a:r>
            <a:r>
              <a:rPr lang="en-US" sz="2800" dirty="0">
                <a:solidFill>
                  <a:srgbClr val="FFFFCC"/>
                </a:solidFill>
              </a:rPr>
              <a:t>Estuarine and Coastal Fluid Dynamics </a:t>
            </a:r>
            <a:br>
              <a:rPr lang="en-US" sz="2800" dirty="0">
                <a:solidFill>
                  <a:srgbClr val="FFFFCC"/>
                </a:solidFill>
              </a:rPr>
            </a:br>
            <a:r>
              <a:rPr lang="en-US" sz="2800" dirty="0">
                <a:solidFill>
                  <a:srgbClr val="FFFFCC"/>
                </a:solidFill>
              </a:rPr>
              <a:t>Summer School at Friday Harbor</a:t>
            </a:r>
            <a:endParaRPr lang="en-US" sz="2700" dirty="0">
              <a:solidFill>
                <a:srgbClr val="FFFFCC"/>
              </a:solidFill>
            </a:endParaRPr>
          </a:p>
        </p:txBody>
      </p:sp>
      <p:sp>
        <p:nvSpPr>
          <p:cNvPr id="23556" name="Content Placeholder 6"/>
          <p:cNvSpPr>
            <a:spLocks noGrp="1"/>
          </p:cNvSpPr>
          <p:nvPr>
            <p:ph idx="1"/>
          </p:nvPr>
        </p:nvSpPr>
        <p:spPr>
          <a:xfrm>
            <a:off x="590550" y="4606925"/>
            <a:ext cx="8170863" cy="890588"/>
          </a:xfrm>
        </p:spPr>
        <p:txBody>
          <a:bodyPr>
            <a:normAutofit/>
          </a:bodyPr>
          <a:lstStyle/>
          <a:p>
            <a:pPr algn="ctr">
              <a:buFontTx/>
              <a:buNone/>
            </a:pPr>
            <a:r>
              <a:rPr lang="en-US" sz="2400" dirty="0">
                <a:solidFill>
                  <a:srgbClr val="FFFFCC"/>
                </a:solidFill>
              </a:rPr>
              <a:t>Steve Lentz (Woods Hole Oceanographic Institution)</a:t>
            </a:r>
          </a:p>
          <a:p>
            <a:pPr>
              <a:buFontTx/>
              <a:buNone/>
            </a:pPr>
            <a:endParaRPr lang="en-US" sz="2400" dirty="0"/>
          </a:p>
        </p:txBody>
      </p:sp>
      <p:pic>
        <p:nvPicPr>
          <p:cNvPr id="23557" name="Picture 4"/>
          <p:cNvPicPr>
            <a:picLocks noChangeAspect="1" noChangeArrowheads="1"/>
          </p:cNvPicPr>
          <p:nvPr/>
        </p:nvPicPr>
        <p:blipFill>
          <a:blip r:embed="rId3" cstate="print">
            <a:lum bright="70000" contrast="-70000"/>
          </a:blip>
          <a:srcRect/>
          <a:stretch>
            <a:fillRect/>
          </a:stretch>
        </p:blipFill>
        <p:spPr bwMode="auto">
          <a:xfrm>
            <a:off x="7569200" y="5483225"/>
            <a:ext cx="1230313" cy="1131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20139E4-D015-AB42-8ACE-CBDB371A5A81}"/>
              </a:ext>
            </a:extLst>
          </p:cNvPr>
          <p:cNvPicPr>
            <a:picLocks noChangeAspect="1"/>
          </p:cNvPicPr>
          <p:nvPr/>
        </p:nvPicPr>
        <p:blipFill>
          <a:blip r:link="rId4"/>
          <a:stretch>
            <a:fillRect/>
          </a:stretch>
        </p:blipFill>
        <p:spPr>
          <a:xfrm>
            <a:off x="1270000" y="1270000"/>
            <a:ext cx="63500" cy="762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374227"/>
            <a:ext cx="8969653" cy="1451549"/>
          </a:xfrm>
        </p:spPr>
        <p:txBody>
          <a:bodyPr/>
          <a:lstStyle/>
          <a:p>
            <a:r>
              <a:rPr lang="en-US" dirty="0">
                <a:solidFill>
                  <a:srgbClr val="FFFFCC"/>
                </a:solidFill>
              </a:rPr>
              <a:t>So what does the flow look like in deep water?</a:t>
            </a:r>
            <a:br>
              <a:rPr lang="en-US" dirty="0">
                <a:solidFill>
                  <a:srgbClr val="FFFFCC"/>
                </a:solidFill>
              </a:rPr>
            </a:br>
            <a:r>
              <a:rPr lang="en-US" dirty="0">
                <a:solidFill>
                  <a:srgbClr val="FFFFCC"/>
                </a:solidFill>
              </a:rPr>
              <a:t>Ekman  spiral</a:t>
            </a:r>
            <a:br>
              <a:rPr lang="en-US" dirty="0">
                <a:solidFill>
                  <a:srgbClr val="FFFFCC"/>
                </a:solidFill>
              </a:rPr>
            </a:br>
            <a:endParaRPr lang="en-US" dirty="0">
              <a:solidFill>
                <a:srgbClr val="FFFFCC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r="50147" b="5035"/>
          <a:stretch/>
        </p:blipFill>
        <p:spPr>
          <a:xfrm>
            <a:off x="4479192" y="1859796"/>
            <a:ext cx="4385790" cy="429794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l="11584" r="11339"/>
          <a:stretch/>
        </p:blipFill>
        <p:spPr>
          <a:xfrm>
            <a:off x="442233" y="1852362"/>
            <a:ext cx="3964406" cy="4294039"/>
          </a:xfrm>
          <a:prstGeom prst="rect">
            <a:avLst/>
          </a:prstGeom>
        </p:spPr>
      </p:pic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62793384"/>
              </p:ext>
            </p:extLst>
          </p:nvPr>
        </p:nvGraphicFramePr>
        <p:xfrm>
          <a:off x="6639815" y="898599"/>
          <a:ext cx="1514715" cy="655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605" name="Equation" r:id="rId5" imgW="469900" imgH="203200" progId="Equation.DSMT4">
                  <p:embed/>
                </p:oleObj>
              </mc:Choice>
              <mc:Fallback>
                <p:oleObj name="Equation" r:id="rId5" imgW="469900" imgH="203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639815" y="898599"/>
                        <a:ext cx="1514715" cy="655012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>
                        <a:solidFill>
                          <a:srgbClr val="FFFF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2674484" y="5670112"/>
            <a:ext cx="1480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Ekman 1905</a:t>
            </a:r>
          </a:p>
        </p:txBody>
      </p:sp>
    </p:spTree>
    <p:extLst>
      <p:ext uri="{BB962C8B-B14F-4D97-AF65-F5344CB8AC3E}">
        <p14:creationId xmlns:p14="http://schemas.microsoft.com/office/powerpoint/2010/main" val="37080528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5090117"/>
              </p:ext>
            </p:extLst>
          </p:nvPr>
        </p:nvGraphicFramePr>
        <p:xfrm>
          <a:off x="304800" y="1063625"/>
          <a:ext cx="8609013" cy="4829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839" name="Equation" r:id="rId4" imgW="3848100" imgH="2159000" progId="Equation.DSMT4">
                  <p:embed/>
                </p:oleObj>
              </mc:Choice>
              <mc:Fallback>
                <p:oleObj name="Equation" r:id="rId4" imgW="3848100" imgH="21590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" y="1063625"/>
                        <a:ext cx="8609013" cy="482917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/>
          <p:cNvSpPr/>
          <p:nvPr/>
        </p:nvSpPr>
        <p:spPr bwMode="auto">
          <a:xfrm>
            <a:off x="351303" y="4431271"/>
            <a:ext cx="8485307" cy="1432057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Helvetic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19182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Ekman1D_deep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92669" y="1217816"/>
            <a:ext cx="7314596" cy="548594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7179" y="447395"/>
            <a:ext cx="6602078" cy="698128"/>
          </a:xfrm>
        </p:spPr>
        <p:txBody>
          <a:bodyPr/>
          <a:lstStyle/>
          <a:p>
            <a:r>
              <a:rPr lang="en-US" sz="2400" dirty="0">
                <a:solidFill>
                  <a:srgbClr val="FFFFCC"/>
                </a:solidFill>
              </a:rPr>
              <a:t>Earth’s rotation has profound effect on boundary layer response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432080" y="1680799"/>
            <a:ext cx="22758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are key features?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942517" y="1164200"/>
            <a:ext cx="23400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deep water limit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513723" y="4119481"/>
            <a:ext cx="255415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non-rotating (f=0)</a:t>
            </a:r>
          </a:p>
          <a:p>
            <a:r>
              <a:rPr lang="en-US" dirty="0"/>
              <a:t>downwind flow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582221" y="1607316"/>
            <a:ext cx="1655471" cy="1200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rotating </a:t>
            </a:r>
          </a:p>
          <a:p>
            <a:r>
              <a:rPr lang="en-US" dirty="0">
                <a:solidFill>
                  <a:srgbClr val="0000FF"/>
                </a:solidFill>
              </a:rPr>
              <a:t>downwind</a:t>
            </a:r>
          </a:p>
          <a:p>
            <a:r>
              <a:rPr lang="en-US" dirty="0">
                <a:solidFill>
                  <a:srgbClr val="FF0000"/>
                </a:solidFill>
              </a:rPr>
              <a:t>cross-wind</a:t>
            </a:r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18149249"/>
              </p:ext>
            </p:extLst>
          </p:nvPr>
        </p:nvGraphicFramePr>
        <p:xfrm>
          <a:off x="4300677" y="1193445"/>
          <a:ext cx="1231835" cy="394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7626" name="Equation" r:id="rId5" imgW="635000" imgH="203200" progId="Equation.DSMT4">
                  <p:embed/>
                </p:oleObj>
              </mc:Choice>
              <mc:Fallback>
                <p:oleObj name="Equation" r:id="rId5" imgW="635000" imgH="203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300677" y="1193445"/>
                        <a:ext cx="1231835" cy="394187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619034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Ekman1D_deep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058" y="1803095"/>
            <a:ext cx="5140903" cy="385567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7179" y="447395"/>
            <a:ext cx="6602078" cy="698128"/>
          </a:xfrm>
        </p:spPr>
        <p:txBody>
          <a:bodyPr/>
          <a:lstStyle/>
          <a:p>
            <a:r>
              <a:rPr lang="en-US" sz="2400" dirty="0">
                <a:solidFill>
                  <a:srgbClr val="FFFFCC"/>
                </a:solidFill>
              </a:rPr>
              <a:t>Earth’s rotation has profound effect on boundary layer response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231825" y="1792745"/>
            <a:ext cx="3912175" cy="3847207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endParaRPr lang="en-US" dirty="0"/>
          </a:p>
          <a:p>
            <a:pPr marL="342900" indent="-342900" algn="l">
              <a:buFont typeface="Arial"/>
              <a:buChar char="•"/>
            </a:pPr>
            <a:r>
              <a:rPr lang="en-US" sz="2000" dirty="0"/>
              <a:t>Rotation limits thickness of boundary layer</a:t>
            </a:r>
          </a:p>
          <a:p>
            <a:pPr algn="l"/>
            <a:endParaRPr lang="en-US" sz="2000" dirty="0"/>
          </a:p>
          <a:p>
            <a:pPr marL="342900" indent="-342900" algn="l">
              <a:buFont typeface="Arial"/>
              <a:buChar char="•"/>
            </a:pPr>
            <a:r>
              <a:rPr lang="en-US" sz="2000" dirty="0"/>
              <a:t>Net transport cross-wind</a:t>
            </a:r>
          </a:p>
          <a:p>
            <a:pPr algn="l"/>
            <a:r>
              <a:rPr lang="en-US" sz="2000" dirty="0"/>
              <a:t>    no net downwind transport</a:t>
            </a:r>
          </a:p>
          <a:p>
            <a:pPr algn="l"/>
            <a:endParaRPr lang="en-US" sz="2000" dirty="0"/>
          </a:p>
          <a:p>
            <a:pPr marL="342900" indent="-342900" algn="l">
              <a:buFont typeface="Arial"/>
              <a:buChar char="•"/>
            </a:pPr>
            <a:r>
              <a:rPr lang="en-US" sz="2000" dirty="0"/>
              <a:t>Time-scale to reach steady state 1/f  (hours at mid-latitude) as opposed to diffusive time scale </a:t>
            </a:r>
          </a:p>
          <a:p>
            <a:pPr algn="l"/>
            <a:r>
              <a:rPr lang="en-US" sz="2000" dirty="0"/>
              <a:t>    h</a:t>
            </a:r>
            <a:r>
              <a:rPr lang="en-US" sz="2000" baseline="30000" dirty="0"/>
              <a:t>2</a:t>
            </a:r>
            <a:r>
              <a:rPr lang="en-US" sz="2000" dirty="0"/>
              <a:t>/A</a:t>
            </a:r>
            <a:r>
              <a:rPr lang="en-US" sz="2000" baseline="-25000" dirty="0"/>
              <a:t>v </a:t>
            </a:r>
            <a:r>
              <a:rPr lang="en-US" sz="2000" dirty="0"/>
              <a:t>(years in deep water)</a:t>
            </a:r>
            <a:endParaRPr lang="en-US" sz="2000" baseline="-25000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80486337"/>
              </p:ext>
            </p:extLst>
          </p:nvPr>
        </p:nvGraphicFramePr>
        <p:xfrm>
          <a:off x="1171736" y="1624728"/>
          <a:ext cx="3227387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3542" name="Equation" r:id="rId5" imgW="1663700" imgH="203200" progId="Equation.DSMT4">
                  <p:embed/>
                </p:oleObj>
              </mc:Choice>
              <mc:Fallback>
                <p:oleObj name="Equation" r:id="rId5" imgW="1663700" imgH="203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171736" y="1624728"/>
                        <a:ext cx="3227387" cy="393700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842777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E570C5-D4C3-7F44-809F-FEC3F5DD2A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797" y="1915885"/>
            <a:ext cx="7772400" cy="1143000"/>
          </a:xfrm>
        </p:spPr>
        <p:txBody>
          <a:bodyPr/>
          <a:lstStyle/>
          <a:p>
            <a:r>
              <a:rPr lang="en-US" dirty="0">
                <a:solidFill>
                  <a:srgbClr val="FFFFCC"/>
                </a:solidFill>
              </a:rPr>
              <a:t>Constant eddy viscosity is not realistic.</a:t>
            </a:r>
            <a:br>
              <a:rPr lang="en-US" dirty="0">
                <a:solidFill>
                  <a:srgbClr val="FFFFCC"/>
                </a:solidFill>
              </a:rPr>
            </a:br>
            <a:br>
              <a:rPr lang="en-US" dirty="0">
                <a:solidFill>
                  <a:srgbClr val="FFFFCC"/>
                </a:solidFill>
              </a:rPr>
            </a:br>
            <a:r>
              <a:rPr lang="en-US" dirty="0">
                <a:solidFill>
                  <a:srgbClr val="FFFFCC"/>
                </a:solidFill>
              </a:rPr>
              <a:t>What should the eddy-viscosity profile look like?</a:t>
            </a:r>
            <a:br>
              <a:rPr lang="en-US" dirty="0">
                <a:solidFill>
                  <a:srgbClr val="FFFFCC"/>
                </a:solidFill>
              </a:rPr>
            </a:br>
            <a:br>
              <a:rPr lang="en-US" dirty="0">
                <a:solidFill>
                  <a:srgbClr val="FFFFCC"/>
                </a:solidFill>
              </a:rPr>
            </a:br>
            <a:r>
              <a:rPr lang="en-US" dirty="0">
                <a:solidFill>
                  <a:srgbClr val="FFFFCC"/>
                </a:solidFill>
              </a:rPr>
              <a:t>How will this change the response?</a:t>
            </a:r>
          </a:p>
        </p:txBody>
      </p:sp>
    </p:spTree>
    <p:extLst>
      <p:ext uri="{BB962C8B-B14F-4D97-AF65-F5344CB8AC3E}">
        <p14:creationId xmlns:p14="http://schemas.microsoft.com/office/powerpoint/2010/main" val="37848859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FCE4F-FA15-1648-A842-65B3371331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193964"/>
            <a:ext cx="7772400" cy="1143000"/>
          </a:xfrm>
        </p:spPr>
        <p:txBody>
          <a:bodyPr/>
          <a:lstStyle/>
          <a:p>
            <a:r>
              <a:rPr lang="en-US" sz="2800" dirty="0">
                <a:solidFill>
                  <a:srgbClr val="FFFFCC"/>
                </a:solidFill>
              </a:rPr>
              <a:t>Deep water Ekman more realistic eddy viscosity profiles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40E7BF-D466-CB49-8A38-CCFC7C4F85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153420" y="521001"/>
            <a:ext cx="5222169" cy="6854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6481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08368738"/>
              </p:ext>
            </p:extLst>
          </p:nvPr>
        </p:nvGraphicFramePr>
        <p:xfrm>
          <a:off x="6712" y="1243013"/>
          <a:ext cx="9039225" cy="4976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582" name="Equation" r:id="rId3" imgW="3784600" imgH="2082800" progId="Equation.DSMT4">
                  <p:embed/>
                </p:oleObj>
              </mc:Choice>
              <mc:Fallback>
                <p:oleObj name="Equation" r:id="rId3" imgW="3784600" imgH="2082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12" y="1243013"/>
                        <a:ext cx="9039225" cy="4976812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1570488" y="680414"/>
            <a:ext cx="6092733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FFCC"/>
                </a:solidFill>
              </a:rPr>
              <a:t>What happens in shallow water?</a:t>
            </a:r>
          </a:p>
        </p:txBody>
      </p:sp>
    </p:spTree>
    <p:extLst>
      <p:ext uri="{BB962C8B-B14F-4D97-AF65-F5344CB8AC3E}">
        <p14:creationId xmlns:p14="http://schemas.microsoft.com/office/powerpoint/2010/main" val="35304310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Ekman1D_deep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5400000">
            <a:off x="1834052" y="168042"/>
            <a:ext cx="5641737" cy="7404782"/>
          </a:xfrm>
          <a:prstGeom prst="rect">
            <a:avLst/>
          </a:prstGeom>
        </p:spPr>
      </p:pic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61641517"/>
              </p:ext>
            </p:extLst>
          </p:nvPr>
        </p:nvGraphicFramePr>
        <p:xfrm>
          <a:off x="2565820" y="195878"/>
          <a:ext cx="4219575" cy="804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8651" name="Equation" r:id="rId5" imgW="2463800" imgH="469900" progId="Equation.DSMT4">
                  <p:embed/>
                </p:oleObj>
              </mc:Choice>
              <mc:Fallback>
                <p:oleObj name="Equation" r:id="rId5" imgW="2463800" imgH="4699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65820" y="195878"/>
                        <a:ext cx="4219575" cy="804862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511142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2360" y="362988"/>
            <a:ext cx="7866042" cy="698128"/>
          </a:xfrm>
        </p:spPr>
        <p:txBody>
          <a:bodyPr/>
          <a:lstStyle/>
          <a:p>
            <a:r>
              <a:rPr lang="en-US" sz="2400" dirty="0">
                <a:solidFill>
                  <a:schemeClr val="bg1"/>
                </a:solidFill>
              </a:rPr>
              <a:t>Physical interpretation? (What are processes?)</a:t>
            </a: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37909516"/>
              </p:ext>
            </p:extLst>
          </p:nvPr>
        </p:nvGraphicFramePr>
        <p:xfrm>
          <a:off x="1641475" y="1089025"/>
          <a:ext cx="5886450" cy="1057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8306" name="Equation" r:id="rId4" imgW="2730500" imgH="457200" progId="Equation.DSMT4">
                  <p:embed/>
                </p:oleObj>
              </mc:Choice>
              <mc:Fallback>
                <p:oleObj name="Equation" r:id="rId4" imgW="2730500" imgH="457200" progId="Equation.DSMT4">
                  <p:embed/>
                  <p:pic>
                    <p:nvPicPr>
                      <p:cNvPr id="5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41475" y="1089025"/>
                        <a:ext cx="5886450" cy="105727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 descr="Ekman1D_deep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5400000">
            <a:off x="2495985" y="1681269"/>
            <a:ext cx="4178791" cy="5484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0152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522401" y="362988"/>
            <a:ext cx="7866042" cy="698128"/>
          </a:xfrm>
        </p:spPr>
        <p:txBody>
          <a:bodyPr/>
          <a:lstStyle/>
          <a:p>
            <a:r>
              <a:rPr lang="en-US" sz="2400" dirty="0">
                <a:solidFill>
                  <a:schemeClr val="bg1"/>
                </a:solidFill>
              </a:rPr>
              <a:t>Physical interpretation</a:t>
            </a: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55426169"/>
              </p:ext>
            </p:extLst>
          </p:nvPr>
        </p:nvGraphicFramePr>
        <p:xfrm>
          <a:off x="5908675" y="722313"/>
          <a:ext cx="2870200" cy="4841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6762" name="Equation" r:id="rId4" imgW="1244600" imgH="2095500" progId="Equation.DSMT4">
                  <p:embed/>
                </p:oleObj>
              </mc:Choice>
              <mc:Fallback>
                <p:oleObj name="Equation" r:id="rId4" imgW="1244600" imgH="2095500" progId="Equation.DSMT4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08675" y="722313"/>
                        <a:ext cx="2870200" cy="484187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 descr="Ekman1D_deep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5400000">
            <a:off x="958544" y="408179"/>
            <a:ext cx="4178791" cy="548466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Rectangle 2"/>
          <p:cNvSpPr>
            <a:spLocks noGrp="1" noChangeArrowheads="1"/>
          </p:cNvSpPr>
          <p:nvPr>
            <p:ph type="title"/>
          </p:nvPr>
        </p:nvSpPr>
        <p:spPr>
          <a:xfrm>
            <a:off x="131104" y="129396"/>
            <a:ext cx="8874194" cy="1118026"/>
          </a:xfrm>
        </p:spPr>
        <p:txBody>
          <a:bodyPr>
            <a:noAutofit/>
          </a:bodyPr>
          <a:lstStyle/>
          <a:p>
            <a:br>
              <a:rPr lang="en-US" sz="1800" dirty="0">
                <a:solidFill>
                  <a:srgbClr val="FFFFCC"/>
                </a:solidFill>
              </a:rPr>
            </a:br>
            <a:r>
              <a:rPr lang="en-US" sz="2000" dirty="0">
                <a:solidFill>
                  <a:srgbClr val="FFFFCC"/>
                </a:solidFill>
              </a:rPr>
              <a:t>General Question: What processes drive exchange across continental shelf?</a:t>
            </a:r>
            <a:br>
              <a:rPr lang="en-US" sz="2000" dirty="0">
                <a:solidFill>
                  <a:srgbClr val="FFFFCC"/>
                </a:solidFill>
              </a:rPr>
            </a:br>
            <a:r>
              <a:rPr lang="en-US" sz="2000" dirty="0">
                <a:solidFill>
                  <a:srgbClr val="FFFFCC"/>
                </a:solidFill>
              </a:rPr>
              <a:t>Classic example for wind forcing is  coastal upwelling </a:t>
            </a:r>
            <a:br>
              <a:rPr lang="en-US" sz="1800" dirty="0"/>
            </a:br>
            <a:endParaRPr lang="en-US" sz="1800" dirty="0"/>
          </a:p>
        </p:txBody>
      </p:sp>
      <p:sp>
        <p:nvSpPr>
          <p:cNvPr id="41" name="TextBox 40"/>
          <p:cNvSpPr txBox="1"/>
          <p:nvPr/>
        </p:nvSpPr>
        <p:spPr>
          <a:xfrm>
            <a:off x="7970601" y="3137646"/>
            <a:ext cx="6848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SST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5309795" y="3191435"/>
            <a:ext cx="14702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Chlorophyll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t="16192" b="2023"/>
          <a:stretch/>
        </p:blipFill>
        <p:spPr>
          <a:xfrm>
            <a:off x="0" y="1247422"/>
            <a:ext cx="9151595" cy="5613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7161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227" y="749147"/>
            <a:ext cx="8303964" cy="1143000"/>
          </a:xfrm>
        </p:spPr>
        <p:txBody>
          <a:bodyPr/>
          <a:lstStyle/>
          <a:p>
            <a:r>
              <a:rPr lang="en-US" dirty="0">
                <a:solidFill>
                  <a:srgbClr val="FFFFCC"/>
                </a:solidFill>
              </a:rPr>
              <a:t>Now consider steady, two-dimensional continental shelf </a:t>
            </a:r>
          </a:p>
        </p:txBody>
      </p:sp>
      <p:grpSp>
        <p:nvGrpSpPr>
          <p:cNvPr id="4" name="Group 43"/>
          <p:cNvGrpSpPr>
            <a:grpSpLocks/>
          </p:cNvGrpSpPr>
          <p:nvPr/>
        </p:nvGrpSpPr>
        <p:grpSpPr bwMode="auto">
          <a:xfrm>
            <a:off x="0" y="1910989"/>
            <a:ext cx="5541484" cy="3575413"/>
            <a:chOff x="-161" y="1098"/>
            <a:chExt cx="2396" cy="1671"/>
          </a:xfrm>
        </p:grpSpPr>
        <p:sp>
          <p:nvSpPr>
            <p:cNvPr id="5" name="Arc 3"/>
            <p:cNvSpPr>
              <a:spLocks/>
            </p:cNvSpPr>
            <p:nvPr/>
          </p:nvSpPr>
          <p:spPr bwMode="auto">
            <a:xfrm rot="-10763547">
              <a:off x="265" y="1559"/>
              <a:ext cx="1970" cy="121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solidFill>
              <a:srgbClr val="9DE2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6" name="Group 4"/>
            <p:cNvGrpSpPr>
              <a:grpSpLocks/>
            </p:cNvGrpSpPr>
            <p:nvPr/>
          </p:nvGrpSpPr>
          <p:grpSpPr bwMode="auto">
            <a:xfrm rot="-101589">
              <a:off x="296" y="1480"/>
              <a:ext cx="940" cy="155"/>
              <a:chOff x="-773" y="6301"/>
              <a:chExt cx="11437" cy="1703"/>
            </a:xfrm>
          </p:grpSpPr>
          <p:grpSp>
            <p:nvGrpSpPr>
              <p:cNvPr id="33" name="Group 5"/>
              <p:cNvGrpSpPr>
                <a:grpSpLocks/>
              </p:cNvGrpSpPr>
              <p:nvPr/>
            </p:nvGrpSpPr>
            <p:grpSpPr bwMode="auto">
              <a:xfrm>
                <a:off x="3244" y="6396"/>
                <a:ext cx="3416" cy="1524"/>
                <a:chOff x="3244" y="6396"/>
                <a:chExt cx="3416" cy="1524"/>
              </a:xfrm>
            </p:grpSpPr>
            <p:sp>
              <p:nvSpPr>
                <p:cNvPr id="40" name="Arc 6"/>
                <p:cNvSpPr>
                  <a:spLocks/>
                </p:cNvSpPr>
                <p:nvPr/>
              </p:nvSpPr>
              <p:spPr bwMode="auto">
                <a:xfrm rot="8042653">
                  <a:off x="3242" y="6398"/>
                  <a:ext cx="1440" cy="1436"/>
                </a:xfrm>
                <a:custGeom>
                  <a:avLst/>
                  <a:gdLst>
                    <a:gd name="T0" fmla="*/ 0 w 21600"/>
                    <a:gd name="T1" fmla="*/ 0 h 21543"/>
                    <a:gd name="T2" fmla="*/ 0 w 21600"/>
                    <a:gd name="T3" fmla="*/ 0 h 21543"/>
                    <a:gd name="T4" fmla="*/ 0 w 21600"/>
                    <a:gd name="T5" fmla="*/ 0 h 21543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543"/>
                    <a:gd name="T11" fmla="*/ 21600 w 21600"/>
                    <a:gd name="T12" fmla="*/ 21543 h 21543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543" fill="none" extrusionOk="0">
                      <a:moveTo>
                        <a:pt x="1568" y="-1"/>
                      </a:moveTo>
                      <a:cubicBezTo>
                        <a:pt x="12859" y="821"/>
                        <a:pt x="21600" y="10222"/>
                        <a:pt x="21600" y="21543"/>
                      </a:cubicBezTo>
                    </a:path>
                    <a:path w="21600" h="21543" stroke="0" extrusionOk="0">
                      <a:moveTo>
                        <a:pt x="1568" y="-1"/>
                      </a:moveTo>
                      <a:cubicBezTo>
                        <a:pt x="12859" y="821"/>
                        <a:pt x="21600" y="10222"/>
                        <a:pt x="21600" y="21543"/>
                      </a:cubicBezTo>
                      <a:lnTo>
                        <a:pt x="0" y="21543"/>
                      </a:lnTo>
                      <a:close/>
                    </a:path>
                  </a:pathLst>
                </a:custGeom>
                <a:solidFill>
                  <a:srgbClr val="6600CC"/>
                </a:solidFill>
                <a:ln w="9525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1" name="Arc 7"/>
                <p:cNvSpPr>
                  <a:spLocks/>
                </p:cNvSpPr>
                <p:nvPr/>
              </p:nvSpPr>
              <p:spPr bwMode="auto">
                <a:xfrm rot="8207367">
                  <a:off x="5220" y="6480"/>
                  <a:ext cx="1440" cy="144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solidFill>
                  <a:srgbClr val="6600CC"/>
                </a:solidFill>
                <a:ln w="9525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34" name="Group 8"/>
              <p:cNvGrpSpPr>
                <a:grpSpLocks/>
              </p:cNvGrpSpPr>
              <p:nvPr/>
            </p:nvGrpSpPr>
            <p:grpSpPr bwMode="auto">
              <a:xfrm>
                <a:off x="-773" y="6301"/>
                <a:ext cx="3416" cy="1524"/>
                <a:chOff x="3244" y="6396"/>
                <a:chExt cx="3416" cy="1524"/>
              </a:xfrm>
            </p:grpSpPr>
            <p:sp>
              <p:nvSpPr>
                <p:cNvPr id="38" name="Arc 9"/>
                <p:cNvSpPr>
                  <a:spLocks/>
                </p:cNvSpPr>
                <p:nvPr/>
              </p:nvSpPr>
              <p:spPr bwMode="auto">
                <a:xfrm rot="8042653">
                  <a:off x="3242" y="6398"/>
                  <a:ext cx="1440" cy="1436"/>
                </a:xfrm>
                <a:custGeom>
                  <a:avLst/>
                  <a:gdLst>
                    <a:gd name="T0" fmla="*/ 0 w 21600"/>
                    <a:gd name="T1" fmla="*/ 0 h 21543"/>
                    <a:gd name="T2" fmla="*/ 0 w 21600"/>
                    <a:gd name="T3" fmla="*/ 0 h 21543"/>
                    <a:gd name="T4" fmla="*/ 0 w 21600"/>
                    <a:gd name="T5" fmla="*/ 0 h 21543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543"/>
                    <a:gd name="T11" fmla="*/ 21600 w 21600"/>
                    <a:gd name="T12" fmla="*/ 21543 h 21543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543" fill="none" extrusionOk="0">
                      <a:moveTo>
                        <a:pt x="1568" y="-1"/>
                      </a:moveTo>
                      <a:cubicBezTo>
                        <a:pt x="12859" y="821"/>
                        <a:pt x="21600" y="10222"/>
                        <a:pt x="21600" y="21543"/>
                      </a:cubicBezTo>
                    </a:path>
                    <a:path w="21600" h="21543" stroke="0" extrusionOk="0">
                      <a:moveTo>
                        <a:pt x="1568" y="-1"/>
                      </a:moveTo>
                      <a:cubicBezTo>
                        <a:pt x="12859" y="821"/>
                        <a:pt x="21600" y="10222"/>
                        <a:pt x="21600" y="21543"/>
                      </a:cubicBezTo>
                      <a:lnTo>
                        <a:pt x="0" y="21543"/>
                      </a:lnTo>
                      <a:close/>
                    </a:path>
                  </a:pathLst>
                </a:custGeom>
                <a:solidFill>
                  <a:srgbClr val="6600CC"/>
                </a:solidFill>
                <a:ln w="9525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" name="Arc 10"/>
                <p:cNvSpPr>
                  <a:spLocks/>
                </p:cNvSpPr>
                <p:nvPr/>
              </p:nvSpPr>
              <p:spPr bwMode="auto">
                <a:xfrm rot="8207367">
                  <a:off x="5220" y="6480"/>
                  <a:ext cx="1440" cy="144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solidFill>
                  <a:srgbClr val="6600CC"/>
                </a:solidFill>
                <a:ln w="9525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35" name="Group 11"/>
              <p:cNvGrpSpPr>
                <a:grpSpLocks/>
              </p:cNvGrpSpPr>
              <p:nvPr/>
            </p:nvGrpSpPr>
            <p:grpSpPr bwMode="auto">
              <a:xfrm>
                <a:off x="7248" y="6480"/>
                <a:ext cx="3416" cy="1524"/>
                <a:chOff x="3244" y="6396"/>
                <a:chExt cx="3416" cy="1524"/>
              </a:xfrm>
            </p:grpSpPr>
            <p:sp>
              <p:nvSpPr>
                <p:cNvPr id="36" name="Arc 12"/>
                <p:cNvSpPr>
                  <a:spLocks/>
                </p:cNvSpPr>
                <p:nvPr/>
              </p:nvSpPr>
              <p:spPr bwMode="auto">
                <a:xfrm rot="8042653">
                  <a:off x="3242" y="6398"/>
                  <a:ext cx="1440" cy="1436"/>
                </a:xfrm>
                <a:custGeom>
                  <a:avLst/>
                  <a:gdLst>
                    <a:gd name="T0" fmla="*/ 0 w 21600"/>
                    <a:gd name="T1" fmla="*/ 0 h 21543"/>
                    <a:gd name="T2" fmla="*/ 0 w 21600"/>
                    <a:gd name="T3" fmla="*/ 0 h 21543"/>
                    <a:gd name="T4" fmla="*/ 0 w 21600"/>
                    <a:gd name="T5" fmla="*/ 0 h 21543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543"/>
                    <a:gd name="T11" fmla="*/ 21600 w 21600"/>
                    <a:gd name="T12" fmla="*/ 21543 h 21543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543" fill="none" extrusionOk="0">
                      <a:moveTo>
                        <a:pt x="1568" y="-1"/>
                      </a:moveTo>
                      <a:cubicBezTo>
                        <a:pt x="12859" y="821"/>
                        <a:pt x="21600" y="10222"/>
                        <a:pt x="21600" y="21543"/>
                      </a:cubicBezTo>
                    </a:path>
                    <a:path w="21600" h="21543" stroke="0" extrusionOk="0">
                      <a:moveTo>
                        <a:pt x="1568" y="-1"/>
                      </a:moveTo>
                      <a:cubicBezTo>
                        <a:pt x="12859" y="821"/>
                        <a:pt x="21600" y="10222"/>
                        <a:pt x="21600" y="21543"/>
                      </a:cubicBezTo>
                      <a:lnTo>
                        <a:pt x="0" y="21543"/>
                      </a:lnTo>
                      <a:close/>
                    </a:path>
                  </a:pathLst>
                </a:custGeom>
                <a:solidFill>
                  <a:srgbClr val="6600CC"/>
                </a:solidFill>
                <a:ln w="9525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7" name="Arc 13"/>
                <p:cNvSpPr>
                  <a:spLocks/>
                </p:cNvSpPr>
                <p:nvPr/>
              </p:nvSpPr>
              <p:spPr bwMode="auto">
                <a:xfrm rot="8207367">
                  <a:off x="5220" y="6480"/>
                  <a:ext cx="1440" cy="144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solidFill>
                  <a:srgbClr val="6600CC"/>
                </a:solidFill>
                <a:ln w="9525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grpSp>
          <p:nvGrpSpPr>
            <p:cNvPr id="7" name="Group 14"/>
            <p:cNvGrpSpPr>
              <a:grpSpLocks/>
            </p:cNvGrpSpPr>
            <p:nvPr/>
          </p:nvGrpSpPr>
          <p:grpSpPr bwMode="auto">
            <a:xfrm rot="-101589">
              <a:off x="1621" y="1498"/>
              <a:ext cx="281" cy="138"/>
              <a:chOff x="3244" y="6396"/>
              <a:chExt cx="3416" cy="1524"/>
            </a:xfrm>
          </p:grpSpPr>
          <p:sp>
            <p:nvSpPr>
              <p:cNvPr id="31" name="Arc 15"/>
              <p:cNvSpPr>
                <a:spLocks/>
              </p:cNvSpPr>
              <p:nvPr/>
            </p:nvSpPr>
            <p:spPr bwMode="auto">
              <a:xfrm rot="8042653">
                <a:off x="3242" y="6398"/>
                <a:ext cx="1440" cy="1436"/>
              </a:xfrm>
              <a:custGeom>
                <a:avLst/>
                <a:gdLst>
                  <a:gd name="T0" fmla="*/ 0 w 21600"/>
                  <a:gd name="T1" fmla="*/ 0 h 21543"/>
                  <a:gd name="T2" fmla="*/ 0 w 21600"/>
                  <a:gd name="T3" fmla="*/ 0 h 21543"/>
                  <a:gd name="T4" fmla="*/ 0 w 21600"/>
                  <a:gd name="T5" fmla="*/ 0 h 21543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543"/>
                  <a:gd name="T11" fmla="*/ 21600 w 21600"/>
                  <a:gd name="T12" fmla="*/ 21543 h 21543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543" fill="none" extrusionOk="0">
                    <a:moveTo>
                      <a:pt x="1568" y="-1"/>
                    </a:moveTo>
                    <a:cubicBezTo>
                      <a:pt x="12859" y="821"/>
                      <a:pt x="21600" y="10222"/>
                      <a:pt x="21600" y="21543"/>
                    </a:cubicBezTo>
                  </a:path>
                  <a:path w="21600" h="21543" stroke="0" extrusionOk="0">
                    <a:moveTo>
                      <a:pt x="1568" y="-1"/>
                    </a:moveTo>
                    <a:cubicBezTo>
                      <a:pt x="12859" y="821"/>
                      <a:pt x="21600" y="10222"/>
                      <a:pt x="21600" y="21543"/>
                    </a:cubicBezTo>
                    <a:lnTo>
                      <a:pt x="0" y="21543"/>
                    </a:lnTo>
                    <a:close/>
                  </a:path>
                </a:pathLst>
              </a:custGeom>
              <a:solidFill>
                <a:srgbClr val="6600CC"/>
              </a:solidFill>
              <a:ln w="9525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Arc 16"/>
              <p:cNvSpPr>
                <a:spLocks/>
              </p:cNvSpPr>
              <p:nvPr/>
            </p:nvSpPr>
            <p:spPr bwMode="auto">
              <a:xfrm rot="8207367">
                <a:off x="5220" y="6480"/>
                <a:ext cx="1440" cy="144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6600CC"/>
              </a:solidFill>
              <a:ln w="9525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8" name="Group 17"/>
            <p:cNvGrpSpPr>
              <a:grpSpLocks/>
            </p:cNvGrpSpPr>
            <p:nvPr/>
          </p:nvGrpSpPr>
          <p:grpSpPr bwMode="auto">
            <a:xfrm rot="-101589">
              <a:off x="1290" y="1491"/>
              <a:ext cx="281" cy="139"/>
              <a:chOff x="3244" y="6396"/>
              <a:chExt cx="3416" cy="1524"/>
            </a:xfrm>
          </p:grpSpPr>
          <p:sp>
            <p:nvSpPr>
              <p:cNvPr id="29" name="Arc 18"/>
              <p:cNvSpPr>
                <a:spLocks/>
              </p:cNvSpPr>
              <p:nvPr/>
            </p:nvSpPr>
            <p:spPr bwMode="auto">
              <a:xfrm rot="8042653">
                <a:off x="3242" y="6398"/>
                <a:ext cx="1440" cy="1436"/>
              </a:xfrm>
              <a:custGeom>
                <a:avLst/>
                <a:gdLst>
                  <a:gd name="T0" fmla="*/ 0 w 21600"/>
                  <a:gd name="T1" fmla="*/ 0 h 21543"/>
                  <a:gd name="T2" fmla="*/ 0 w 21600"/>
                  <a:gd name="T3" fmla="*/ 0 h 21543"/>
                  <a:gd name="T4" fmla="*/ 0 w 21600"/>
                  <a:gd name="T5" fmla="*/ 0 h 21543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543"/>
                  <a:gd name="T11" fmla="*/ 21600 w 21600"/>
                  <a:gd name="T12" fmla="*/ 21543 h 21543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543" fill="none" extrusionOk="0">
                    <a:moveTo>
                      <a:pt x="1568" y="-1"/>
                    </a:moveTo>
                    <a:cubicBezTo>
                      <a:pt x="12859" y="821"/>
                      <a:pt x="21600" y="10222"/>
                      <a:pt x="21600" y="21543"/>
                    </a:cubicBezTo>
                  </a:path>
                  <a:path w="21600" h="21543" stroke="0" extrusionOk="0">
                    <a:moveTo>
                      <a:pt x="1568" y="-1"/>
                    </a:moveTo>
                    <a:cubicBezTo>
                      <a:pt x="12859" y="821"/>
                      <a:pt x="21600" y="10222"/>
                      <a:pt x="21600" y="21543"/>
                    </a:cubicBezTo>
                    <a:lnTo>
                      <a:pt x="0" y="21543"/>
                    </a:lnTo>
                    <a:close/>
                  </a:path>
                </a:pathLst>
              </a:custGeom>
              <a:solidFill>
                <a:srgbClr val="6600CC"/>
              </a:solidFill>
              <a:ln w="9525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" name="Arc 19"/>
              <p:cNvSpPr>
                <a:spLocks/>
              </p:cNvSpPr>
              <p:nvPr/>
            </p:nvSpPr>
            <p:spPr bwMode="auto">
              <a:xfrm rot="8207367">
                <a:off x="5220" y="6480"/>
                <a:ext cx="1440" cy="144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6600CC"/>
              </a:solidFill>
              <a:ln w="9525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9" name="Group 20"/>
            <p:cNvGrpSpPr>
              <a:grpSpLocks/>
            </p:cNvGrpSpPr>
            <p:nvPr/>
          </p:nvGrpSpPr>
          <p:grpSpPr bwMode="auto">
            <a:xfrm rot="-101589">
              <a:off x="1950" y="1500"/>
              <a:ext cx="281" cy="139"/>
              <a:chOff x="3244" y="6396"/>
              <a:chExt cx="3416" cy="1524"/>
            </a:xfrm>
          </p:grpSpPr>
          <p:sp>
            <p:nvSpPr>
              <p:cNvPr id="27" name="Arc 21"/>
              <p:cNvSpPr>
                <a:spLocks/>
              </p:cNvSpPr>
              <p:nvPr/>
            </p:nvSpPr>
            <p:spPr bwMode="auto">
              <a:xfrm rot="8042653">
                <a:off x="3242" y="6398"/>
                <a:ext cx="1440" cy="1436"/>
              </a:xfrm>
              <a:custGeom>
                <a:avLst/>
                <a:gdLst>
                  <a:gd name="T0" fmla="*/ 0 w 21600"/>
                  <a:gd name="T1" fmla="*/ 0 h 21543"/>
                  <a:gd name="T2" fmla="*/ 0 w 21600"/>
                  <a:gd name="T3" fmla="*/ 0 h 21543"/>
                  <a:gd name="T4" fmla="*/ 0 w 21600"/>
                  <a:gd name="T5" fmla="*/ 0 h 21543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543"/>
                  <a:gd name="T11" fmla="*/ 21600 w 21600"/>
                  <a:gd name="T12" fmla="*/ 21543 h 21543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543" fill="none" extrusionOk="0">
                    <a:moveTo>
                      <a:pt x="1568" y="-1"/>
                    </a:moveTo>
                    <a:cubicBezTo>
                      <a:pt x="12859" y="821"/>
                      <a:pt x="21600" y="10222"/>
                      <a:pt x="21600" y="21543"/>
                    </a:cubicBezTo>
                  </a:path>
                  <a:path w="21600" h="21543" stroke="0" extrusionOk="0">
                    <a:moveTo>
                      <a:pt x="1568" y="-1"/>
                    </a:moveTo>
                    <a:cubicBezTo>
                      <a:pt x="12859" y="821"/>
                      <a:pt x="21600" y="10222"/>
                      <a:pt x="21600" y="21543"/>
                    </a:cubicBezTo>
                    <a:lnTo>
                      <a:pt x="0" y="21543"/>
                    </a:lnTo>
                    <a:close/>
                  </a:path>
                </a:pathLst>
              </a:custGeom>
              <a:solidFill>
                <a:srgbClr val="6600CC"/>
              </a:solidFill>
              <a:ln w="9525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" name="Arc 22"/>
              <p:cNvSpPr>
                <a:spLocks/>
              </p:cNvSpPr>
              <p:nvPr/>
            </p:nvSpPr>
            <p:spPr bwMode="auto">
              <a:xfrm rot="8207367">
                <a:off x="5220" y="6480"/>
                <a:ext cx="1440" cy="144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6600CC"/>
              </a:solidFill>
              <a:ln w="9525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7" name="Arc 30"/>
            <p:cNvSpPr>
              <a:spLocks/>
            </p:cNvSpPr>
            <p:nvPr/>
          </p:nvSpPr>
          <p:spPr bwMode="auto">
            <a:xfrm rot="-10763547">
              <a:off x="261" y="1549"/>
              <a:ext cx="1971" cy="121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57150">
              <a:solidFill>
                <a:srgbClr val="6633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Arc 31"/>
            <p:cNvSpPr>
              <a:spLocks/>
            </p:cNvSpPr>
            <p:nvPr/>
          </p:nvSpPr>
          <p:spPr bwMode="auto">
            <a:xfrm rot="-644150">
              <a:off x="-161" y="1355"/>
              <a:ext cx="412" cy="228"/>
            </a:xfrm>
            <a:custGeom>
              <a:avLst/>
              <a:gdLst>
                <a:gd name="T0" fmla="*/ 0 w 21600"/>
                <a:gd name="T1" fmla="*/ 0 h 17166"/>
                <a:gd name="T2" fmla="*/ 0 w 21600"/>
                <a:gd name="T3" fmla="*/ 0 h 17166"/>
                <a:gd name="T4" fmla="*/ 0 w 21600"/>
                <a:gd name="T5" fmla="*/ 0 h 17166"/>
                <a:gd name="T6" fmla="*/ 0 60000 65536"/>
                <a:gd name="T7" fmla="*/ 0 60000 65536"/>
                <a:gd name="T8" fmla="*/ 0 60000 65536"/>
                <a:gd name="T9" fmla="*/ 0 w 21600"/>
                <a:gd name="T10" fmla="*/ 0 h 17166"/>
                <a:gd name="T11" fmla="*/ 21600 w 21600"/>
                <a:gd name="T12" fmla="*/ 17166 h 1716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17166" fill="none" extrusionOk="0">
                  <a:moveTo>
                    <a:pt x="13110" y="-1"/>
                  </a:moveTo>
                  <a:cubicBezTo>
                    <a:pt x="18460" y="4086"/>
                    <a:pt x="21600" y="10433"/>
                    <a:pt x="21600" y="17166"/>
                  </a:cubicBezTo>
                </a:path>
                <a:path w="21600" h="17166" stroke="0" extrusionOk="0">
                  <a:moveTo>
                    <a:pt x="13110" y="-1"/>
                  </a:moveTo>
                  <a:cubicBezTo>
                    <a:pt x="18460" y="4086"/>
                    <a:pt x="21600" y="10433"/>
                    <a:pt x="21600" y="17166"/>
                  </a:cubicBezTo>
                  <a:lnTo>
                    <a:pt x="0" y="17166"/>
                  </a:lnTo>
                  <a:close/>
                </a:path>
              </a:pathLst>
            </a:custGeom>
            <a:noFill/>
            <a:ln w="57150">
              <a:solidFill>
                <a:srgbClr val="6633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ree"/>
            <p:cNvSpPr>
              <a:spLocks noEditPoints="1" noChangeArrowheads="1"/>
            </p:cNvSpPr>
            <p:nvPr/>
          </p:nvSpPr>
          <p:spPr bwMode="auto">
            <a:xfrm>
              <a:off x="121" y="1247"/>
              <a:ext cx="108" cy="141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17694720 60000 65536"/>
                <a:gd name="T15" fmla="*/ 11796480 60000 65536"/>
                <a:gd name="T16" fmla="*/ 11796480 60000 65536"/>
                <a:gd name="T17" fmla="*/ 11796480 60000 65536"/>
                <a:gd name="T18" fmla="*/ 0 60000 65536"/>
                <a:gd name="T19" fmla="*/ 0 60000 65536"/>
                <a:gd name="T20" fmla="*/ 0 60000 65536"/>
                <a:gd name="T21" fmla="*/ 800 w 21600"/>
                <a:gd name="T22" fmla="*/ 22519 h 21600"/>
                <a:gd name="T23" fmla="*/ 21000 w 21600"/>
                <a:gd name="T24" fmla="*/ 28340 h 21600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1600" h="21600">
                  <a:moveTo>
                    <a:pt x="0" y="18900"/>
                  </a:moveTo>
                  <a:lnTo>
                    <a:pt x="9257" y="18900"/>
                  </a:lnTo>
                  <a:lnTo>
                    <a:pt x="9257" y="21600"/>
                  </a:lnTo>
                  <a:lnTo>
                    <a:pt x="12343" y="21600"/>
                  </a:lnTo>
                  <a:lnTo>
                    <a:pt x="12343" y="18900"/>
                  </a:lnTo>
                  <a:lnTo>
                    <a:pt x="21600" y="18900"/>
                  </a:lnTo>
                  <a:lnTo>
                    <a:pt x="12343" y="12600"/>
                  </a:lnTo>
                  <a:lnTo>
                    <a:pt x="18514" y="12600"/>
                  </a:lnTo>
                  <a:lnTo>
                    <a:pt x="12343" y="6300"/>
                  </a:lnTo>
                  <a:lnTo>
                    <a:pt x="15429" y="6300"/>
                  </a:lnTo>
                  <a:lnTo>
                    <a:pt x="10800" y="0"/>
                  </a:lnTo>
                  <a:lnTo>
                    <a:pt x="6171" y="6300"/>
                  </a:lnTo>
                  <a:lnTo>
                    <a:pt x="9257" y="6300"/>
                  </a:lnTo>
                  <a:lnTo>
                    <a:pt x="3086" y="12600"/>
                  </a:lnTo>
                  <a:lnTo>
                    <a:pt x="9257" y="12600"/>
                  </a:lnTo>
                  <a:close/>
                </a:path>
              </a:pathLst>
            </a:custGeom>
            <a:solidFill>
              <a:srgbClr val="008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AutoShape 33"/>
            <p:cNvSpPr>
              <a:spLocks noChangeArrowheads="1"/>
            </p:cNvSpPr>
            <p:nvPr/>
          </p:nvSpPr>
          <p:spPr bwMode="auto">
            <a:xfrm rot="6851575">
              <a:off x="1010" y="1212"/>
              <a:ext cx="570" cy="342"/>
            </a:xfrm>
            <a:prstGeom prst="leftArrow">
              <a:avLst>
                <a:gd name="adj1" fmla="val 50000"/>
                <a:gd name="adj2" fmla="val 41667"/>
              </a:avLst>
            </a:prstGeom>
            <a:solidFill>
              <a:srgbClr val="FFFFFF"/>
            </a:solidFill>
            <a:ln w="9525">
              <a:miter lim="800000"/>
              <a:headEnd/>
              <a:tailEnd/>
            </a:ln>
            <a:scene3d>
              <a:camera prst="legacyObliqueTopRight">
                <a:rot lat="16199977" lon="21299978" rev="0"/>
              </a:camera>
              <a:lightRig rig="legacyFlat3" dir="b"/>
            </a:scene3d>
            <a:sp3d extrusionH="36500" prstMaterial="legacyMatte">
              <a:bevelT w="13500" h="13500" prst="angle"/>
              <a:bevelB w="13500" h="13500" prst="angle"/>
              <a:extrusionClr>
                <a:srgbClr val="FFFFFF"/>
              </a:extrusionClr>
            </a:sp3d>
          </p:spPr>
          <p:txBody>
            <a:bodyPr>
              <a:flatTx/>
            </a:bodyPr>
            <a:lstStyle/>
            <a:p>
              <a:endParaRPr lang="en-US"/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870993" y="1803901"/>
            <a:ext cx="1095791" cy="1209376"/>
            <a:chOff x="1256588" y="1495425"/>
            <a:chExt cx="1095791" cy="1209376"/>
          </a:xfrm>
        </p:grpSpPr>
        <p:cxnSp>
          <p:nvCxnSpPr>
            <p:cNvPr id="44" name="Straight Arrow Connector 43"/>
            <p:cNvCxnSpPr/>
            <p:nvPr/>
          </p:nvCxnSpPr>
          <p:spPr bwMode="auto">
            <a:xfrm>
              <a:off x="1426490" y="2505983"/>
              <a:ext cx="638629" cy="0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45" name="Straight Arrow Connector 44"/>
            <p:cNvCxnSpPr/>
            <p:nvPr/>
          </p:nvCxnSpPr>
          <p:spPr bwMode="auto">
            <a:xfrm rot="16200000">
              <a:off x="1110343" y="2198914"/>
              <a:ext cx="638629" cy="0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46" name="Straight Arrow Connector 45"/>
            <p:cNvCxnSpPr/>
            <p:nvPr/>
          </p:nvCxnSpPr>
          <p:spPr bwMode="auto">
            <a:xfrm flipV="1">
              <a:off x="1419005" y="2141057"/>
              <a:ext cx="645886" cy="352906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49" name="TextBox 48"/>
            <p:cNvSpPr txBox="1"/>
            <p:nvPr/>
          </p:nvSpPr>
          <p:spPr>
            <a:xfrm>
              <a:off x="1256588" y="1495425"/>
              <a:ext cx="33855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z</a:t>
              </a: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2013824" y="2243136"/>
              <a:ext cx="33855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x</a:t>
              </a: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1980496" y="1847848"/>
              <a:ext cx="33855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y</a:t>
              </a:r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5516289" y="2239660"/>
            <a:ext cx="318669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FFCC"/>
                </a:solidFill>
              </a:rPr>
              <a:t>What’s different?</a:t>
            </a:r>
          </a:p>
          <a:p>
            <a:r>
              <a:rPr lang="en-US" sz="3200" dirty="0">
                <a:solidFill>
                  <a:srgbClr val="FFFFCC"/>
                </a:solidFill>
              </a:rPr>
              <a:t>What do you expect to happen?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7481" y="602925"/>
            <a:ext cx="7772400" cy="1143000"/>
          </a:xfrm>
        </p:spPr>
        <p:txBody>
          <a:bodyPr>
            <a:normAutofit fontScale="90000"/>
          </a:bodyPr>
          <a:lstStyle/>
          <a:p>
            <a:r>
              <a:rPr lang="en-US" sz="2800" dirty="0">
                <a:solidFill>
                  <a:srgbClr val="FFFFCC"/>
                </a:solidFill>
              </a:rPr>
              <a:t>Steady, </a:t>
            </a:r>
            <a:r>
              <a:rPr lang="en-US" sz="2800" dirty="0" err="1">
                <a:solidFill>
                  <a:srgbClr val="FFFFCC"/>
                </a:solidFill>
              </a:rPr>
              <a:t>unstratified</a:t>
            </a:r>
            <a:r>
              <a:rPr lang="en-US" sz="2800" dirty="0">
                <a:solidFill>
                  <a:srgbClr val="FFFFCC"/>
                </a:solidFill>
              </a:rPr>
              <a:t>, linear, 2D (no alongshore variations) equations of motion </a:t>
            </a:r>
            <a:br>
              <a:rPr lang="en-US" sz="2800" dirty="0">
                <a:solidFill>
                  <a:srgbClr val="FFFFCC"/>
                </a:solidFill>
              </a:rPr>
            </a:br>
            <a:r>
              <a:rPr lang="en-US" sz="2800" dirty="0">
                <a:solidFill>
                  <a:srgbClr val="FFFFCC"/>
                </a:solidFill>
              </a:rPr>
              <a:t>(Ekman 1905   also did this problem)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587627" y="1909966"/>
            <a:ext cx="8150225" cy="3841750"/>
            <a:chOff x="730250" y="2419350"/>
            <a:chExt cx="8150225" cy="3841750"/>
          </a:xfrm>
        </p:grpSpPr>
        <p:graphicFrame>
          <p:nvGraphicFramePr>
            <p:cNvPr id="4" name="Object 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092869864"/>
                </p:ext>
              </p:extLst>
            </p:nvPr>
          </p:nvGraphicFramePr>
          <p:xfrm>
            <a:off x="730250" y="2419350"/>
            <a:ext cx="8150225" cy="38417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8874" name="Equation" r:id="rId3" imgW="3771720" imgH="1777680" progId="Equation.DSMT4">
                    <p:embed/>
                  </p:oleObj>
                </mc:Choice>
                <mc:Fallback>
                  <p:oleObj name="Equation" r:id="rId3" imgW="3771720" imgH="1777680" progId="Equation.DSMT4">
                    <p:embed/>
                    <p:pic>
                      <p:nvPicPr>
                        <p:cNvPr id="0" name="Object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30250" y="2419350"/>
                          <a:ext cx="8150225" cy="3841750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7" name="Straight Arrow Connector 6"/>
            <p:cNvCxnSpPr/>
            <p:nvPr/>
          </p:nvCxnSpPr>
          <p:spPr bwMode="auto">
            <a:xfrm flipV="1">
              <a:off x="1396607" y="2714259"/>
              <a:ext cx="478972" cy="50800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8" name="Straight Arrow Connector 7"/>
            <p:cNvCxnSpPr/>
            <p:nvPr/>
          </p:nvCxnSpPr>
          <p:spPr bwMode="auto">
            <a:xfrm flipV="1">
              <a:off x="740228" y="4180114"/>
              <a:ext cx="478972" cy="50800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9" name="Straight Arrow Connector 8"/>
            <p:cNvCxnSpPr/>
            <p:nvPr/>
          </p:nvCxnSpPr>
          <p:spPr bwMode="auto">
            <a:xfrm flipV="1">
              <a:off x="1640114" y="4064000"/>
              <a:ext cx="478972" cy="50800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10" name="Straight Arrow Connector 9"/>
            <p:cNvCxnSpPr/>
            <p:nvPr/>
          </p:nvCxnSpPr>
          <p:spPr bwMode="auto">
            <a:xfrm flipV="1">
              <a:off x="2431142" y="4071257"/>
              <a:ext cx="478972" cy="50800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11" name="Straight Arrow Connector 10"/>
            <p:cNvCxnSpPr/>
            <p:nvPr/>
          </p:nvCxnSpPr>
          <p:spPr bwMode="auto">
            <a:xfrm flipV="1">
              <a:off x="3381828" y="4122057"/>
              <a:ext cx="478972" cy="50800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28" name="Straight Arrow Connector 27"/>
            <p:cNvCxnSpPr/>
            <p:nvPr/>
          </p:nvCxnSpPr>
          <p:spPr bwMode="auto">
            <a:xfrm flipV="1">
              <a:off x="827314" y="5152571"/>
              <a:ext cx="478972" cy="50800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29" name="Straight Arrow Connector 28"/>
            <p:cNvCxnSpPr/>
            <p:nvPr/>
          </p:nvCxnSpPr>
          <p:spPr bwMode="auto">
            <a:xfrm flipV="1">
              <a:off x="1516742" y="5145314"/>
              <a:ext cx="478972" cy="50800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30" name="Straight Arrow Connector 29"/>
            <p:cNvCxnSpPr/>
            <p:nvPr/>
          </p:nvCxnSpPr>
          <p:spPr bwMode="auto">
            <a:xfrm flipV="1">
              <a:off x="2452914" y="5167085"/>
              <a:ext cx="478972" cy="50800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31" name="Straight Arrow Connector 30"/>
            <p:cNvCxnSpPr/>
            <p:nvPr/>
          </p:nvCxnSpPr>
          <p:spPr bwMode="auto">
            <a:xfrm flipV="1">
              <a:off x="3287485" y="5159828"/>
              <a:ext cx="478972" cy="50800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32" name="Straight Arrow Connector 31"/>
            <p:cNvCxnSpPr/>
            <p:nvPr/>
          </p:nvCxnSpPr>
          <p:spPr bwMode="auto">
            <a:xfrm flipV="1">
              <a:off x="5167085" y="5094514"/>
              <a:ext cx="478972" cy="50800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578725" y="47478"/>
            <a:ext cx="1565275" cy="190023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sp>
        <p:nvSpPr>
          <p:cNvPr id="16" name="Rectangle 15"/>
          <p:cNvSpPr/>
          <p:nvPr/>
        </p:nvSpPr>
        <p:spPr bwMode="auto">
          <a:xfrm>
            <a:off x="4648003" y="3348963"/>
            <a:ext cx="1012647" cy="1009279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Helvetica" pitchFamily="34" charset="0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638818" y="1947716"/>
            <a:ext cx="442113" cy="1009279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Helvetica" pitchFamily="34" charset="0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455" y="609600"/>
            <a:ext cx="8160745" cy="1143000"/>
          </a:xfrm>
        </p:spPr>
        <p:txBody>
          <a:bodyPr/>
          <a:lstStyle/>
          <a:p>
            <a:r>
              <a:rPr lang="en-US" dirty="0">
                <a:solidFill>
                  <a:srgbClr val="FFFFCC"/>
                </a:solidFill>
              </a:rPr>
              <a:t>Continuity – coastal boundary condition</a:t>
            </a:r>
          </a:p>
        </p:txBody>
      </p:sp>
      <p:grpSp>
        <p:nvGrpSpPr>
          <p:cNvPr id="3" name="Group 43"/>
          <p:cNvGrpSpPr>
            <a:grpSpLocks/>
          </p:cNvGrpSpPr>
          <p:nvPr/>
        </p:nvGrpSpPr>
        <p:grpSpPr bwMode="auto">
          <a:xfrm>
            <a:off x="-329520" y="2031997"/>
            <a:ext cx="4253965" cy="2905124"/>
            <a:chOff x="-161" y="1098"/>
            <a:chExt cx="2396" cy="1671"/>
          </a:xfrm>
        </p:grpSpPr>
        <p:sp>
          <p:nvSpPr>
            <p:cNvPr id="5" name="Arc 3"/>
            <p:cNvSpPr>
              <a:spLocks/>
            </p:cNvSpPr>
            <p:nvPr/>
          </p:nvSpPr>
          <p:spPr bwMode="auto">
            <a:xfrm rot="-10763547">
              <a:off x="265" y="1559"/>
              <a:ext cx="1970" cy="121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solidFill>
              <a:srgbClr val="9DE2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4" name="Group 4"/>
            <p:cNvGrpSpPr>
              <a:grpSpLocks/>
            </p:cNvGrpSpPr>
            <p:nvPr/>
          </p:nvGrpSpPr>
          <p:grpSpPr bwMode="auto">
            <a:xfrm rot="-101589">
              <a:off x="296" y="1480"/>
              <a:ext cx="940" cy="155"/>
              <a:chOff x="-773" y="6301"/>
              <a:chExt cx="11437" cy="1703"/>
            </a:xfrm>
          </p:grpSpPr>
          <p:grpSp>
            <p:nvGrpSpPr>
              <p:cNvPr id="6" name="Group 5"/>
              <p:cNvGrpSpPr>
                <a:grpSpLocks/>
              </p:cNvGrpSpPr>
              <p:nvPr/>
            </p:nvGrpSpPr>
            <p:grpSpPr bwMode="auto">
              <a:xfrm>
                <a:off x="3244" y="6396"/>
                <a:ext cx="3416" cy="1524"/>
                <a:chOff x="3244" y="6396"/>
                <a:chExt cx="3416" cy="1524"/>
              </a:xfrm>
            </p:grpSpPr>
            <p:sp>
              <p:nvSpPr>
                <p:cNvPr id="40" name="Arc 6"/>
                <p:cNvSpPr>
                  <a:spLocks/>
                </p:cNvSpPr>
                <p:nvPr/>
              </p:nvSpPr>
              <p:spPr bwMode="auto">
                <a:xfrm rot="8042653">
                  <a:off x="3242" y="6398"/>
                  <a:ext cx="1440" cy="1436"/>
                </a:xfrm>
                <a:custGeom>
                  <a:avLst/>
                  <a:gdLst>
                    <a:gd name="T0" fmla="*/ 0 w 21600"/>
                    <a:gd name="T1" fmla="*/ 0 h 21543"/>
                    <a:gd name="T2" fmla="*/ 0 w 21600"/>
                    <a:gd name="T3" fmla="*/ 0 h 21543"/>
                    <a:gd name="T4" fmla="*/ 0 w 21600"/>
                    <a:gd name="T5" fmla="*/ 0 h 21543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543"/>
                    <a:gd name="T11" fmla="*/ 21600 w 21600"/>
                    <a:gd name="T12" fmla="*/ 21543 h 21543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543" fill="none" extrusionOk="0">
                      <a:moveTo>
                        <a:pt x="1568" y="-1"/>
                      </a:moveTo>
                      <a:cubicBezTo>
                        <a:pt x="12859" y="821"/>
                        <a:pt x="21600" y="10222"/>
                        <a:pt x="21600" y="21543"/>
                      </a:cubicBezTo>
                    </a:path>
                    <a:path w="21600" h="21543" stroke="0" extrusionOk="0">
                      <a:moveTo>
                        <a:pt x="1568" y="-1"/>
                      </a:moveTo>
                      <a:cubicBezTo>
                        <a:pt x="12859" y="821"/>
                        <a:pt x="21600" y="10222"/>
                        <a:pt x="21600" y="21543"/>
                      </a:cubicBezTo>
                      <a:lnTo>
                        <a:pt x="0" y="21543"/>
                      </a:lnTo>
                      <a:close/>
                    </a:path>
                  </a:pathLst>
                </a:custGeom>
                <a:solidFill>
                  <a:srgbClr val="6600CC"/>
                </a:solidFill>
                <a:ln w="9525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1" name="Arc 7"/>
                <p:cNvSpPr>
                  <a:spLocks/>
                </p:cNvSpPr>
                <p:nvPr/>
              </p:nvSpPr>
              <p:spPr bwMode="auto">
                <a:xfrm rot="8207367">
                  <a:off x="5220" y="6480"/>
                  <a:ext cx="1440" cy="144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solidFill>
                  <a:srgbClr val="6600CC"/>
                </a:solidFill>
                <a:ln w="9525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7" name="Group 8"/>
              <p:cNvGrpSpPr>
                <a:grpSpLocks/>
              </p:cNvGrpSpPr>
              <p:nvPr/>
            </p:nvGrpSpPr>
            <p:grpSpPr bwMode="auto">
              <a:xfrm>
                <a:off x="-773" y="6301"/>
                <a:ext cx="3416" cy="1524"/>
                <a:chOff x="3244" y="6396"/>
                <a:chExt cx="3416" cy="1524"/>
              </a:xfrm>
            </p:grpSpPr>
            <p:sp>
              <p:nvSpPr>
                <p:cNvPr id="38" name="Arc 9"/>
                <p:cNvSpPr>
                  <a:spLocks/>
                </p:cNvSpPr>
                <p:nvPr/>
              </p:nvSpPr>
              <p:spPr bwMode="auto">
                <a:xfrm rot="8042653">
                  <a:off x="3242" y="6398"/>
                  <a:ext cx="1440" cy="1436"/>
                </a:xfrm>
                <a:custGeom>
                  <a:avLst/>
                  <a:gdLst>
                    <a:gd name="T0" fmla="*/ 0 w 21600"/>
                    <a:gd name="T1" fmla="*/ 0 h 21543"/>
                    <a:gd name="T2" fmla="*/ 0 w 21600"/>
                    <a:gd name="T3" fmla="*/ 0 h 21543"/>
                    <a:gd name="T4" fmla="*/ 0 w 21600"/>
                    <a:gd name="T5" fmla="*/ 0 h 21543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543"/>
                    <a:gd name="T11" fmla="*/ 21600 w 21600"/>
                    <a:gd name="T12" fmla="*/ 21543 h 21543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543" fill="none" extrusionOk="0">
                      <a:moveTo>
                        <a:pt x="1568" y="-1"/>
                      </a:moveTo>
                      <a:cubicBezTo>
                        <a:pt x="12859" y="821"/>
                        <a:pt x="21600" y="10222"/>
                        <a:pt x="21600" y="21543"/>
                      </a:cubicBezTo>
                    </a:path>
                    <a:path w="21600" h="21543" stroke="0" extrusionOk="0">
                      <a:moveTo>
                        <a:pt x="1568" y="-1"/>
                      </a:moveTo>
                      <a:cubicBezTo>
                        <a:pt x="12859" y="821"/>
                        <a:pt x="21600" y="10222"/>
                        <a:pt x="21600" y="21543"/>
                      </a:cubicBezTo>
                      <a:lnTo>
                        <a:pt x="0" y="21543"/>
                      </a:lnTo>
                      <a:close/>
                    </a:path>
                  </a:pathLst>
                </a:custGeom>
                <a:solidFill>
                  <a:srgbClr val="6600CC"/>
                </a:solidFill>
                <a:ln w="9525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" name="Arc 10"/>
                <p:cNvSpPr>
                  <a:spLocks/>
                </p:cNvSpPr>
                <p:nvPr/>
              </p:nvSpPr>
              <p:spPr bwMode="auto">
                <a:xfrm rot="8207367">
                  <a:off x="5220" y="6480"/>
                  <a:ext cx="1440" cy="144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solidFill>
                  <a:srgbClr val="6600CC"/>
                </a:solidFill>
                <a:ln w="9525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8" name="Group 11"/>
              <p:cNvGrpSpPr>
                <a:grpSpLocks/>
              </p:cNvGrpSpPr>
              <p:nvPr/>
            </p:nvGrpSpPr>
            <p:grpSpPr bwMode="auto">
              <a:xfrm>
                <a:off x="7248" y="6480"/>
                <a:ext cx="3416" cy="1524"/>
                <a:chOff x="3244" y="6396"/>
                <a:chExt cx="3416" cy="1524"/>
              </a:xfrm>
            </p:grpSpPr>
            <p:sp>
              <p:nvSpPr>
                <p:cNvPr id="36" name="Arc 12"/>
                <p:cNvSpPr>
                  <a:spLocks/>
                </p:cNvSpPr>
                <p:nvPr/>
              </p:nvSpPr>
              <p:spPr bwMode="auto">
                <a:xfrm rot="8042653">
                  <a:off x="3242" y="6398"/>
                  <a:ext cx="1440" cy="1436"/>
                </a:xfrm>
                <a:custGeom>
                  <a:avLst/>
                  <a:gdLst>
                    <a:gd name="T0" fmla="*/ 0 w 21600"/>
                    <a:gd name="T1" fmla="*/ 0 h 21543"/>
                    <a:gd name="T2" fmla="*/ 0 w 21600"/>
                    <a:gd name="T3" fmla="*/ 0 h 21543"/>
                    <a:gd name="T4" fmla="*/ 0 w 21600"/>
                    <a:gd name="T5" fmla="*/ 0 h 21543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543"/>
                    <a:gd name="T11" fmla="*/ 21600 w 21600"/>
                    <a:gd name="T12" fmla="*/ 21543 h 21543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543" fill="none" extrusionOk="0">
                      <a:moveTo>
                        <a:pt x="1568" y="-1"/>
                      </a:moveTo>
                      <a:cubicBezTo>
                        <a:pt x="12859" y="821"/>
                        <a:pt x="21600" y="10222"/>
                        <a:pt x="21600" y="21543"/>
                      </a:cubicBezTo>
                    </a:path>
                    <a:path w="21600" h="21543" stroke="0" extrusionOk="0">
                      <a:moveTo>
                        <a:pt x="1568" y="-1"/>
                      </a:moveTo>
                      <a:cubicBezTo>
                        <a:pt x="12859" y="821"/>
                        <a:pt x="21600" y="10222"/>
                        <a:pt x="21600" y="21543"/>
                      </a:cubicBezTo>
                      <a:lnTo>
                        <a:pt x="0" y="21543"/>
                      </a:lnTo>
                      <a:close/>
                    </a:path>
                  </a:pathLst>
                </a:custGeom>
                <a:solidFill>
                  <a:srgbClr val="6600CC"/>
                </a:solidFill>
                <a:ln w="9525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7" name="Arc 13"/>
                <p:cNvSpPr>
                  <a:spLocks/>
                </p:cNvSpPr>
                <p:nvPr/>
              </p:nvSpPr>
              <p:spPr bwMode="auto">
                <a:xfrm rot="8207367">
                  <a:off x="5220" y="6480"/>
                  <a:ext cx="1440" cy="144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solidFill>
                  <a:srgbClr val="6600CC"/>
                </a:solidFill>
                <a:ln w="9525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grpSp>
          <p:nvGrpSpPr>
            <p:cNvPr id="9" name="Group 14"/>
            <p:cNvGrpSpPr>
              <a:grpSpLocks/>
            </p:cNvGrpSpPr>
            <p:nvPr/>
          </p:nvGrpSpPr>
          <p:grpSpPr bwMode="auto">
            <a:xfrm rot="-101589">
              <a:off x="1621" y="1498"/>
              <a:ext cx="281" cy="138"/>
              <a:chOff x="3244" y="6396"/>
              <a:chExt cx="3416" cy="1524"/>
            </a:xfrm>
          </p:grpSpPr>
          <p:sp>
            <p:nvSpPr>
              <p:cNvPr id="31" name="Arc 15"/>
              <p:cNvSpPr>
                <a:spLocks/>
              </p:cNvSpPr>
              <p:nvPr/>
            </p:nvSpPr>
            <p:spPr bwMode="auto">
              <a:xfrm rot="8042653">
                <a:off x="3242" y="6398"/>
                <a:ext cx="1440" cy="1436"/>
              </a:xfrm>
              <a:custGeom>
                <a:avLst/>
                <a:gdLst>
                  <a:gd name="T0" fmla="*/ 0 w 21600"/>
                  <a:gd name="T1" fmla="*/ 0 h 21543"/>
                  <a:gd name="T2" fmla="*/ 0 w 21600"/>
                  <a:gd name="T3" fmla="*/ 0 h 21543"/>
                  <a:gd name="T4" fmla="*/ 0 w 21600"/>
                  <a:gd name="T5" fmla="*/ 0 h 21543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543"/>
                  <a:gd name="T11" fmla="*/ 21600 w 21600"/>
                  <a:gd name="T12" fmla="*/ 21543 h 21543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543" fill="none" extrusionOk="0">
                    <a:moveTo>
                      <a:pt x="1568" y="-1"/>
                    </a:moveTo>
                    <a:cubicBezTo>
                      <a:pt x="12859" y="821"/>
                      <a:pt x="21600" y="10222"/>
                      <a:pt x="21600" y="21543"/>
                    </a:cubicBezTo>
                  </a:path>
                  <a:path w="21600" h="21543" stroke="0" extrusionOk="0">
                    <a:moveTo>
                      <a:pt x="1568" y="-1"/>
                    </a:moveTo>
                    <a:cubicBezTo>
                      <a:pt x="12859" y="821"/>
                      <a:pt x="21600" y="10222"/>
                      <a:pt x="21600" y="21543"/>
                    </a:cubicBezTo>
                    <a:lnTo>
                      <a:pt x="0" y="21543"/>
                    </a:lnTo>
                    <a:close/>
                  </a:path>
                </a:pathLst>
              </a:custGeom>
              <a:solidFill>
                <a:srgbClr val="6600CC"/>
              </a:solidFill>
              <a:ln w="9525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Arc 16"/>
              <p:cNvSpPr>
                <a:spLocks/>
              </p:cNvSpPr>
              <p:nvPr/>
            </p:nvSpPr>
            <p:spPr bwMode="auto">
              <a:xfrm rot="8207367">
                <a:off x="5220" y="6480"/>
                <a:ext cx="1440" cy="144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6600CC"/>
              </a:solidFill>
              <a:ln w="9525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5" name="Group 17"/>
            <p:cNvGrpSpPr>
              <a:grpSpLocks/>
            </p:cNvGrpSpPr>
            <p:nvPr/>
          </p:nvGrpSpPr>
          <p:grpSpPr bwMode="auto">
            <a:xfrm rot="-101589">
              <a:off x="1290" y="1491"/>
              <a:ext cx="281" cy="139"/>
              <a:chOff x="3244" y="6396"/>
              <a:chExt cx="3416" cy="1524"/>
            </a:xfrm>
          </p:grpSpPr>
          <p:sp>
            <p:nvSpPr>
              <p:cNvPr id="29" name="Arc 18"/>
              <p:cNvSpPr>
                <a:spLocks/>
              </p:cNvSpPr>
              <p:nvPr/>
            </p:nvSpPr>
            <p:spPr bwMode="auto">
              <a:xfrm rot="8042653">
                <a:off x="3242" y="6398"/>
                <a:ext cx="1440" cy="1436"/>
              </a:xfrm>
              <a:custGeom>
                <a:avLst/>
                <a:gdLst>
                  <a:gd name="T0" fmla="*/ 0 w 21600"/>
                  <a:gd name="T1" fmla="*/ 0 h 21543"/>
                  <a:gd name="T2" fmla="*/ 0 w 21600"/>
                  <a:gd name="T3" fmla="*/ 0 h 21543"/>
                  <a:gd name="T4" fmla="*/ 0 w 21600"/>
                  <a:gd name="T5" fmla="*/ 0 h 21543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543"/>
                  <a:gd name="T11" fmla="*/ 21600 w 21600"/>
                  <a:gd name="T12" fmla="*/ 21543 h 21543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543" fill="none" extrusionOk="0">
                    <a:moveTo>
                      <a:pt x="1568" y="-1"/>
                    </a:moveTo>
                    <a:cubicBezTo>
                      <a:pt x="12859" y="821"/>
                      <a:pt x="21600" y="10222"/>
                      <a:pt x="21600" y="21543"/>
                    </a:cubicBezTo>
                  </a:path>
                  <a:path w="21600" h="21543" stroke="0" extrusionOk="0">
                    <a:moveTo>
                      <a:pt x="1568" y="-1"/>
                    </a:moveTo>
                    <a:cubicBezTo>
                      <a:pt x="12859" y="821"/>
                      <a:pt x="21600" y="10222"/>
                      <a:pt x="21600" y="21543"/>
                    </a:cubicBezTo>
                    <a:lnTo>
                      <a:pt x="0" y="21543"/>
                    </a:lnTo>
                    <a:close/>
                  </a:path>
                </a:pathLst>
              </a:custGeom>
              <a:solidFill>
                <a:srgbClr val="6600CC"/>
              </a:solidFill>
              <a:ln w="9525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" name="Arc 19"/>
              <p:cNvSpPr>
                <a:spLocks/>
              </p:cNvSpPr>
              <p:nvPr/>
            </p:nvSpPr>
            <p:spPr bwMode="auto">
              <a:xfrm rot="8207367">
                <a:off x="5220" y="6480"/>
                <a:ext cx="1440" cy="144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6600CC"/>
              </a:solidFill>
              <a:ln w="9525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3" name="Group 20"/>
            <p:cNvGrpSpPr>
              <a:grpSpLocks/>
            </p:cNvGrpSpPr>
            <p:nvPr/>
          </p:nvGrpSpPr>
          <p:grpSpPr bwMode="auto">
            <a:xfrm rot="-101589">
              <a:off x="1950" y="1500"/>
              <a:ext cx="281" cy="139"/>
              <a:chOff x="3244" y="6396"/>
              <a:chExt cx="3416" cy="1524"/>
            </a:xfrm>
          </p:grpSpPr>
          <p:sp>
            <p:nvSpPr>
              <p:cNvPr id="27" name="Arc 21"/>
              <p:cNvSpPr>
                <a:spLocks/>
              </p:cNvSpPr>
              <p:nvPr/>
            </p:nvSpPr>
            <p:spPr bwMode="auto">
              <a:xfrm rot="8042653">
                <a:off x="3242" y="6398"/>
                <a:ext cx="1440" cy="1436"/>
              </a:xfrm>
              <a:custGeom>
                <a:avLst/>
                <a:gdLst>
                  <a:gd name="T0" fmla="*/ 0 w 21600"/>
                  <a:gd name="T1" fmla="*/ 0 h 21543"/>
                  <a:gd name="T2" fmla="*/ 0 w 21600"/>
                  <a:gd name="T3" fmla="*/ 0 h 21543"/>
                  <a:gd name="T4" fmla="*/ 0 w 21600"/>
                  <a:gd name="T5" fmla="*/ 0 h 21543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543"/>
                  <a:gd name="T11" fmla="*/ 21600 w 21600"/>
                  <a:gd name="T12" fmla="*/ 21543 h 21543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543" fill="none" extrusionOk="0">
                    <a:moveTo>
                      <a:pt x="1568" y="-1"/>
                    </a:moveTo>
                    <a:cubicBezTo>
                      <a:pt x="12859" y="821"/>
                      <a:pt x="21600" y="10222"/>
                      <a:pt x="21600" y="21543"/>
                    </a:cubicBezTo>
                  </a:path>
                  <a:path w="21600" h="21543" stroke="0" extrusionOk="0">
                    <a:moveTo>
                      <a:pt x="1568" y="-1"/>
                    </a:moveTo>
                    <a:cubicBezTo>
                      <a:pt x="12859" y="821"/>
                      <a:pt x="21600" y="10222"/>
                      <a:pt x="21600" y="21543"/>
                    </a:cubicBezTo>
                    <a:lnTo>
                      <a:pt x="0" y="21543"/>
                    </a:lnTo>
                    <a:close/>
                  </a:path>
                </a:pathLst>
              </a:custGeom>
              <a:solidFill>
                <a:srgbClr val="6600CC"/>
              </a:solidFill>
              <a:ln w="9525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" name="Arc 22"/>
              <p:cNvSpPr>
                <a:spLocks/>
              </p:cNvSpPr>
              <p:nvPr/>
            </p:nvSpPr>
            <p:spPr bwMode="auto">
              <a:xfrm rot="8207367">
                <a:off x="5220" y="6480"/>
                <a:ext cx="1440" cy="144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6600CC"/>
              </a:solidFill>
              <a:ln w="9525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0" name="Arc 23"/>
            <p:cNvSpPr>
              <a:spLocks/>
            </p:cNvSpPr>
            <p:nvPr/>
          </p:nvSpPr>
          <p:spPr bwMode="auto">
            <a:xfrm rot="17937279" flipH="1">
              <a:off x="454" y="1707"/>
              <a:ext cx="189" cy="275"/>
            </a:xfrm>
            <a:custGeom>
              <a:avLst/>
              <a:gdLst>
                <a:gd name="T0" fmla="*/ 0 w 15823"/>
                <a:gd name="T1" fmla="*/ 0 h 21600"/>
                <a:gd name="T2" fmla="*/ 0 w 15823"/>
                <a:gd name="T3" fmla="*/ 0 h 21600"/>
                <a:gd name="T4" fmla="*/ 0 w 15823"/>
                <a:gd name="T5" fmla="*/ 0 h 21600"/>
                <a:gd name="T6" fmla="*/ 0 60000 65536"/>
                <a:gd name="T7" fmla="*/ 0 60000 65536"/>
                <a:gd name="T8" fmla="*/ 0 60000 65536"/>
                <a:gd name="T9" fmla="*/ 0 w 15823"/>
                <a:gd name="T10" fmla="*/ 0 h 21600"/>
                <a:gd name="T11" fmla="*/ 15823 w 15823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5823" h="21600" fill="none" extrusionOk="0">
                  <a:moveTo>
                    <a:pt x="-1" y="0"/>
                  </a:moveTo>
                  <a:cubicBezTo>
                    <a:pt x="6003" y="0"/>
                    <a:pt x="11736" y="2498"/>
                    <a:pt x="15822" y="6896"/>
                  </a:cubicBezTo>
                </a:path>
                <a:path w="15823" h="21600" stroke="0" extrusionOk="0">
                  <a:moveTo>
                    <a:pt x="-1" y="0"/>
                  </a:moveTo>
                  <a:cubicBezTo>
                    <a:pt x="6003" y="0"/>
                    <a:pt x="11736" y="2498"/>
                    <a:pt x="15822" y="6896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38100">
              <a:solidFill>
                <a:srgbClr val="000000"/>
              </a:solidFill>
              <a:round/>
              <a:headEnd type="triangle" w="med" len="med"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Line 24"/>
            <p:cNvSpPr>
              <a:spLocks noChangeShapeType="1"/>
            </p:cNvSpPr>
            <p:nvPr/>
          </p:nvSpPr>
          <p:spPr bwMode="auto">
            <a:xfrm>
              <a:off x="801" y="1660"/>
              <a:ext cx="211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Line 25"/>
            <p:cNvSpPr>
              <a:spLocks noChangeShapeType="1"/>
            </p:cNvSpPr>
            <p:nvPr/>
          </p:nvSpPr>
          <p:spPr bwMode="auto">
            <a:xfrm rot="-9145345">
              <a:off x="814" y="2277"/>
              <a:ext cx="211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Line 26"/>
            <p:cNvSpPr>
              <a:spLocks noChangeShapeType="1"/>
            </p:cNvSpPr>
            <p:nvPr/>
          </p:nvSpPr>
          <p:spPr bwMode="auto">
            <a:xfrm rot="-9902611">
              <a:off x="1189" y="2464"/>
              <a:ext cx="308" cy="18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Line 27"/>
            <p:cNvSpPr>
              <a:spLocks noChangeShapeType="1"/>
            </p:cNvSpPr>
            <p:nvPr/>
          </p:nvSpPr>
          <p:spPr bwMode="auto">
            <a:xfrm>
              <a:off x="1231" y="1665"/>
              <a:ext cx="287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Line 28"/>
            <p:cNvSpPr>
              <a:spLocks noChangeShapeType="1"/>
            </p:cNvSpPr>
            <p:nvPr/>
          </p:nvSpPr>
          <p:spPr bwMode="auto">
            <a:xfrm>
              <a:off x="1716" y="1662"/>
              <a:ext cx="352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Line 29"/>
            <p:cNvSpPr>
              <a:spLocks noChangeShapeType="1"/>
            </p:cNvSpPr>
            <p:nvPr/>
          </p:nvSpPr>
          <p:spPr bwMode="auto">
            <a:xfrm rot="-10728344">
              <a:off x="1753" y="2591"/>
              <a:ext cx="331" cy="26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Arc 30"/>
            <p:cNvSpPr>
              <a:spLocks/>
            </p:cNvSpPr>
            <p:nvPr/>
          </p:nvSpPr>
          <p:spPr bwMode="auto">
            <a:xfrm rot="-10763547">
              <a:off x="261" y="1549"/>
              <a:ext cx="1971" cy="121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57150">
              <a:solidFill>
                <a:srgbClr val="6633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Arc 31"/>
            <p:cNvSpPr>
              <a:spLocks/>
            </p:cNvSpPr>
            <p:nvPr/>
          </p:nvSpPr>
          <p:spPr bwMode="auto">
            <a:xfrm rot="-644150">
              <a:off x="-161" y="1355"/>
              <a:ext cx="412" cy="228"/>
            </a:xfrm>
            <a:custGeom>
              <a:avLst/>
              <a:gdLst>
                <a:gd name="T0" fmla="*/ 0 w 21600"/>
                <a:gd name="T1" fmla="*/ 0 h 17166"/>
                <a:gd name="T2" fmla="*/ 0 w 21600"/>
                <a:gd name="T3" fmla="*/ 0 h 17166"/>
                <a:gd name="T4" fmla="*/ 0 w 21600"/>
                <a:gd name="T5" fmla="*/ 0 h 17166"/>
                <a:gd name="T6" fmla="*/ 0 60000 65536"/>
                <a:gd name="T7" fmla="*/ 0 60000 65536"/>
                <a:gd name="T8" fmla="*/ 0 60000 65536"/>
                <a:gd name="T9" fmla="*/ 0 w 21600"/>
                <a:gd name="T10" fmla="*/ 0 h 17166"/>
                <a:gd name="T11" fmla="*/ 21600 w 21600"/>
                <a:gd name="T12" fmla="*/ 17166 h 1716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17166" fill="none" extrusionOk="0">
                  <a:moveTo>
                    <a:pt x="13110" y="-1"/>
                  </a:moveTo>
                  <a:cubicBezTo>
                    <a:pt x="18460" y="4086"/>
                    <a:pt x="21600" y="10433"/>
                    <a:pt x="21600" y="17166"/>
                  </a:cubicBezTo>
                </a:path>
                <a:path w="21600" h="17166" stroke="0" extrusionOk="0">
                  <a:moveTo>
                    <a:pt x="13110" y="-1"/>
                  </a:moveTo>
                  <a:cubicBezTo>
                    <a:pt x="18460" y="4086"/>
                    <a:pt x="21600" y="10433"/>
                    <a:pt x="21600" y="17166"/>
                  </a:cubicBezTo>
                  <a:lnTo>
                    <a:pt x="0" y="17166"/>
                  </a:lnTo>
                  <a:close/>
                </a:path>
              </a:pathLst>
            </a:custGeom>
            <a:noFill/>
            <a:ln w="57150">
              <a:solidFill>
                <a:srgbClr val="6633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ree"/>
            <p:cNvSpPr>
              <a:spLocks noEditPoints="1" noChangeArrowheads="1"/>
            </p:cNvSpPr>
            <p:nvPr/>
          </p:nvSpPr>
          <p:spPr bwMode="auto">
            <a:xfrm>
              <a:off x="121" y="1247"/>
              <a:ext cx="108" cy="141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17694720 60000 65536"/>
                <a:gd name="T15" fmla="*/ 11796480 60000 65536"/>
                <a:gd name="T16" fmla="*/ 11796480 60000 65536"/>
                <a:gd name="T17" fmla="*/ 11796480 60000 65536"/>
                <a:gd name="T18" fmla="*/ 0 60000 65536"/>
                <a:gd name="T19" fmla="*/ 0 60000 65536"/>
                <a:gd name="T20" fmla="*/ 0 60000 65536"/>
                <a:gd name="T21" fmla="*/ 800 w 21600"/>
                <a:gd name="T22" fmla="*/ 22519 h 21600"/>
                <a:gd name="T23" fmla="*/ 21000 w 21600"/>
                <a:gd name="T24" fmla="*/ 28340 h 21600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1600" h="21600">
                  <a:moveTo>
                    <a:pt x="0" y="18900"/>
                  </a:moveTo>
                  <a:lnTo>
                    <a:pt x="9257" y="18900"/>
                  </a:lnTo>
                  <a:lnTo>
                    <a:pt x="9257" y="21600"/>
                  </a:lnTo>
                  <a:lnTo>
                    <a:pt x="12343" y="21600"/>
                  </a:lnTo>
                  <a:lnTo>
                    <a:pt x="12343" y="18900"/>
                  </a:lnTo>
                  <a:lnTo>
                    <a:pt x="21600" y="18900"/>
                  </a:lnTo>
                  <a:lnTo>
                    <a:pt x="12343" y="12600"/>
                  </a:lnTo>
                  <a:lnTo>
                    <a:pt x="18514" y="12600"/>
                  </a:lnTo>
                  <a:lnTo>
                    <a:pt x="12343" y="6300"/>
                  </a:lnTo>
                  <a:lnTo>
                    <a:pt x="15429" y="6300"/>
                  </a:lnTo>
                  <a:lnTo>
                    <a:pt x="10800" y="0"/>
                  </a:lnTo>
                  <a:lnTo>
                    <a:pt x="6171" y="6300"/>
                  </a:lnTo>
                  <a:lnTo>
                    <a:pt x="9257" y="6300"/>
                  </a:lnTo>
                  <a:lnTo>
                    <a:pt x="3086" y="12600"/>
                  </a:lnTo>
                  <a:lnTo>
                    <a:pt x="9257" y="12600"/>
                  </a:lnTo>
                  <a:close/>
                </a:path>
              </a:pathLst>
            </a:custGeom>
            <a:solidFill>
              <a:srgbClr val="008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AutoShape 33"/>
            <p:cNvSpPr>
              <a:spLocks noChangeArrowheads="1"/>
            </p:cNvSpPr>
            <p:nvPr/>
          </p:nvSpPr>
          <p:spPr bwMode="auto">
            <a:xfrm rot="6851575">
              <a:off x="867" y="1212"/>
              <a:ext cx="570" cy="342"/>
            </a:xfrm>
            <a:prstGeom prst="leftArrow">
              <a:avLst>
                <a:gd name="adj1" fmla="val 50000"/>
                <a:gd name="adj2" fmla="val 41667"/>
              </a:avLst>
            </a:prstGeom>
            <a:solidFill>
              <a:srgbClr val="FFFFFF"/>
            </a:solidFill>
            <a:ln w="9525">
              <a:miter lim="800000"/>
              <a:headEnd/>
              <a:tailEnd/>
            </a:ln>
            <a:scene3d>
              <a:camera prst="legacyObliqueTopRight">
                <a:rot lat="16199977" lon="21299978" rev="0"/>
              </a:camera>
              <a:lightRig rig="legacyFlat3" dir="b"/>
            </a:scene3d>
            <a:sp3d extrusionH="36500" prstMaterial="legacyMatte">
              <a:bevelT w="13500" h="13500" prst="angle"/>
              <a:bevelB w="13500" h="13500" prst="angle"/>
              <a:extrusionClr>
                <a:srgbClr val="FFFFFF"/>
              </a:extrusionClr>
            </a:sp3d>
          </p:spPr>
          <p:txBody>
            <a:bodyPr>
              <a:flatTx/>
            </a:bodyPr>
            <a:lstStyle/>
            <a:p>
              <a:endParaRPr lang="en-US"/>
            </a:p>
          </p:txBody>
        </p:sp>
        <p:sp>
          <p:nvSpPr>
            <p:cNvPr id="21" name="Line 34"/>
            <p:cNvSpPr>
              <a:spLocks noChangeShapeType="1"/>
            </p:cNvSpPr>
            <p:nvPr/>
          </p:nvSpPr>
          <p:spPr bwMode="auto">
            <a:xfrm>
              <a:off x="481" y="1652"/>
              <a:ext cx="129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Line 35"/>
            <p:cNvSpPr>
              <a:spLocks noChangeShapeType="1"/>
            </p:cNvSpPr>
            <p:nvPr/>
          </p:nvSpPr>
          <p:spPr bwMode="auto">
            <a:xfrm rot="-9145345">
              <a:off x="543" y="2064"/>
              <a:ext cx="160" cy="22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Arc 36"/>
            <p:cNvSpPr>
              <a:spLocks/>
            </p:cNvSpPr>
            <p:nvPr/>
          </p:nvSpPr>
          <p:spPr bwMode="auto">
            <a:xfrm rot="17937279" flipH="1">
              <a:off x="682" y="1830"/>
              <a:ext cx="218" cy="125"/>
            </a:xfrm>
            <a:custGeom>
              <a:avLst/>
              <a:gdLst>
                <a:gd name="T0" fmla="*/ 0 w 21487"/>
                <a:gd name="T1" fmla="*/ 0 h 21600"/>
                <a:gd name="T2" fmla="*/ 0 w 21487"/>
                <a:gd name="T3" fmla="*/ 0 h 21600"/>
                <a:gd name="T4" fmla="*/ 0 w 21487"/>
                <a:gd name="T5" fmla="*/ 0 h 21600"/>
                <a:gd name="T6" fmla="*/ 0 60000 65536"/>
                <a:gd name="T7" fmla="*/ 0 60000 65536"/>
                <a:gd name="T8" fmla="*/ 0 60000 65536"/>
                <a:gd name="T9" fmla="*/ 0 w 21487"/>
                <a:gd name="T10" fmla="*/ 0 h 21600"/>
                <a:gd name="T11" fmla="*/ 21487 w 21487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487" h="21600" fill="none" extrusionOk="0">
                  <a:moveTo>
                    <a:pt x="-1" y="0"/>
                  </a:moveTo>
                  <a:cubicBezTo>
                    <a:pt x="11073" y="0"/>
                    <a:pt x="20353" y="8373"/>
                    <a:pt x="21486" y="19389"/>
                  </a:cubicBezTo>
                </a:path>
                <a:path w="21487" h="21600" stroke="0" extrusionOk="0">
                  <a:moveTo>
                    <a:pt x="-1" y="0"/>
                  </a:moveTo>
                  <a:cubicBezTo>
                    <a:pt x="11073" y="0"/>
                    <a:pt x="20353" y="8373"/>
                    <a:pt x="21486" y="19389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38100">
              <a:solidFill>
                <a:srgbClr val="000000"/>
              </a:solidFill>
              <a:round/>
              <a:headEnd type="triangle" w="med" len="med"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Arc 37"/>
            <p:cNvSpPr>
              <a:spLocks/>
            </p:cNvSpPr>
            <p:nvPr/>
          </p:nvSpPr>
          <p:spPr bwMode="auto">
            <a:xfrm rot="17937279" flipH="1">
              <a:off x="969" y="1899"/>
              <a:ext cx="304" cy="168"/>
            </a:xfrm>
            <a:custGeom>
              <a:avLst/>
              <a:gdLst>
                <a:gd name="T0" fmla="*/ 0 w 21487"/>
                <a:gd name="T1" fmla="*/ 0 h 21600"/>
                <a:gd name="T2" fmla="*/ 0 w 21487"/>
                <a:gd name="T3" fmla="*/ 0 h 21600"/>
                <a:gd name="T4" fmla="*/ 0 w 21487"/>
                <a:gd name="T5" fmla="*/ 0 h 21600"/>
                <a:gd name="T6" fmla="*/ 0 60000 65536"/>
                <a:gd name="T7" fmla="*/ 0 60000 65536"/>
                <a:gd name="T8" fmla="*/ 0 60000 65536"/>
                <a:gd name="T9" fmla="*/ 0 w 21487"/>
                <a:gd name="T10" fmla="*/ 0 h 21600"/>
                <a:gd name="T11" fmla="*/ 21487 w 21487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487" h="21600" fill="none" extrusionOk="0">
                  <a:moveTo>
                    <a:pt x="-1" y="0"/>
                  </a:moveTo>
                  <a:cubicBezTo>
                    <a:pt x="11073" y="0"/>
                    <a:pt x="20353" y="8373"/>
                    <a:pt x="21486" y="19389"/>
                  </a:cubicBezTo>
                </a:path>
                <a:path w="21487" h="21600" stroke="0" extrusionOk="0">
                  <a:moveTo>
                    <a:pt x="-1" y="0"/>
                  </a:moveTo>
                  <a:cubicBezTo>
                    <a:pt x="11073" y="0"/>
                    <a:pt x="20353" y="8373"/>
                    <a:pt x="21486" y="19389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38100">
              <a:solidFill>
                <a:srgbClr val="000000"/>
              </a:solidFill>
              <a:round/>
              <a:headEnd type="triangle" w="med" len="med"/>
              <a:tailEnd/>
            </a:ln>
          </p:spPr>
          <p:txBody>
            <a:bodyPr/>
            <a:lstStyle/>
            <a:p>
              <a:endParaRPr lang="en-US"/>
            </a:p>
          </p:txBody>
        </p:sp>
        <p:graphicFrame>
          <p:nvGraphicFramePr>
            <p:cNvPr id="26" name="Object 3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468915654"/>
                </p:ext>
              </p:extLst>
            </p:nvPr>
          </p:nvGraphicFramePr>
          <p:xfrm>
            <a:off x="276" y="1320"/>
            <a:ext cx="469" cy="1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7926" name="Equation" r:id="rId3" imgW="393700" imgH="152400" progId="Equation.DSMT4">
                    <p:embed/>
                  </p:oleObj>
                </mc:Choice>
                <mc:Fallback>
                  <p:oleObj name="Equation" r:id="rId3" imgW="393700" imgH="152400" progId="Equation.DSMT4">
                    <p:embed/>
                    <p:pic>
                      <p:nvPicPr>
                        <p:cNvPr id="0" name="Object 3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76" y="1320"/>
                          <a:ext cx="469" cy="180"/>
                        </a:xfrm>
                        <a:prstGeom prst="rect">
                          <a:avLst/>
                        </a:prstGeom>
                        <a:noFill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42" name="Object 4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39034234"/>
              </p:ext>
            </p:extLst>
          </p:nvPr>
        </p:nvGraphicFramePr>
        <p:xfrm>
          <a:off x="4113892" y="1648978"/>
          <a:ext cx="4386263" cy="4649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927" name="Equation" r:id="rId5" imgW="2108200" imgH="2235200" progId="Equation.DSMT4">
                  <p:embed/>
                </p:oleObj>
              </mc:Choice>
              <mc:Fallback>
                <p:oleObj name="Equation" r:id="rId5" imgW="2108200" imgH="22352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13892" y="1648978"/>
                        <a:ext cx="4386263" cy="4649787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50691603"/>
              </p:ext>
            </p:extLst>
          </p:nvPr>
        </p:nvGraphicFramePr>
        <p:xfrm>
          <a:off x="866774" y="1180243"/>
          <a:ext cx="7646988" cy="54939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824" name="Equation" r:id="rId3" imgW="3479760" imgH="2501640" progId="Equation.DSMT4">
                  <p:embed/>
                </p:oleObj>
              </mc:Choice>
              <mc:Fallback>
                <p:oleObj name="Equation" r:id="rId3" imgW="3479760" imgH="2501640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6774" y="1180243"/>
                        <a:ext cx="7646988" cy="5493953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741362" y="61679"/>
            <a:ext cx="7772400" cy="1143000"/>
          </a:xfrm>
        </p:spPr>
        <p:txBody>
          <a:bodyPr/>
          <a:lstStyle/>
          <a:p>
            <a:r>
              <a:rPr lang="en-US" dirty="0">
                <a:solidFill>
                  <a:srgbClr val="FFFFCC"/>
                </a:solidFill>
              </a:rPr>
              <a:t>Momentum balances</a:t>
            </a:r>
          </a:p>
        </p:txBody>
      </p:sp>
      <p:sp>
        <p:nvSpPr>
          <p:cNvPr id="2" name="Rectangle 1"/>
          <p:cNvSpPr/>
          <p:nvPr/>
        </p:nvSpPr>
        <p:spPr bwMode="auto">
          <a:xfrm>
            <a:off x="3714383" y="1223657"/>
            <a:ext cx="1973097" cy="1009279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Helvetica" pitchFamily="34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3025542" y="2320113"/>
            <a:ext cx="1038263" cy="918559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Helvetica" pitchFamily="34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5170040" y="5245626"/>
            <a:ext cx="1208356" cy="1009279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Helvetica" pitchFamily="34" charset="0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62204765"/>
              </p:ext>
            </p:extLst>
          </p:nvPr>
        </p:nvGraphicFramePr>
        <p:xfrm>
          <a:off x="232568" y="1184040"/>
          <a:ext cx="8789987" cy="5273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0823" name="Equation" r:id="rId3" imgW="4000500" imgH="2400300" progId="Equation.DSMT4">
                  <p:embed/>
                </p:oleObj>
              </mc:Choice>
              <mc:Fallback>
                <p:oleObj name="Equation" r:id="rId3" imgW="4000500" imgH="2400300" progId="Equation.DSMT4">
                  <p:embed/>
                  <p:pic>
                    <p:nvPicPr>
                      <p:cNvPr id="4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2568" y="1184040"/>
                        <a:ext cx="8789987" cy="527367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741362" y="61679"/>
            <a:ext cx="7772400" cy="1143000"/>
          </a:xfrm>
        </p:spPr>
        <p:txBody>
          <a:bodyPr/>
          <a:lstStyle/>
          <a:p>
            <a:r>
              <a:rPr lang="en-US" dirty="0">
                <a:solidFill>
                  <a:srgbClr val="FFFFCC"/>
                </a:solidFill>
              </a:rPr>
              <a:t>Momentum balances – let’s look at vertically integrated balances first</a:t>
            </a:r>
          </a:p>
        </p:txBody>
      </p:sp>
      <p:sp>
        <p:nvSpPr>
          <p:cNvPr id="2" name="Rectangle 1"/>
          <p:cNvSpPr/>
          <p:nvPr/>
        </p:nvSpPr>
        <p:spPr bwMode="auto">
          <a:xfrm>
            <a:off x="3196943" y="3326557"/>
            <a:ext cx="1973097" cy="1009279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Helvetica" pitchFamily="34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5056094" y="4335836"/>
            <a:ext cx="1631585" cy="1009279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Helvetica" pitchFamily="34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1542B91-C04D-1A40-9254-0F3627D03CFD}"/>
              </a:ext>
            </a:extLst>
          </p:cNvPr>
          <p:cNvCxnSpPr/>
          <p:nvPr/>
        </p:nvCxnSpPr>
        <p:spPr bwMode="auto">
          <a:xfrm flipV="1">
            <a:off x="7718612" y="2299447"/>
            <a:ext cx="415803" cy="739588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7396837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46012823"/>
              </p:ext>
            </p:extLst>
          </p:nvPr>
        </p:nvGraphicFramePr>
        <p:xfrm>
          <a:off x="701675" y="206375"/>
          <a:ext cx="8048625" cy="6018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7785" name="Equation" r:id="rId3" imgW="3479800" imgH="2603500" progId="Equation.DSMT4">
                  <p:embed/>
                </p:oleObj>
              </mc:Choice>
              <mc:Fallback>
                <p:oleObj name="Equation" r:id="rId3" imgW="3479800" imgH="2603500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1675" y="206375"/>
                        <a:ext cx="8048625" cy="6018213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07827" y="2257817"/>
            <a:ext cx="3336173" cy="4306784"/>
          </a:xfrm>
        </p:spPr>
        <p:txBody>
          <a:bodyPr/>
          <a:lstStyle/>
          <a:p>
            <a:pPr algn="l"/>
            <a:r>
              <a:rPr lang="en-US" sz="2400" dirty="0">
                <a:solidFill>
                  <a:srgbClr val="FFFFCC"/>
                </a:solidFill>
              </a:rPr>
              <a:t>Similar to 1D</a:t>
            </a:r>
            <a:br>
              <a:rPr lang="en-US" sz="2400" dirty="0">
                <a:solidFill>
                  <a:srgbClr val="FFFFCC"/>
                </a:solidFill>
              </a:rPr>
            </a:br>
            <a:br>
              <a:rPr lang="en-US" sz="2400" dirty="0">
                <a:solidFill>
                  <a:srgbClr val="FFFFCC"/>
                </a:solidFill>
              </a:rPr>
            </a:br>
            <a:r>
              <a:rPr lang="en-US" sz="2400" dirty="0">
                <a:solidFill>
                  <a:srgbClr val="FFFFCC"/>
                </a:solidFill>
              </a:rPr>
              <a:t>- deep water </a:t>
            </a:r>
            <a:br>
              <a:rPr lang="en-US" sz="2400" dirty="0">
                <a:solidFill>
                  <a:srgbClr val="FFFFCC"/>
                </a:solidFill>
              </a:rPr>
            </a:br>
            <a:r>
              <a:rPr lang="en-US" sz="2400" dirty="0">
                <a:solidFill>
                  <a:srgbClr val="FFFFCC"/>
                </a:solidFill>
              </a:rPr>
              <a:t>cross-shelf transport in </a:t>
            </a:r>
            <a:br>
              <a:rPr lang="en-US" sz="2400" dirty="0">
                <a:solidFill>
                  <a:srgbClr val="FFFFCC"/>
                </a:solidFill>
              </a:rPr>
            </a:br>
            <a:r>
              <a:rPr lang="en-US" sz="2400" dirty="0">
                <a:solidFill>
                  <a:srgbClr val="FFFFCC"/>
                </a:solidFill>
              </a:rPr>
              <a:t>surface and bottom Ekman layers </a:t>
            </a:r>
            <a:br>
              <a:rPr lang="en-US" sz="2400" dirty="0">
                <a:solidFill>
                  <a:srgbClr val="FFFFCC"/>
                </a:solidFill>
              </a:rPr>
            </a:br>
            <a:br>
              <a:rPr lang="en-US" sz="2400" dirty="0">
                <a:solidFill>
                  <a:srgbClr val="FFFFCC"/>
                </a:solidFill>
              </a:rPr>
            </a:br>
            <a:r>
              <a:rPr lang="en-US" sz="2400" dirty="0">
                <a:solidFill>
                  <a:srgbClr val="FFFFCC"/>
                </a:solidFill>
              </a:rPr>
              <a:t>-shallow water</a:t>
            </a:r>
            <a:br>
              <a:rPr lang="en-US" sz="2400" dirty="0">
                <a:solidFill>
                  <a:srgbClr val="FFFFCC"/>
                </a:solidFill>
              </a:rPr>
            </a:br>
            <a:r>
              <a:rPr lang="en-US" sz="2400" dirty="0">
                <a:solidFill>
                  <a:srgbClr val="FFFFCC"/>
                </a:solidFill>
              </a:rPr>
              <a:t>no cross-shelf transport so </a:t>
            </a:r>
            <a:br>
              <a:rPr lang="en-US" sz="2400" dirty="0">
                <a:solidFill>
                  <a:srgbClr val="FFFFCC"/>
                </a:solidFill>
              </a:rPr>
            </a:br>
            <a:r>
              <a:rPr lang="en-US" sz="2400" dirty="0">
                <a:solidFill>
                  <a:srgbClr val="FFFFCC"/>
                </a:solidFill>
              </a:rPr>
              <a:t>coastal boundary condition satisfied</a:t>
            </a:r>
          </a:p>
        </p:txBody>
      </p:sp>
      <p:pic>
        <p:nvPicPr>
          <p:cNvPr id="4" name="Content Placeholder 3" descr="Ekman_shelf.jp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rcRect l="-231" t="8344"/>
          <a:stretch>
            <a:fillRect/>
          </a:stretch>
        </p:blipFill>
        <p:spPr>
          <a:xfrm>
            <a:off x="276830" y="238145"/>
            <a:ext cx="5404848" cy="6394895"/>
          </a:xfrm>
        </p:spPr>
      </p:pic>
      <p:grpSp>
        <p:nvGrpSpPr>
          <p:cNvPr id="22" name="Group 21"/>
          <p:cNvGrpSpPr/>
          <p:nvPr/>
        </p:nvGrpSpPr>
        <p:grpSpPr>
          <a:xfrm>
            <a:off x="2141723" y="1080799"/>
            <a:ext cx="1303744" cy="2311484"/>
            <a:chOff x="4205555" y="903249"/>
            <a:chExt cx="1215482" cy="2178207"/>
          </a:xfrm>
        </p:grpSpPr>
        <p:cxnSp>
          <p:nvCxnSpPr>
            <p:cNvPr id="6" name="Straight Arrow Connector 5"/>
            <p:cNvCxnSpPr/>
            <p:nvPr/>
          </p:nvCxnSpPr>
          <p:spPr bwMode="auto">
            <a:xfrm flipV="1">
              <a:off x="4708659" y="903249"/>
              <a:ext cx="712378" cy="2177756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</p:cxnSp>
        <p:cxnSp>
          <p:nvCxnSpPr>
            <p:cNvPr id="8" name="Straight Arrow Connector 7"/>
            <p:cNvCxnSpPr/>
            <p:nvPr/>
          </p:nvCxnSpPr>
          <p:spPr bwMode="auto">
            <a:xfrm flipV="1">
              <a:off x="4707359" y="1665249"/>
              <a:ext cx="33454" cy="1408772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</p:cxnSp>
        <p:cxnSp>
          <p:nvCxnSpPr>
            <p:cNvPr id="10" name="Straight Arrow Connector 9"/>
            <p:cNvCxnSpPr/>
            <p:nvPr/>
          </p:nvCxnSpPr>
          <p:spPr bwMode="auto">
            <a:xfrm flipH="1" flipV="1">
              <a:off x="4205555" y="2118733"/>
              <a:ext cx="491191" cy="91955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</p:cxnSp>
        <p:cxnSp>
          <p:nvCxnSpPr>
            <p:cNvPr id="16" name="Straight Arrow Connector 15"/>
            <p:cNvCxnSpPr/>
            <p:nvPr/>
          </p:nvCxnSpPr>
          <p:spPr bwMode="auto">
            <a:xfrm flipH="1" flipV="1">
              <a:off x="4395125" y="1724722"/>
              <a:ext cx="312235" cy="1356734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</p:cxnSp>
        <p:cxnSp>
          <p:nvCxnSpPr>
            <p:cNvPr id="20" name="Straight Arrow Connector 19"/>
            <p:cNvCxnSpPr/>
            <p:nvPr/>
          </p:nvCxnSpPr>
          <p:spPr bwMode="auto">
            <a:xfrm flipV="1">
              <a:off x="4707359" y="1538868"/>
              <a:ext cx="434898" cy="1535153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</p:cxnSp>
      </p:grpSp>
      <p:grpSp>
        <p:nvGrpSpPr>
          <p:cNvPr id="11" name="Group 43"/>
          <p:cNvGrpSpPr>
            <a:grpSpLocks/>
          </p:cNvGrpSpPr>
          <p:nvPr/>
        </p:nvGrpSpPr>
        <p:grpSpPr bwMode="auto">
          <a:xfrm>
            <a:off x="5433165" y="53624"/>
            <a:ext cx="3394554" cy="2318214"/>
            <a:chOff x="-161" y="1098"/>
            <a:chExt cx="2396" cy="1671"/>
          </a:xfrm>
        </p:grpSpPr>
        <p:sp>
          <p:nvSpPr>
            <p:cNvPr id="12" name="Arc 3"/>
            <p:cNvSpPr>
              <a:spLocks/>
            </p:cNvSpPr>
            <p:nvPr/>
          </p:nvSpPr>
          <p:spPr bwMode="auto">
            <a:xfrm rot="-10763547">
              <a:off x="265" y="1559"/>
              <a:ext cx="1970" cy="121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solidFill>
              <a:srgbClr val="9DE2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13" name="Group 4"/>
            <p:cNvGrpSpPr>
              <a:grpSpLocks/>
            </p:cNvGrpSpPr>
            <p:nvPr/>
          </p:nvGrpSpPr>
          <p:grpSpPr bwMode="auto">
            <a:xfrm rot="-101589">
              <a:off x="296" y="1480"/>
              <a:ext cx="940" cy="155"/>
              <a:chOff x="-773" y="6301"/>
              <a:chExt cx="11437" cy="1703"/>
            </a:xfrm>
          </p:grpSpPr>
          <p:grpSp>
            <p:nvGrpSpPr>
              <p:cNvPr id="42" name="Group 41"/>
              <p:cNvGrpSpPr>
                <a:grpSpLocks/>
              </p:cNvGrpSpPr>
              <p:nvPr/>
            </p:nvGrpSpPr>
            <p:grpSpPr bwMode="auto">
              <a:xfrm>
                <a:off x="3244" y="6396"/>
                <a:ext cx="3416" cy="1524"/>
                <a:chOff x="3244" y="6396"/>
                <a:chExt cx="3416" cy="1524"/>
              </a:xfrm>
            </p:grpSpPr>
            <p:sp>
              <p:nvSpPr>
                <p:cNvPr id="49" name="Arc 6"/>
                <p:cNvSpPr>
                  <a:spLocks/>
                </p:cNvSpPr>
                <p:nvPr/>
              </p:nvSpPr>
              <p:spPr bwMode="auto">
                <a:xfrm rot="8042653">
                  <a:off x="3242" y="6398"/>
                  <a:ext cx="1440" cy="1436"/>
                </a:xfrm>
                <a:custGeom>
                  <a:avLst/>
                  <a:gdLst>
                    <a:gd name="T0" fmla="*/ 0 w 21600"/>
                    <a:gd name="T1" fmla="*/ 0 h 21543"/>
                    <a:gd name="T2" fmla="*/ 0 w 21600"/>
                    <a:gd name="T3" fmla="*/ 0 h 21543"/>
                    <a:gd name="T4" fmla="*/ 0 w 21600"/>
                    <a:gd name="T5" fmla="*/ 0 h 21543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543"/>
                    <a:gd name="T11" fmla="*/ 21600 w 21600"/>
                    <a:gd name="T12" fmla="*/ 21543 h 21543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543" fill="none" extrusionOk="0">
                      <a:moveTo>
                        <a:pt x="1568" y="-1"/>
                      </a:moveTo>
                      <a:cubicBezTo>
                        <a:pt x="12859" y="821"/>
                        <a:pt x="21600" y="10222"/>
                        <a:pt x="21600" y="21543"/>
                      </a:cubicBezTo>
                    </a:path>
                    <a:path w="21600" h="21543" stroke="0" extrusionOk="0">
                      <a:moveTo>
                        <a:pt x="1568" y="-1"/>
                      </a:moveTo>
                      <a:cubicBezTo>
                        <a:pt x="12859" y="821"/>
                        <a:pt x="21600" y="10222"/>
                        <a:pt x="21600" y="21543"/>
                      </a:cubicBezTo>
                      <a:lnTo>
                        <a:pt x="0" y="21543"/>
                      </a:lnTo>
                      <a:close/>
                    </a:path>
                  </a:pathLst>
                </a:custGeom>
                <a:solidFill>
                  <a:srgbClr val="6600CC"/>
                </a:solidFill>
                <a:ln w="9525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0" name="Arc 7"/>
                <p:cNvSpPr>
                  <a:spLocks/>
                </p:cNvSpPr>
                <p:nvPr/>
              </p:nvSpPr>
              <p:spPr bwMode="auto">
                <a:xfrm rot="8207367">
                  <a:off x="5220" y="6480"/>
                  <a:ext cx="1440" cy="144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solidFill>
                  <a:srgbClr val="6600CC"/>
                </a:solidFill>
                <a:ln w="9525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43" name="Group 8"/>
              <p:cNvGrpSpPr>
                <a:grpSpLocks/>
              </p:cNvGrpSpPr>
              <p:nvPr/>
            </p:nvGrpSpPr>
            <p:grpSpPr bwMode="auto">
              <a:xfrm>
                <a:off x="-773" y="6301"/>
                <a:ext cx="3416" cy="1524"/>
                <a:chOff x="3244" y="6396"/>
                <a:chExt cx="3416" cy="1524"/>
              </a:xfrm>
            </p:grpSpPr>
            <p:sp>
              <p:nvSpPr>
                <p:cNvPr id="47" name="Arc 9"/>
                <p:cNvSpPr>
                  <a:spLocks/>
                </p:cNvSpPr>
                <p:nvPr/>
              </p:nvSpPr>
              <p:spPr bwMode="auto">
                <a:xfrm rot="8042653">
                  <a:off x="3242" y="6398"/>
                  <a:ext cx="1440" cy="1436"/>
                </a:xfrm>
                <a:custGeom>
                  <a:avLst/>
                  <a:gdLst>
                    <a:gd name="T0" fmla="*/ 0 w 21600"/>
                    <a:gd name="T1" fmla="*/ 0 h 21543"/>
                    <a:gd name="T2" fmla="*/ 0 w 21600"/>
                    <a:gd name="T3" fmla="*/ 0 h 21543"/>
                    <a:gd name="T4" fmla="*/ 0 w 21600"/>
                    <a:gd name="T5" fmla="*/ 0 h 21543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543"/>
                    <a:gd name="T11" fmla="*/ 21600 w 21600"/>
                    <a:gd name="T12" fmla="*/ 21543 h 21543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543" fill="none" extrusionOk="0">
                      <a:moveTo>
                        <a:pt x="1568" y="-1"/>
                      </a:moveTo>
                      <a:cubicBezTo>
                        <a:pt x="12859" y="821"/>
                        <a:pt x="21600" y="10222"/>
                        <a:pt x="21600" y="21543"/>
                      </a:cubicBezTo>
                    </a:path>
                    <a:path w="21600" h="21543" stroke="0" extrusionOk="0">
                      <a:moveTo>
                        <a:pt x="1568" y="-1"/>
                      </a:moveTo>
                      <a:cubicBezTo>
                        <a:pt x="12859" y="821"/>
                        <a:pt x="21600" y="10222"/>
                        <a:pt x="21600" y="21543"/>
                      </a:cubicBezTo>
                      <a:lnTo>
                        <a:pt x="0" y="21543"/>
                      </a:lnTo>
                      <a:close/>
                    </a:path>
                  </a:pathLst>
                </a:custGeom>
                <a:solidFill>
                  <a:srgbClr val="6600CC"/>
                </a:solidFill>
                <a:ln w="9525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8" name="Arc 10"/>
                <p:cNvSpPr>
                  <a:spLocks/>
                </p:cNvSpPr>
                <p:nvPr/>
              </p:nvSpPr>
              <p:spPr bwMode="auto">
                <a:xfrm rot="8207367">
                  <a:off x="5220" y="6480"/>
                  <a:ext cx="1440" cy="144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solidFill>
                  <a:srgbClr val="6600CC"/>
                </a:solidFill>
                <a:ln w="9525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44" name="Group 11"/>
              <p:cNvGrpSpPr>
                <a:grpSpLocks/>
              </p:cNvGrpSpPr>
              <p:nvPr/>
            </p:nvGrpSpPr>
            <p:grpSpPr bwMode="auto">
              <a:xfrm>
                <a:off x="7248" y="6480"/>
                <a:ext cx="3416" cy="1524"/>
                <a:chOff x="3244" y="6396"/>
                <a:chExt cx="3416" cy="1524"/>
              </a:xfrm>
            </p:grpSpPr>
            <p:sp>
              <p:nvSpPr>
                <p:cNvPr id="45" name="Arc 12"/>
                <p:cNvSpPr>
                  <a:spLocks/>
                </p:cNvSpPr>
                <p:nvPr/>
              </p:nvSpPr>
              <p:spPr bwMode="auto">
                <a:xfrm rot="8042653">
                  <a:off x="3242" y="6398"/>
                  <a:ext cx="1440" cy="1436"/>
                </a:xfrm>
                <a:custGeom>
                  <a:avLst/>
                  <a:gdLst>
                    <a:gd name="T0" fmla="*/ 0 w 21600"/>
                    <a:gd name="T1" fmla="*/ 0 h 21543"/>
                    <a:gd name="T2" fmla="*/ 0 w 21600"/>
                    <a:gd name="T3" fmla="*/ 0 h 21543"/>
                    <a:gd name="T4" fmla="*/ 0 w 21600"/>
                    <a:gd name="T5" fmla="*/ 0 h 21543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543"/>
                    <a:gd name="T11" fmla="*/ 21600 w 21600"/>
                    <a:gd name="T12" fmla="*/ 21543 h 21543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543" fill="none" extrusionOk="0">
                      <a:moveTo>
                        <a:pt x="1568" y="-1"/>
                      </a:moveTo>
                      <a:cubicBezTo>
                        <a:pt x="12859" y="821"/>
                        <a:pt x="21600" y="10222"/>
                        <a:pt x="21600" y="21543"/>
                      </a:cubicBezTo>
                    </a:path>
                    <a:path w="21600" h="21543" stroke="0" extrusionOk="0">
                      <a:moveTo>
                        <a:pt x="1568" y="-1"/>
                      </a:moveTo>
                      <a:cubicBezTo>
                        <a:pt x="12859" y="821"/>
                        <a:pt x="21600" y="10222"/>
                        <a:pt x="21600" y="21543"/>
                      </a:cubicBezTo>
                      <a:lnTo>
                        <a:pt x="0" y="21543"/>
                      </a:lnTo>
                      <a:close/>
                    </a:path>
                  </a:pathLst>
                </a:custGeom>
                <a:solidFill>
                  <a:srgbClr val="6600CC"/>
                </a:solidFill>
                <a:ln w="9525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6" name="Arc 13"/>
                <p:cNvSpPr>
                  <a:spLocks/>
                </p:cNvSpPr>
                <p:nvPr/>
              </p:nvSpPr>
              <p:spPr bwMode="auto">
                <a:xfrm rot="8207367">
                  <a:off x="5220" y="6480"/>
                  <a:ext cx="1440" cy="144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solidFill>
                  <a:srgbClr val="6600CC"/>
                </a:solidFill>
                <a:ln w="9525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grpSp>
          <p:nvGrpSpPr>
            <p:cNvPr id="14" name="Group 14"/>
            <p:cNvGrpSpPr>
              <a:grpSpLocks/>
            </p:cNvGrpSpPr>
            <p:nvPr/>
          </p:nvGrpSpPr>
          <p:grpSpPr bwMode="auto">
            <a:xfrm rot="-101589">
              <a:off x="1621" y="1498"/>
              <a:ext cx="281" cy="138"/>
              <a:chOff x="3244" y="6396"/>
              <a:chExt cx="3416" cy="1524"/>
            </a:xfrm>
          </p:grpSpPr>
          <p:sp>
            <p:nvSpPr>
              <p:cNvPr id="40" name="Arc 15"/>
              <p:cNvSpPr>
                <a:spLocks/>
              </p:cNvSpPr>
              <p:nvPr/>
            </p:nvSpPr>
            <p:spPr bwMode="auto">
              <a:xfrm rot="8042653">
                <a:off x="3242" y="6398"/>
                <a:ext cx="1440" cy="1436"/>
              </a:xfrm>
              <a:custGeom>
                <a:avLst/>
                <a:gdLst>
                  <a:gd name="T0" fmla="*/ 0 w 21600"/>
                  <a:gd name="T1" fmla="*/ 0 h 21543"/>
                  <a:gd name="T2" fmla="*/ 0 w 21600"/>
                  <a:gd name="T3" fmla="*/ 0 h 21543"/>
                  <a:gd name="T4" fmla="*/ 0 w 21600"/>
                  <a:gd name="T5" fmla="*/ 0 h 21543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543"/>
                  <a:gd name="T11" fmla="*/ 21600 w 21600"/>
                  <a:gd name="T12" fmla="*/ 21543 h 21543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543" fill="none" extrusionOk="0">
                    <a:moveTo>
                      <a:pt x="1568" y="-1"/>
                    </a:moveTo>
                    <a:cubicBezTo>
                      <a:pt x="12859" y="821"/>
                      <a:pt x="21600" y="10222"/>
                      <a:pt x="21600" y="21543"/>
                    </a:cubicBezTo>
                  </a:path>
                  <a:path w="21600" h="21543" stroke="0" extrusionOk="0">
                    <a:moveTo>
                      <a:pt x="1568" y="-1"/>
                    </a:moveTo>
                    <a:cubicBezTo>
                      <a:pt x="12859" y="821"/>
                      <a:pt x="21600" y="10222"/>
                      <a:pt x="21600" y="21543"/>
                    </a:cubicBezTo>
                    <a:lnTo>
                      <a:pt x="0" y="21543"/>
                    </a:lnTo>
                    <a:close/>
                  </a:path>
                </a:pathLst>
              </a:custGeom>
              <a:solidFill>
                <a:srgbClr val="6600CC"/>
              </a:solidFill>
              <a:ln w="9525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Arc 16"/>
              <p:cNvSpPr>
                <a:spLocks/>
              </p:cNvSpPr>
              <p:nvPr/>
            </p:nvSpPr>
            <p:spPr bwMode="auto">
              <a:xfrm rot="8207367">
                <a:off x="5220" y="6480"/>
                <a:ext cx="1440" cy="144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6600CC"/>
              </a:solidFill>
              <a:ln w="9525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5" name="Group 17"/>
            <p:cNvGrpSpPr>
              <a:grpSpLocks/>
            </p:cNvGrpSpPr>
            <p:nvPr/>
          </p:nvGrpSpPr>
          <p:grpSpPr bwMode="auto">
            <a:xfrm rot="-101589">
              <a:off x="1290" y="1491"/>
              <a:ext cx="281" cy="139"/>
              <a:chOff x="3244" y="6396"/>
              <a:chExt cx="3416" cy="1524"/>
            </a:xfrm>
          </p:grpSpPr>
          <p:sp>
            <p:nvSpPr>
              <p:cNvPr id="38" name="Arc 18"/>
              <p:cNvSpPr>
                <a:spLocks/>
              </p:cNvSpPr>
              <p:nvPr/>
            </p:nvSpPr>
            <p:spPr bwMode="auto">
              <a:xfrm rot="8042653">
                <a:off x="3242" y="6398"/>
                <a:ext cx="1440" cy="1436"/>
              </a:xfrm>
              <a:custGeom>
                <a:avLst/>
                <a:gdLst>
                  <a:gd name="T0" fmla="*/ 0 w 21600"/>
                  <a:gd name="T1" fmla="*/ 0 h 21543"/>
                  <a:gd name="T2" fmla="*/ 0 w 21600"/>
                  <a:gd name="T3" fmla="*/ 0 h 21543"/>
                  <a:gd name="T4" fmla="*/ 0 w 21600"/>
                  <a:gd name="T5" fmla="*/ 0 h 21543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543"/>
                  <a:gd name="T11" fmla="*/ 21600 w 21600"/>
                  <a:gd name="T12" fmla="*/ 21543 h 21543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543" fill="none" extrusionOk="0">
                    <a:moveTo>
                      <a:pt x="1568" y="-1"/>
                    </a:moveTo>
                    <a:cubicBezTo>
                      <a:pt x="12859" y="821"/>
                      <a:pt x="21600" y="10222"/>
                      <a:pt x="21600" y="21543"/>
                    </a:cubicBezTo>
                  </a:path>
                  <a:path w="21600" h="21543" stroke="0" extrusionOk="0">
                    <a:moveTo>
                      <a:pt x="1568" y="-1"/>
                    </a:moveTo>
                    <a:cubicBezTo>
                      <a:pt x="12859" y="821"/>
                      <a:pt x="21600" y="10222"/>
                      <a:pt x="21600" y="21543"/>
                    </a:cubicBezTo>
                    <a:lnTo>
                      <a:pt x="0" y="21543"/>
                    </a:lnTo>
                    <a:close/>
                  </a:path>
                </a:pathLst>
              </a:custGeom>
              <a:solidFill>
                <a:srgbClr val="6600CC"/>
              </a:solidFill>
              <a:ln w="9525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" name="Arc 19"/>
              <p:cNvSpPr>
                <a:spLocks/>
              </p:cNvSpPr>
              <p:nvPr/>
            </p:nvSpPr>
            <p:spPr bwMode="auto">
              <a:xfrm rot="8207367">
                <a:off x="5220" y="6480"/>
                <a:ext cx="1440" cy="144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6600CC"/>
              </a:solidFill>
              <a:ln w="9525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7" name="Group 20"/>
            <p:cNvGrpSpPr>
              <a:grpSpLocks/>
            </p:cNvGrpSpPr>
            <p:nvPr/>
          </p:nvGrpSpPr>
          <p:grpSpPr bwMode="auto">
            <a:xfrm rot="-101589">
              <a:off x="1950" y="1500"/>
              <a:ext cx="281" cy="139"/>
              <a:chOff x="3244" y="6396"/>
              <a:chExt cx="3416" cy="1524"/>
            </a:xfrm>
          </p:grpSpPr>
          <p:sp>
            <p:nvSpPr>
              <p:cNvPr id="36" name="Arc 21"/>
              <p:cNvSpPr>
                <a:spLocks/>
              </p:cNvSpPr>
              <p:nvPr/>
            </p:nvSpPr>
            <p:spPr bwMode="auto">
              <a:xfrm rot="8042653">
                <a:off x="3242" y="6398"/>
                <a:ext cx="1440" cy="1436"/>
              </a:xfrm>
              <a:custGeom>
                <a:avLst/>
                <a:gdLst>
                  <a:gd name="T0" fmla="*/ 0 w 21600"/>
                  <a:gd name="T1" fmla="*/ 0 h 21543"/>
                  <a:gd name="T2" fmla="*/ 0 w 21600"/>
                  <a:gd name="T3" fmla="*/ 0 h 21543"/>
                  <a:gd name="T4" fmla="*/ 0 w 21600"/>
                  <a:gd name="T5" fmla="*/ 0 h 21543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543"/>
                  <a:gd name="T11" fmla="*/ 21600 w 21600"/>
                  <a:gd name="T12" fmla="*/ 21543 h 21543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543" fill="none" extrusionOk="0">
                    <a:moveTo>
                      <a:pt x="1568" y="-1"/>
                    </a:moveTo>
                    <a:cubicBezTo>
                      <a:pt x="12859" y="821"/>
                      <a:pt x="21600" y="10222"/>
                      <a:pt x="21600" y="21543"/>
                    </a:cubicBezTo>
                  </a:path>
                  <a:path w="21600" h="21543" stroke="0" extrusionOk="0">
                    <a:moveTo>
                      <a:pt x="1568" y="-1"/>
                    </a:moveTo>
                    <a:cubicBezTo>
                      <a:pt x="12859" y="821"/>
                      <a:pt x="21600" y="10222"/>
                      <a:pt x="21600" y="21543"/>
                    </a:cubicBezTo>
                    <a:lnTo>
                      <a:pt x="0" y="21543"/>
                    </a:lnTo>
                    <a:close/>
                  </a:path>
                </a:pathLst>
              </a:custGeom>
              <a:solidFill>
                <a:srgbClr val="6600CC"/>
              </a:solidFill>
              <a:ln w="9525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Arc 22"/>
              <p:cNvSpPr>
                <a:spLocks/>
              </p:cNvSpPr>
              <p:nvPr/>
            </p:nvSpPr>
            <p:spPr bwMode="auto">
              <a:xfrm rot="8207367">
                <a:off x="5220" y="6480"/>
                <a:ext cx="1440" cy="144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6600CC"/>
              </a:solidFill>
              <a:ln w="9525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8" name="Arc 23"/>
            <p:cNvSpPr>
              <a:spLocks/>
            </p:cNvSpPr>
            <p:nvPr/>
          </p:nvSpPr>
          <p:spPr bwMode="auto">
            <a:xfrm rot="17937279" flipH="1">
              <a:off x="454" y="1707"/>
              <a:ext cx="189" cy="275"/>
            </a:xfrm>
            <a:custGeom>
              <a:avLst/>
              <a:gdLst>
                <a:gd name="T0" fmla="*/ 0 w 15823"/>
                <a:gd name="T1" fmla="*/ 0 h 21600"/>
                <a:gd name="T2" fmla="*/ 0 w 15823"/>
                <a:gd name="T3" fmla="*/ 0 h 21600"/>
                <a:gd name="T4" fmla="*/ 0 w 15823"/>
                <a:gd name="T5" fmla="*/ 0 h 21600"/>
                <a:gd name="T6" fmla="*/ 0 60000 65536"/>
                <a:gd name="T7" fmla="*/ 0 60000 65536"/>
                <a:gd name="T8" fmla="*/ 0 60000 65536"/>
                <a:gd name="T9" fmla="*/ 0 w 15823"/>
                <a:gd name="T10" fmla="*/ 0 h 21600"/>
                <a:gd name="T11" fmla="*/ 15823 w 15823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5823" h="21600" fill="none" extrusionOk="0">
                  <a:moveTo>
                    <a:pt x="-1" y="0"/>
                  </a:moveTo>
                  <a:cubicBezTo>
                    <a:pt x="6003" y="0"/>
                    <a:pt x="11736" y="2498"/>
                    <a:pt x="15822" y="6896"/>
                  </a:cubicBezTo>
                </a:path>
                <a:path w="15823" h="21600" stroke="0" extrusionOk="0">
                  <a:moveTo>
                    <a:pt x="-1" y="0"/>
                  </a:moveTo>
                  <a:cubicBezTo>
                    <a:pt x="6003" y="0"/>
                    <a:pt x="11736" y="2498"/>
                    <a:pt x="15822" y="6896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38100">
              <a:solidFill>
                <a:srgbClr val="000000"/>
              </a:solidFill>
              <a:round/>
              <a:headEnd type="triangle" w="med" len="med"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Line 24"/>
            <p:cNvSpPr>
              <a:spLocks noChangeShapeType="1"/>
            </p:cNvSpPr>
            <p:nvPr/>
          </p:nvSpPr>
          <p:spPr bwMode="auto">
            <a:xfrm>
              <a:off x="801" y="1660"/>
              <a:ext cx="211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Line 25"/>
            <p:cNvSpPr>
              <a:spLocks noChangeShapeType="1"/>
            </p:cNvSpPr>
            <p:nvPr/>
          </p:nvSpPr>
          <p:spPr bwMode="auto">
            <a:xfrm rot="-9145345">
              <a:off x="814" y="2277"/>
              <a:ext cx="211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Line 26"/>
            <p:cNvSpPr>
              <a:spLocks noChangeShapeType="1"/>
            </p:cNvSpPr>
            <p:nvPr/>
          </p:nvSpPr>
          <p:spPr bwMode="auto">
            <a:xfrm rot="-9902611">
              <a:off x="1189" y="2464"/>
              <a:ext cx="308" cy="18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Line 27"/>
            <p:cNvSpPr>
              <a:spLocks noChangeShapeType="1"/>
            </p:cNvSpPr>
            <p:nvPr/>
          </p:nvSpPr>
          <p:spPr bwMode="auto">
            <a:xfrm>
              <a:off x="1231" y="1665"/>
              <a:ext cx="287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Line 28"/>
            <p:cNvSpPr>
              <a:spLocks noChangeShapeType="1"/>
            </p:cNvSpPr>
            <p:nvPr/>
          </p:nvSpPr>
          <p:spPr bwMode="auto">
            <a:xfrm>
              <a:off x="1716" y="1662"/>
              <a:ext cx="352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Line 29"/>
            <p:cNvSpPr>
              <a:spLocks noChangeShapeType="1"/>
            </p:cNvSpPr>
            <p:nvPr/>
          </p:nvSpPr>
          <p:spPr bwMode="auto">
            <a:xfrm rot="-10728344">
              <a:off x="1753" y="2591"/>
              <a:ext cx="331" cy="26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Arc 30"/>
            <p:cNvSpPr>
              <a:spLocks/>
            </p:cNvSpPr>
            <p:nvPr/>
          </p:nvSpPr>
          <p:spPr bwMode="auto">
            <a:xfrm rot="-10763547">
              <a:off x="261" y="1549"/>
              <a:ext cx="1971" cy="121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57150">
              <a:solidFill>
                <a:srgbClr val="6633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Arc 31"/>
            <p:cNvSpPr>
              <a:spLocks/>
            </p:cNvSpPr>
            <p:nvPr/>
          </p:nvSpPr>
          <p:spPr bwMode="auto">
            <a:xfrm rot="-644150">
              <a:off x="-161" y="1355"/>
              <a:ext cx="412" cy="228"/>
            </a:xfrm>
            <a:custGeom>
              <a:avLst/>
              <a:gdLst>
                <a:gd name="T0" fmla="*/ 0 w 21600"/>
                <a:gd name="T1" fmla="*/ 0 h 17166"/>
                <a:gd name="T2" fmla="*/ 0 w 21600"/>
                <a:gd name="T3" fmla="*/ 0 h 17166"/>
                <a:gd name="T4" fmla="*/ 0 w 21600"/>
                <a:gd name="T5" fmla="*/ 0 h 17166"/>
                <a:gd name="T6" fmla="*/ 0 60000 65536"/>
                <a:gd name="T7" fmla="*/ 0 60000 65536"/>
                <a:gd name="T8" fmla="*/ 0 60000 65536"/>
                <a:gd name="T9" fmla="*/ 0 w 21600"/>
                <a:gd name="T10" fmla="*/ 0 h 17166"/>
                <a:gd name="T11" fmla="*/ 21600 w 21600"/>
                <a:gd name="T12" fmla="*/ 17166 h 1716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17166" fill="none" extrusionOk="0">
                  <a:moveTo>
                    <a:pt x="13110" y="-1"/>
                  </a:moveTo>
                  <a:cubicBezTo>
                    <a:pt x="18460" y="4086"/>
                    <a:pt x="21600" y="10433"/>
                    <a:pt x="21600" y="17166"/>
                  </a:cubicBezTo>
                </a:path>
                <a:path w="21600" h="17166" stroke="0" extrusionOk="0">
                  <a:moveTo>
                    <a:pt x="13110" y="-1"/>
                  </a:moveTo>
                  <a:cubicBezTo>
                    <a:pt x="18460" y="4086"/>
                    <a:pt x="21600" y="10433"/>
                    <a:pt x="21600" y="17166"/>
                  </a:cubicBezTo>
                  <a:lnTo>
                    <a:pt x="0" y="17166"/>
                  </a:lnTo>
                  <a:close/>
                </a:path>
              </a:pathLst>
            </a:custGeom>
            <a:noFill/>
            <a:ln w="57150">
              <a:solidFill>
                <a:srgbClr val="6633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Tree"/>
            <p:cNvSpPr>
              <a:spLocks noEditPoints="1" noChangeArrowheads="1"/>
            </p:cNvSpPr>
            <p:nvPr/>
          </p:nvSpPr>
          <p:spPr bwMode="auto">
            <a:xfrm>
              <a:off x="121" y="1247"/>
              <a:ext cx="108" cy="141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17694720 60000 65536"/>
                <a:gd name="T15" fmla="*/ 11796480 60000 65536"/>
                <a:gd name="T16" fmla="*/ 11796480 60000 65536"/>
                <a:gd name="T17" fmla="*/ 11796480 60000 65536"/>
                <a:gd name="T18" fmla="*/ 0 60000 65536"/>
                <a:gd name="T19" fmla="*/ 0 60000 65536"/>
                <a:gd name="T20" fmla="*/ 0 60000 65536"/>
                <a:gd name="T21" fmla="*/ 800 w 21600"/>
                <a:gd name="T22" fmla="*/ 22519 h 21600"/>
                <a:gd name="T23" fmla="*/ 21000 w 21600"/>
                <a:gd name="T24" fmla="*/ 28340 h 21600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1600" h="21600">
                  <a:moveTo>
                    <a:pt x="0" y="18900"/>
                  </a:moveTo>
                  <a:lnTo>
                    <a:pt x="9257" y="18900"/>
                  </a:lnTo>
                  <a:lnTo>
                    <a:pt x="9257" y="21600"/>
                  </a:lnTo>
                  <a:lnTo>
                    <a:pt x="12343" y="21600"/>
                  </a:lnTo>
                  <a:lnTo>
                    <a:pt x="12343" y="18900"/>
                  </a:lnTo>
                  <a:lnTo>
                    <a:pt x="21600" y="18900"/>
                  </a:lnTo>
                  <a:lnTo>
                    <a:pt x="12343" y="12600"/>
                  </a:lnTo>
                  <a:lnTo>
                    <a:pt x="18514" y="12600"/>
                  </a:lnTo>
                  <a:lnTo>
                    <a:pt x="12343" y="6300"/>
                  </a:lnTo>
                  <a:lnTo>
                    <a:pt x="15429" y="6300"/>
                  </a:lnTo>
                  <a:lnTo>
                    <a:pt x="10800" y="0"/>
                  </a:lnTo>
                  <a:lnTo>
                    <a:pt x="6171" y="6300"/>
                  </a:lnTo>
                  <a:lnTo>
                    <a:pt x="9257" y="6300"/>
                  </a:lnTo>
                  <a:lnTo>
                    <a:pt x="3086" y="12600"/>
                  </a:lnTo>
                  <a:lnTo>
                    <a:pt x="9257" y="12600"/>
                  </a:lnTo>
                  <a:close/>
                </a:path>
              </a:pathLst>
            </a:custGeom>
            <a:solidFill>
              <a:srgbClr val="008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AutoShape 33"/>
            <p:cNvSpPr>
              <a:spLocks noChangeArrowheads="1"/>
            </p:cNvSpPr>
            <p:nvPr/>
          </p:nvSpPr>
          <p:spPr bwMode="auto">
            <a:xfrm rot="6851575">
              <a:off x="867" y="1212"/>
              <a:ext cx="570" cy="342"/>
            </a:xfrm>
            <a:prstGeom prst="leftArrow">
              <a:avLst>
                <a:gd name="adj1" fmla="val 50000"/>
                <a:gd name="adj2" fmla="val 41667"/>
              </a:avLst>
            </a:prstGeom>
            <a:solidFill>
              <a:srgbClr val="FFFFFF"/>
            </a:solidFill>
            <a:ln w="9525">
              <a:miter lim="800000"/>
              <a:headEnd/>
              <a:tailEnd/>
            </a:ln>
            <a:scene3d>
              <a:camera prst="legacyObliqueTopRight">
                <a:rot lat="16199977" lon="21299978" rev="0"/>
              </a:camera>
              <a:lightRig rig="legacyFlat3" dir="b"/>
            </a:scene3d>
            <a:sp3d extrusionH="36500" prstMaterial="legacyMatte">
              <a:bevelT w="13500" h="13500" prst="angle"/>
              <a:bevelB w="13500" h="13500" prst="angle"/>
              <a:extrusionClr>
                <a:srgbClr val="FFFFFF"/>
              </a:extrusionClr>
            </a:sp3d>
          </p:spPr>
          <p:txBody>
            <a:bodyPr>
              <a:flatTx/>
            </a:bodyPr>
            <a:lstStyle/>
            <a:p>
              <a:endParaRPr lang="en-US"/>
            </a:p>
          </p:txBody>
        </p:sp>
        <p:sp>
          <p:nvSpPr>
            <p:cNvPr id="31" name="Line 34"/>
            <p:cNvSpPr>
              <a:spLocks noChangeShapeType="1"/>
            </p:cNvSpPr>
            <p:nvPr/>
          </p:nvSpPr>
          <p:spPr bwMode="auto">
            <a:xfrm>
              <a:off x="481" y="1652"/>
              <a:ext cx="129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Line 35"/>
            <p:cNvSpPr>
              <a:spLocks noChangeShapeType="1"/>
            </p:cNvSpPr>
            <p:nvPr/>
          </p:nvSpPr>
          <p:spPr bwMode="auto">
            <a:xfrm rot="-9145345">
              <a:off x="543" y="2064"/>
              <a:ext cx="160" cy="22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Arc 36"/>
            <p:cNvSpPr>
              <a:spLocks/>
            </p:cNvSpPr>
            <p:nvPr/>
          </p:nvSpPr>
          <p:spPr bwMode="auto">
            <a:xfrm rot="17937279" flipH="1">
              <a:off x="682" y="1830"/>
              <a:ext cx="218" cy="125"/>
            </a:xfrm>
            <a:custGeom>
              <a:avLst/>
              <a:gdLst>
                <a:gd name="T0" fmla="*/ 0 w 21487"/>
                <a:gd name="T1" fmla="*/ 0 h 21600"/>
                <a:gd name="T2" fmla="*/ 0 w 21487"/>
                <a:gd name="T3" fmla="*/ 0 h 21600"/>
                <a:gd name="T4" fmla="*/ 0 w 21487"/>
                <a:gd name="T5" fmla="*/ 0 h 21600"/>
                <a:gd name="T6" fmla="*/ 0 60000 65536"/>
                <a:gd name="T7" fmla="*/ 0 60000 65536"/>
                <a:gd name="T8" fmla="*/ 0 60000 65536"/>
                <a:gd name="T9" fmla="*/ 0 w 21487"/>
                <a:gd name="T10" fmla="*/ 0 h 21600"/>
                <a:gd name="T11" fmla="*/ 21487 w 21487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487" h="21600" fill="none" extrusionOk="0">
                  <a:moveTo>
                    <a:pt x="-1" y="0"/>
                  </a:moveTo>
                  <a:cubicBezTo>
                    <a:pt x="11073" y="0"/>
                    <a:pt x="20353" y="8373"/>
                    <a:pt x="21486" y="19389"/>
                  </a:cubicBezTo>
                </a:path>
                <a:path w="21487" h="21600" stroke="0" extrusionOk="0">
                  <a:moveTo>
                    <a:pt x="-1" y="0"/>
                  </a:moveTo>
                  <a:cubicBezTo>
                    <a:pt x="11073" y="0"/>
                    <a:pt x="20353" y="8373"/>
                    <a:pt x="21486" y="19389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38100">
              <a:solidFill>
                <a:srgbClr val="000000"/>
              </a:solidFill>
              <a:round/>
              <a:headEnd type="triangle" w="med" len="med"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Arc 37"/>
            <p:cNvSpPr>
              <a:spLocks/>
            </p:cNvSpPr>
            <p:nvPr/>
          </p:nvSpPr>
          <p:spPr bwMode="auto">
            <a:xfrm rot="17937279" flipH="1">
              <a:off x="969" y="1899"/>
              <a:ext cx="304" cy="168"/>
            </a:xfrm>
            <a:custGeom>
              <a:avLst/>
              <a:gdLst>
                <a:gd name="T0" fmla="*/ 0 w 21487"/>
                <a:gd name="T1" fmla="*/ 0 h 21600"/>
                <a:gd name="T2" fmla="*/ 0 w 21487"/>
                <a:gd name="T3" fmla="*/ 0 h 21600"/>
                <a:gd name="T4" fmla="*/ 0 w 21487"/>
                <a:gd name="T5" fmla="*/ 0 h 21600"/>
                <a:gd name="T6" fmla="*/ 0 60000 65536"/>
                <a:gd name="T7" fmla="*/ 0 60000 65536"/>
                <a:gd name="T8" fmla="*/ 0 60000 65536"/>
                <a:gd name="T9" fmla="*/ 0 w 21487"/>
                <a:gd name="T10" fmla="*/ 0 h 21600"/>
                <a:gd name="T11" fmla="*/ 21487 w 21487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487" h="21600" fill="none" extrusionOk="0">
                  <a:moveTo>
                    <a:pt x="-1" y="0"/>
                  </a:moveTo>
                  <a:cubicBezTo>
                    <a:pt x="11073" y="0"/>
                    <a:pt x="20353" y="8373"/>
                    <a:pt x="21486" y="19389"/>
                  </a:cubicBezTo>
                </a:path>
                <a:path w="21487" h="21600" stroke="0" extrusionOk="0">
                  <a:moveTo>
                    <a:pt x="-1" y="0"/>
                  </a:moveTo>
                  <a:cubicBezTo>
                    <a:pt x="11073" y="0"/>
                    <a:pt x="20353" y="8373"/>
                    <a:pt x="21486" y="19389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38100">
              <a:solidFill>
                <a:srgbClr val="000000"/>
              </a:solidFill>
              <a:round/>
              <a:headEnd type="triangle" w="med" len="med"/>
              <a:tailEnd/>
            </a:ln>
          </p:spPr>
          <p:txBody>
            <a:bodyPr/>
            <a:lstStyle/>
            <a:p>
              <a:endParaRPr lang="en-US"/>
            </a:p>
          </p:txBody>
        </p:sp>
        <p:graphicFrame>
          <p:nvGraphicFramePr>
            <p:cNvPr id="35" name="Object 3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850788487"/>
                </p:ext>
              </p:extLst>
            </p:nvPr>
          </p:nvGraphicFramePr>
          <p:xfrm>
            <a:off x="276" y="1320"/>
            <a:ext cx="469" cy="1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8087" name="Equation" r:id="rId4" imgW="393700" imgH="152400" progId="Equation.DSMT4">
                    <p:embed/>
                  </p:oleObj>
                </mc:Choice>
                <mc:Fallback>
                  <p:oleObj name="Equation" r:id="rId4" imgW="393700" imgH="1524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76" y="1320"/>
                          <a:ext cx="469" cy="180"/>
                        </a:xfrm>
                        <a:prstGeom prst="rect">
                          <a:avLst/>
                        </a:prstGeom>
                        <a:noFill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1" name="Picture 13" descr="LentzFig03revised"/>
          <p:cNvPicPr>
            <a:picLocks noChangeAspect="1" noChangeArrowheads="1"/>
          </p:cNvPicPr>
          <p:nvPr/>
        </p:nvPicPr>
        <p:blipFill>
          <a:blip r:embed="rId2" cstate="print"/>
          <a:srcRect b="13038"/>
          <a:stretch>
            <a:fillRect/>
          </a:stretch>
        </p:blipFill>
        <p:spPr bwMode="auto">
          <a:xfrm>
            <a:off x="208339" y="1245917"/>
            <a:ext cx="8816911" cy="5036127"/>
          </a:xfrm>
          <a:prstGeom prst="rect">
            <a:avLst/>
          </a:prstGeom>
          <a:noFill/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02673" y="324592"/>
            <a:ext cx="7772400" cy="1143000"/>
          </a:xfrm>
        </p:spPr>
        <p:txBody>
          <a:bodyPr/>
          <a:lstStyle/>
          <a:p>
            <a:r>
              <a:rPr lang="en-US" dirty="0">
                <a:solidFill>
                  <a:srgbClr val="FFFFCC"/>
                </a:solidFill>
              </a:rPr>
              <a:t>Summary </a:t>
            </a:r>
            <a:r>
              <a:rPr lang="en-US" dirty="0" err="1">
                <a:solidFill>
                  <a:srgbClr val="FFFFCC"/>
                </a:solidFill>
              </a:rPr>
              <a:t>unstratified</a:t>
            </a:r>
            <a:r>
              <a:rPr lang="en-US" dirty="0">
                <a:solidFill>
                  <a:srgbClr val="FFFFCC"/>
                </a:solidFill>
              </a:rPr>
              <a:t> flow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94977515"/>
              </p:ext>
            </p:extLst>
          </p:nvPr>
        </p:nvGraphicFramePr>
        <p:xfrm>
          <a:off x="401384" y="5000242"/>
          <a:ext cx="5275263" cy="1639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1868" name="Equation" r:id="rId3" imgW="3022600" imgH="939800" progId="Equation.DSMT4">
                  <p:embed/>
                </p:oleObj>
              </mc:Choice>
              <mc:Fallback>
                <p:oleObj name="Equation" r:id="rId3" imgW="3022600" imgH="939800" progId="Equation.DSMT4">
                  <p:embed/>
                  <p:pic>
                    <p:nvPicPr>
                      <p:cNvPr id="4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1384" y="5000242"/>
                        <a:ext cx="5275263" cy="1639887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-73173" y="29769"/>
            <a:ext cx="5990126" cy="1143000"/>
          </a:xfrm>
        </p:spPr>
        <p:txBody>
          <a:bodyPr/>
          <a:lstStyle/>
          <a:p>
            <a:r>
              <a:rPr lang="en-US" sz="2800" dirty="0">
                <a:solidFill>
                  <a:srgbClr val="FFFFCC"/>
                </a:solidFill>
              </a:rPr>
              <a:t>Steady-state – </a:t>
            </a:r>
            <a:br>
              <a:rPr lang="en-US" sz="2800" dirty="0">
                <a:solidFill>
                  <a:srgbClr val="FFFFCC"/>
                </a:solidFill>
              </a:rPr>
            </a:br>
            <a:r>
              <a:rPr lang="en-US" sz="2800" dirty="0">
                <a:solidFill>
                  <a:srgbClr val="FFFFCC"/>
                </a:solidFill>
              </a:rPr>
              <a:t>how did we get there?</a:t>
            </a:r>
          </a:p>
        </p:txBody>
      </p: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95F06677-D522-CD48-BEAD-024EC2E92075}"/>
              </a:ext>
            </a:extLst>
          </p:cNvPr>
          <p:cNvGrpSpPr/>
          <p:nvPr/>
        </p:nvGrpSpPr>
        <p:grpSpPr>
          <a:xfrm>
            <a:off x="5815225" y="77284"/>
            <a:ext cx="2995028" cy="2316015"/>
            <a:chOff x="4663587" y="-42636"/>
            <a:chExt cx="2995028" cy="2316015"/>
          </a:xfrm>
        </p:grpSpPr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E79C31F5-E5E0-0C4A-A3AD-8A8EF2486471}"/>
                </a:ext>
              </a:extLst>
            </p:cNvPr>
            <p:cNvGrpSpPr/>
            <p:nvPr/>
          </p:nvGrpSpPr>
          <p:grpSpPr>
            <a:xfrm>
              <a:off x="4663587" y="161876"/>
              <a:ext cx="2995028" cy="2111503"/>
              <a:chOff x="5153611" y="1624405"/>
              <a:chExt cx="2995028" cy="2111503"/>
            </a:xfrm>
          </p:grpSpPr>
          <p:sp>
            <p:nvSpPr>
              <p:cNvPr id="9" name="Arc 3">
                <a:extLst>
                  <a:ext uri="{FF2B5EF4-FFF2-40B4-BE49-F238E27FC236}">
                    <a16:creationId xmlns:a16="http://schemas.microsoft.com/office/drawing/2014/main" id="{E1613BC8-72BC-2442-8AD2-3CE4F3CBC291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36453">
                <a:off x="5357624" y="2057249"/>
                <a:ext cx="2791015" cy="1678659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9DE2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dirty="0"/>
              </a:p>
            </p:txBody>
          </p:sp>
          <p:grpSp>
            <p:nvGrpSpPr>
              <p:cNvPr id="10" name="Group 4">
                <a:extLst>
                  <a:ext uri="{FF2B5EF4-FFF2-40B4-BE49-F238E27FC236}">
                    <a16:creationId xmlns:a16="http://schemas.microsoft.com/office/drawing/2014/main" id="{45D350D9-0166-BE4E-8C83-AEB08DF2BD8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21498411">
                <a:off x="5401544" y="1947651"/>
                <a:ext cx="1331753" cy="215035"/>
                <a:chOff x="-773" y="6301"/>
                <a:chExt cx="11437" cy="1703"/>
              </a:xfrm>
            </p:grpSpPr>
            <p:grpSp>
              <p:nvGrpSpPr>
                <p:cNvPr id="36" name="Group 35">
                  <a:extLst>
                    <a:ext uri="{FF2B5EF4-FFF2-40B4-BE49-F238E27FC236}">
                      <a16:creationId xmlns:a16="http://schemas.microsoft.com/office/drawing/2014/main" id="{13DBCB95-1E85-B744-9D42-C412A74CC7D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244" y="6396"/>
                  <a:ext cx="3416" cy="1524"/>
                  <a:chOff x="3244" y="6396"/>
                  <a:chExt cx="3416" cy="1524"/>
                </a:xfrm>
              </p:grpSpPr>
              <p:sp>
                <p:nvSpPr>
                  <p:cNvPr id="43" name="Arc 6">
                    <a:extLst>
                      <a:ext uri="{FF2B5EF4-FFF2-40B4-BE49-F238E27FC236}">
                        <a16:creationId xmlns:a16="http://schemas.microsoft.com/office/drawing/2014/main" id="{B6E025CD-0E30-1647-91B0-488EEFDBD6D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rot="8042653">
                    <a:off x="3242" y="6398"/>
                    <a:ext cx="1440" cy="1436"/>
                  </a:xfrm>
                  <a:custGeom>
                    <a:avLst/>
                    <a:gdLst>
                      <a:gd name="T0" fmla="*/ 0 w 21600"/>
                      <a:gd name="T1" fmla="*/ 0 h 21543"/>
                      <a:gd name="T2" fmla="*/ 0 w 21600"/>
                      <a:gd name="T3" fmla="*/ 0 h 21543"/>
                      <a:gd name="T4" fmla="*/ 0 w 21600"/>
                      <a:gd name="T5" fmla="*/ 0 h 21543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543"/>
                      <a:gd name="T11" fmla="*/ 21600 w 21600"/>
                      <a:gd name="T12" fmla="*/ 21543 h 21543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543" fill="none" extrusionOk="0">
                        <a:moveTo>
                          <a:pt x="1568" y="-1"/>
                        </a:moveTo>
                        <a:cubicBezTo>
                          <a:pt x="12859" y="821"/>
                          <a:pt x="21600" y="10222"/>
                          <a:pt x="21600" y="21543"/>
                        </a:cubicBezTo>
                      </a:path>
                      <a:path w="21600" h="21543" stroke="0" extrusionOk="0">
                        <a:moveTo>
                          <a:pt x="1568" y="-1"/>
                        </a:moveTo>
                        <a:cubicBezTo>
                          <a:pt x="12859" y="821"/>
                          <a:pt x="21600" y="10222"/>
                          <a:pt x="21600" y="21543"/>
                        </a:cubicBezTo>
                        <a:lnTo>
                          <a:pt x="0" y="21543"/>
                        </a:lnTo>
                        <a:close/>
                      </a:path>
                    </a:pathLst>
                  </a:custGeom>
                  <a:solidFill>
                    <a:srgbClr val="6600CC"/>
                  </a:solidFill>
                  <a:ln w="9525">
                    <a:solidFill>
                      <a:srgbClr val="FF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4" name="Arc 7">
                    <a:extLst>
                      <a:ext uri="{FF2B5EF4-FFF2-40B4-BE49-F238E27FC236}">
                        <a16:creationId xmlns:a16="http://schemas.microsoft.com/office/drawing/2014/main" id="{520943EB-F516-7540-AF0E-4435C3D0CB9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rot="8207367">
                    <a:off x="5220" y="6480"/>
                    <a:ext cx="1440" cy="1440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solidFill>
                    <a:srgbClr val="6600CC"/>
                  </a:solidFill>
                  <a:ln w="9525">
                    <a:solidFill>
                      <a:srgbClr val="FF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7" name="Group 8">
                  <a:extLst>
                    <a:ext uri="{FF2B5EF4-FFF2-40B4-BE49-F238E27FC236}">
                      <a16:creationId xmlns:a16="http://schemas.microsoft.com/office/drawing/2014/main" id="{63AD4485-FF99-064D-A49F-8D4D4D95E86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-773" y="6301"/>
                  <a:ext cx="3416" cy="1524"/>
                  <a:chOff x="3244" y="6396"/>
                  <a:chExt cx="3416" cy="1524"/>
                </a:xfrm>
              </p:grpSpPr>
              <p:sp>
                <p:nvSpPr>
                  <p:cNvPr id="41" name="Arc 9">
                    <a:extLst>
                      <a:ext uri="{FF2B5EF4-FFF2-40B4-BE49-F238E27FC236}">
                        <a16:creationId xmlns:a16="http://schemas.microsoft.com/office/drawing/2014/main" id="{349E425E-1C4D-0140-8A33-05EADA9CA68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rot="8042653">
                    <a:off x="3242" y="6398"/>
                    <a:ext cx="1440" cy="1436"/>
                  </a:xfrm>
                  <a:custGeom>
                    <a:avLst/>
                    <a:gdLst>
                      <a:gd name="T0" fmla="*/ 0 w 21600"/>
                      <a:gd name="T1" fmla="*/ 0 h 21543"/>
                      <a:gd name="T2" fmla="*/ 0 w 21600"/>
                      <a:gd name="T3" fmla="*/ 0 h 21543"/>
                      <a:gd name="T4" fmla="*/ 0 w 21600"/>
                      <a:gd name="T5" fmla="*/ 0 h 21543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543"/>
                      <a:gd name="T11" fmla="*/ 21600 w 21600"/>
                      <a:gd name="T12" fmla="*/ 21543 h 21543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543" fill="none" extrusionOk="0">
                        <a:moveTo>
                          <a:pt x="1568" y="-1"/>
                        </a:moveTo>
                        <a:cubicBezTo>
                          <a:pt x="12859" y="821"/>
                          <a:pt x="21600" y="10222"/>
                          <a:pt x="21600" y="21543"/>
                        </a:cubicBezTo>
                      </a:path>
                      <a:path w="21600" h="21543" stroke="0" extrusionOk="0">
                        <a:moveTo>
                          <a:pt x="1568" y="-1"/>
                        </a:moveTo>
                        <a:cubicBezTo>
                          <a:pt x="12859" y="821"/>
                          <a:pt x="21600" y="10222"/>
                          <a:pt x="21600" y="21543"/>
                        </a:cubicBezTo>
                        <a:lnTo>
                          <a:pt x="0" y="21543"/>
                        </a:lnTo>
                        <a:close/>
                      </a:path>
                    </a:pathLst>
                  </a:custGeom>
                  <a:solidFill>
                    <a:srgbClr val="6600CC"/>
                  </a:solidFill>
                  <a:ln w="9525">
                    <a:solidFill>
                      <a:srgbClr val="FF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2" name="Arc 10">
                    <a:extLst>
                      <a:ext uri="{FF2B5EF4-FFF2-40B4-BE49-F238E27FC236}">
                        <a16:creationId xmlns:a16="http://schemas.microsoft.com/office/drawing/2014/main" id="{AB6E1366-E814-FB4F-804D-23625BBBA7D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rot="8207367">
                    <a:off x="5220" y="6480"/>
                    <a:ext cx="1440" cy="1440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solidFill>
                    <a:srgbClr val="6600CC"/>
                  </a:solidFill>
                  <a:ln w="9525">
                    <a:solidFill>
                      <a:srgbClr val="FF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8" name="Group 11">
                  <a:extLst>
                    <a:ext uri="{FF2B5EF4-FFF2-40B4-BE49-F238E27FC236}">
                      <a16:creationId xmlns:a16="http://schemas.microsoft.com/office/drawing/2014/main" id="{3875FA7A-F39C-D94A-B1E0-AA0FDD73024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7248" y="6480"/>
                  <a:ext cx="3416" cy="1524"/>
                  <a:chOff x="3244" y="6396"/>
                  <a:chExt cx="3416" cy="1524"/>
                </a:xfrm>
              </p:grpSpPr>
              <p:sp>
                <p:nvSpPr>
                  <p:cNvPr id="39" name="Arc 12">
                    <a:extLst>
                      <a:ext uri="{FF2B5EF4-FFF2-40B4-BE49-F238E27FC236}">
                        <a16:creationId xmlns:a16="http://schemas.microsoft.com/office/drawing/2014/main" id="{26BB55B0-8CA9-2940-836E-B2CD855D172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rot="8042653">
                    <a:off x="3242" y="6398"/>
                    <a:ext cx="1440" cy="1436"/>
                  </a:xfrm>
                  <a:custGeom>
                    <a:avLst/>
                    <a:gdLst>
                      <a:gd name="T0" fmla="*/ 0 w 21600"/>
                      <a:gd name="T1" fmla="*/ 0 h 21543"/>
                      <a:gd name="T2" fmla="*/ 0 w 21600"/>
                      <a:gd name="T3" fmla="*/ 0 h 21543"/>
                      <a:gd name="T4" fmla="*/ 0 w 21600"/>
                      <a:gd name="T5" fmla="*/ 0 h 21543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543"/>
                      <a:gd name="T11" fmla="*/ 21600 w 21600"/>
                      <a:gd name="T12" fmla="*/ 21543 h 21543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543" fill="none" extrusionOk="0">
                        <a:moveTo>
                          <a:pt x="1568" y="-1"/>
                        </a:moveTo>
                        <a:cubicBezTo>
                          <a:pt x="12859" y="821"/>
                          <a:pt x="21600" y="10222"/>
                          <a:pt x="21600" y="21543"/>
                        </a:cubicBezTo>
                      </a:path>
                      <a:path w="21600" h="21543" stroke="0" extrusionOk="0">
                        <a:moveTo>
                          <a:pt x="1568" y="-1"/>
                        </a:moveTo>
                        <a:cubicBezTo>
                          <a:pt x="12859" y="821"/>
                          <a:pt x="21600" y="10222"/>
                          <a:pt x="21600" y="21543"/>
                        </a:cubicBezTo>
                        <a:lnTo>
                          <a:pt x="0" y="21543"/>
                        </a:lnTo>
                        <a:close/>
                      </a:path>
                    </a:pathLst>
                  </a:custGeom>
                  <a:solidFill>
                    <a:srgbClr val="6600CC"/>
                  </a:solidFill>
                  <a:ln w="9525">
                    <a:solidFill>
                      <a:srgbClr val="FF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0" name="Arc 13">
                    <a:extLst>
                      <a:ext uri="{FF2B5EF4-FFF2-40B4-BE49-F238E27FC236}">
                        <a16:creationId xmlns:a16="http://schemas.microsoft.com/office/drawing/2014/main" id="{1CA9BC38-BAEB-1E49-AE69-0ACB688B759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rot="8207367">
                    <a:off x="5220" y="6480"/>
                    <a:ext cx="1440" cy="1440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solidFill>
                    <a:srgbClr val="6600CC"/>
                  </a:solidFill>
                  <a:ln w="9525">
                    <a:solidFill>
                      <a:srgbClr val="FF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11" name="Group 14">
                <a:extLst>
                  <a:ext uri="{FF2B5EF4-FFF2-40B4-BE49-F238E27FC236}">
                    <a16:creationId xmlns:a16="http://schemas.microsoft.com/office/drawing/2014/main" id="{66A0A3E7-9BBD-B544-9F51-6E935D5B4C6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21498411">
                <a:off x="7278749" y="1972623"/>
                <a:ext cx="398109" cy="191450"/>
                <a:chOff x="3244" y="6396"/>
                <a:chExt cx="3416" cy="1524"/>
              </a:xfrm>
            </p:grpSpPr>
            <p:sp>
              <p:nvSpPr>
                <p:cNvPr id="34" name="Arc 15">
                  <a:extLst>
                    <a:ext uri="{FF2B5EF4-FFF2-40B4-BE49-F238E27FC236}">
                      <a16:creationId xmlns:a16="http://schemas.microsoft.com/office/drawing/2014/main" id="{B83E52ED-AEEA-C640-BED3-A8550899FD2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8042653">
                  <a:off x="3242" y="6398"/>
                  <a:ext cx="1440" cy="1436"/>
                </a:xfrm>
                <a:custGeom>
                  <a:avLst/>
                  <a:gdLst>
                    <a:gd name="T0" fmla="*/ 0 w 21600"/>
                    <a:gd name="T1" fmla="*/ 0 h 21543"/>
                    <a:gd name="T2" fmla="*/ 0 w 21600"/>
                    <a:gd name="T3" fmla="*/ 0 h 21543"/>
                    <a:gd name="T4" fmla="*/ 0 w 21600"/>
                    <a:gd name="T5" fmla="*/ 0 h 21543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543"/>
                    <a:gd name="T11" fmla="*/ 21600 w 21600"/>
                    <a:gd name="T12" fmla="*/ 21543 h 21543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543" fill="none" extrusionOk="0">
                      <a:moveTo>
                        <a:pt x="1568" y="-1"/>
                      </a:moveTo>
                      <a:cubicBezTo>
                        <a:pt x="12859" y="821"/>
                        <a:pt x="21600" y="10222"/>
                        <a:pt x="21600" y="21543"/>
                      </a:cubicBezTo>
                    </a:path>
                    <a:path w="21600" h="21543" stroke="0" extrusionOk="0">
                      <a:moveTo>
                        <a:pt x="1568" y="-1"/>
                      </a:moveTo>
                      <a:cubicBezTo>
                        <a:pt x="12859" y="821"/>
                        <a:pt x="21600" y="10222"/>
                        <a:pt x="21600" y="21543"/>
                      </a:cubicBezTo>
                      <a:lnTo>
                        <a:pt x="0" y="21543"/>
                      </a:lnTo>
                      <a:close/>
                    </a:path>
                  </a:pathLst>
                </a:custGeom>
                <a:solidFill>
                  <a:srgbClr val="6600CC"/>
                </a:solidFill>
                <a:ln w="9525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5" name="Arc 16">
                  <a:extLst>
                    <a:ext uri="{FF2B5EF4-FFF2-40B4-BE49-F238E27FC236}">
                      <a16:creationId xmlns:a16="http://schemas.microsoft.com/office/drawing/2014/main" id="{20D7A434-47C3-D042-8B81-3CF6B88375F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8207367">
                  <a:off x="5220" y="6480"/>
                  <a:ext cx="1440" cy="144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solidFill>
                  <a:srgbClr val="6600CC"/>
                </a:solidFill>
                <a:ln w="9525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12" name="Group 17">
                <a:extLst>
                  <a:ext uri="{FF2B5EF4-FFF2-40B4-BE49-F238E27FC236}">
                    <a16:creationId xmlns:a16="http://schemas.microsoft.com/office/drawing/2014/main" id="{9E4D8678-5F4E-B44E-90FC-5524DF8354B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21498411">
                <a:off x="6809802" y="1962911"/>
                <a:ext cx="398109" cy="192838"/>
                <a:chOff x="3244" y="6396"/>
                <a:chExt cx="3416" cy="1524"/>
              </a:xfrm>
            </p:grpSpPr>
            <p:sp>
              <p:nvSpPr>
                <p:cNvPr id="32" name="Arc 18">
                  <a:extLst>
                    <a:ext uri="{FF2B5EF4-FFF2-40B4-BE49-F238E27FC236}">
                      <a16:creationId xmlns:a16="http://schemas.microsoft.com/office/drawing/2014/main" id="{083175AA-B968-2345-B907-D30985B4AEA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8042653">
                  <a:off x="3242" y="6398"/>
                  <a:ext cx="1440" cy="1436"/>
                </a:xfrm>
                <a:custGeom>
                  <a:avLst/>
                  <a:gdLst>
                    <a:gd name="T0" fmla="*/ 0 w 21600"/>
                    <a:gd name="T1" fmla="*/ 0 h 21543"/>
                    <a:gd name="T2" fmla="*/ 0 w 21600"/>
                    <a:gd name="T3" fmla="*/ 0 h 21543"/>
                    <a:gd name="T4" fmla="*/ 0 w 21600"/>
                    <a:gd name="T5" fmla="*/ 0 h 21543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543"/>
                    <a:gd name="T11" fmla="*/ 21600 w 21600"/>
                    <a:gd name="T12" fmla="*/ 21543 h 21543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543" fill="none" extrusionOk="0">
                      <a:moveTo>
                        <a:pt x="1568" y="-1"/>
                      </a:moveTo>
                      <a:cubicBezTo>
                        <a:pt x="12859" y="821"/>
                        <a:pt x="21600" y="10222"/>
                        <a:pt x="21600" y="21543"/>
                      </a:cubicBezTo>
                    </a:path>
                    <a:path w="21600" h="21543" stroke="0" extrusionOk="0">
                      <a:moveTo>
                        <a:pt x="1568" y="-1"/>
                      </a:moveTo>
                      <a:cubicBezTo>
                        <a:pt x="12859" y="821"/>
                        <a:pt x="21600" y="10222"/>
                        <a:pt x="21600" y="21543"/>
                      </a:cubicBezTo>
                      <a:lnTo>
                        <a:pt x="0" y="21543"/>
                      </a:lnTo>
                      <a:close/>
                    </a:path>
                  </a:pathLst>
                </a:custGeom>
                <a:solidFill>
                  <a:srgbClr val="6600CC"/>
                </a:solidFill>
                <a:ln w="9525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3" name="Arc 19">
                  <a:extLst>
                    <a:ext uri="{FF2B5EF4-FFF2-40B4-BE49-F238E27FC236}">
                      <a16:creationId xmlns:a16="http://schemas.microsoft.com/office/drawing/2014/main" id="{10B0C41C-667C-754E-B2FE-FE478B4D48F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8207367">
                  <a:off x="5220" y="6480"/>
                  <a:ext cx="1440" cy="144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solidFill>
                  <a:srgbClr val="6600CC"/>
                </a:solidFill>
                <a:ln w="9525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13" name="Group 20">
                <a:extLst>
                  <a:ext uri="{FF2B5EF4-FFF2-40B4-BE49-F238E27FC236}">
                    <a16:creationId xmlns:a16="http://schemas.microsoft.com/office/drawing/2014/main" id="{A79DC4D2-EF86-3240-AEC3-7B5B3B5BC5C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21498411">
                <a:off x="7744863" y="1975397"/>
                <a:ext cx="398109" cy="192838"/>
                <a:chOff x="3244" y="6396"/>
                <a:chExt cx="3416" cy="1524"/>
              </a:xfrm>
            </p:grpSpPr>
            <p:sp>
              <p:nvSpPr>
                <p:cNvPr id="30" name="Arc 21">
                  <a:extLst>
                    <a:ext uri="{FF2B5EF4-FFF2-40B4-BE49-F238E27FC236}">
                      <a16:creationId xmlns:a16="http://schemas.microsoft.com/office/drawing/2014/main" id="{73756AD7-B91E-5B48-92F0-386966B7948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8042653">
                  <a:off x="3242" y="6398"/>
                  <a:ext cx="1440" cy="1436"/>
                </a:xfrm>
                <a:custGeom>
                  <a:avLst/>
                  <a:gdLst>
                    <a:gd name="T0" fmla="*/ 0 w 21600"/>
                    <a:gd name="T1" fmla="*/ 0 h 21543"/>
                    <a:gd name="T2" fmla="*/ 0 w 21600"/>
                    <a:gd name="T3" fmla="*/ 0 h 21543"/>
                    <a:gd name="T4" fmla="*/ 0 w 21600"/>
                    <a:gd name="T5" fmla="*/ 0 h 21543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543"/>
                    <a:gd name="T11" fmla="*/ 21600 w 21600"/>
                    <a:gd name="T12" fmla="*/ 21543 h 21543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543" fill="none" extrusionOk="0">
                      <a:moveTo>
                        <a:pt x="1568" y="-1"/>
                      </a:moveTo>
                      <a:cubicBezTo>
                        <a:pt x="12859" y="821"/>
                        <a:pt x="21600" y="10222"/>
                        <a:pt x="21600" y="21543"/>
                      </a:cubicBezTo>
                    </a:path>
                    <a:path w="21600" h="21543" stroke="0" extrusionOk="0">
                      <a:moveTo>
                        <a:pt x="1568" y="-1"/>
                      </a:moveTo>
                      <a:cubicBezTo>
                        <a:pt x="12859" y="821"/>
                        <a:pt x="21600" y="10222"/>
                        <a:pt x="21600" y="21543"/>
                      </a:cubicBezTo>
                      <a:lnTo>
                        <a:pt x="0" y="21543"/>
                      </a:lnTo>
                      <a:close/>
                    </a:path>
                  </a:pathLst>
                </a:custGeom>
                <a:solidFill>
                  <a:srgbClr val="6600CC"/>
                </a:solidFill>
                <a:ln w="9525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1" name="Arc 22">
                  <a:extLst>
                    <a:ext uri="{FF2B5EF4-FFF2-40B4-BE49-F238E27FC236}">
                      <a16:creationId xmlns:a16="http://schemas.microsoft.com/office/drawing/2014/main" id="{1A887E16-DD32-2744-8790-757B1ADEA28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8207367">
                  <a:off x="5220" y="6480"/>
                  <a:ext cx="1440" cy="144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solidFill>
                  <a:srgbClr val="6600CC"/>
                </a:solidFill>
                <a:ln w="9525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5" name="Line 24">
                <a:extLst>
                  <a:ext uri="{FF2B5EF4-FFF2-40B4-BE49-F238E27FC236}">
                    <a16:creationId xmlns:a16="http://schemas.microsoft.com/office/drawing/2014/main" id="{1E4B477D-731E-884D-A9EC-7A7735831FC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117007" y="2197369"/>
                <a:ext cx="298936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" name="Line 27">
                <a:extLst>
                  <a:ext uri="{FF2B5EF4-FFF2-40B4-BE49-F238E27FC236}">
                    <a16:creationId xmlns:a16="http://schemas.microsoft.com/office/drawing/2014/main" id="{51B706D7-3EBC-C242-B766-FD27BA893B7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726213" y="2204305"/>
                <a:ext cx="406610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" name="Line 28">
                <a:extLst>
                  <a:ext uri="{FF2B5EF4-FFF2-40B4-BE49-F238E27FC236}">
                    <a16:creationId xmlns:a16="http://schemas.microsoft.com/office/drawing/2014/main" id="{9F61A69F-0EA8-4B4D-8A64-0F2DFDE80DD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413341" y="2200143"/>
                <a:ext cx="498699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" name="Arc 30">
                <a:extLst>
                  <a:ext uri="{FF2B5EF4-FFF2-40B4-BE49-F238E27FC236}">
                    <a16:creationId xmlns:a16="http://schemas.microsoft.com/office/drawing/2014/main" id="{348386A7-56F6-CA44-9F43-EBCF72D8CEB1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36453">
                <a:off x="5351957" y="2043376"/>
                <a:ext cx="2792432" cy="1678659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57150">
                <a:solidFill>
                  <a:srgbClr val="6633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Tree">
                <a:extLst>
                  <a:ext uri="{FF2B5EF4-FFF2-40B4-BE49-F238E27FC236}">
                    <a16:creationId xmlns:a16="http://schemas.microsoft.com/office/drawing/2014/main" id="{9904C242-D076-614A-B999-E80B836D128C}"/>
                  </a:ext>
                </a:extLst>
              </p:cNvPr>
              <p:cNvSpPr>
                <a:spLocks noEditPoints="1" noChangeArrowheads="1"/>
              </p:cNvSpPr>
              <p:nvPr/>
            </p:nvSpPr>
            <p:spPr bwMode="auto">
              <a:xfrm>
                <a:off x="5153611" y="1624405"/>
                <a:ext cx="153010" cy="195612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17694720 60000 65536"/>
                  <a:gd name="T15" fmla="*/ 11796480 60000 65536"/>
                  <a:gd name="T16" fmla="*/ 11796480 60000 65536"/>
                  <a:gd name="T17" fmla="*/ 11796480 60000 65536"/>
                  <a:gd name="T18" fmla="*/ 0 60000 65536"/>
                  <a:gd name="T19" fmla="*/ 0 60000 65536"/>
                  <a:gd name="T20" fmla="*/ 0 60000 65536"/>
                  <a:gd name="T21" fmla="*/ 800 w 21600"/>
                  <a:gd name="T22" fmla="*/ 22519 h 21600"/>
                  <a:gd name="T23" fmla="*/ 21000 w 21600"/>
                  <a:gd name="T24" fmla="*/ 28340 h 21600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21600" h="21600">
                    <a:moveTo>
                      <a:pt x="0" y="18900"/>
                    </a:moveTo>
                    <a:lnTo>
                      <a:pt x="9257" y="18900"/>
                    </a:lnTo>
                    <a:lnTo>
                      <a:pt x="9257" y="21600"/>
                    </a:lnTo>
                    <a:lnTo>
                      <a:pt x="12343" y="21600"/>
                    </a:lnTo>
                    <a:lnTo>
                      <a:pt x="12343" y="18900"/>
                    </a:lnTo>
                    <a:lnTo>
                      <a:pt x="21600" y="18900"/>
                    </a:lnTo>
                    <a:lnTo>
                      <a:pt x="12343" y="12600"/>
                    </a:lnTo>
                    <a:lnTo>
                      <a:pt x="18514" y="12600"/>
                    </a:lnTo>
                    <a:lnTo>
                      <a:pt x="12343" y="6300"/>
                    </a:lnTo>
                    <a:lnTo>
                      <a:pt x="15429" y="6300"/>
                    </a:lnTo>
                    <a:lnTo>
                      <a:pt x="10800" y="0"/>
                    </a:lnTo>
                    <a:lnTo>
                      <a:pt x="6171" y="6300"/>
                    </a:lnTo>
                    <a:lnTo>
                      <a:pt x="9257" y="6300"/>
                    </a:lnTo>
                    <a:lnTo>
                      <a:pt x="3086" y="12600"/>
                    </a:lnTo>
                    <a:lnTo>
                      <a:pt x="9257" y="12600"/>
                    </a:lnTo>
                    <a:close/>
                  </a:path>
                </a:pathLst>
              </a:custGeom>
              <a:solidFill>
                <a:srgbClr val="008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Line 34">
                <a:extLst>
                  <a:ext uri="{FF2B5EF4-FFF2-40B4-BE49-F238E27FC236}">
                    <a16:creationId xmlns:a16="http://schemas.microsoft.com/office/drawing/2014/main" id="{1F946B8E-D81A-5B49-9F4B-954F28E5E66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663644" y="2186270"/>
                <a:ext cx="182762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graphicFrame>
            <p:nvGraphicFramePr>
              <p:cNvPr id="29" name="Object 39">
                <a:extLst>
                  <a:ext uri="{FF2B5EF4-FFF2-40B4-BE49-F238E27FC236}">
                    <a16:creationId xmlns:a16="http://schemas.microsoft.com/office/drawing/2014/main" id="{FBCBEB3D-807D-7245-A759-BF9D84AB377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07042767"/>
                  </p:ext>
                </p:extLst>
              </p:nvPr>
            </p:nvGraphicFramePr>
            <p:xfrm>
              <a:off x="5373209" y="1725679"/>
              <a:ext cx="664460" cy="24971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91869" name="Equation" r:id="rId5" imgW="393700" imgH="152400" progId="Equation.DSMT4">
                      <p:embed/>
                    </p:oleObj>
                  </mc:Choice>
                  <mc:Fallback>
                    <p:oleObj name="Equation" r:id="rId5" imgW="393700" imgH="152400" progId="Equation.DSMT4">
                      <p:embed/>
                      <p:pic>
                        <p:nvPicPr>
                          <p:cNvPr id="35" name="Object 39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373209" y="1725679"/>
                            <a:ext cx="664460" cy="249718"/>
                          </a:xfrm>
                          <a:prstGeom prst="rect">
                            <a:avLst/>
                          </a:prstGeom>
                          <a:noFill/>
                          <a:extLst/>
                        </p:spPr>
                      </p:pic>
                    </p:oleObj>
                  </mc:Fallback>
                </mc:AlternateContent>
              </a:graphicData>
            </a:graphic>
          </p:graphicFrame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5BDC96EF-588A-FD4D-B191-95448853A0C0}"/>
                  </a:ext>
                </a:extLst>
              </p:cNvPr>
              <p:cNvGrpSpPr/>
              <p:nvPr/>
            </p:nvGrpSpPr>
            <p:grpSpPr>
              <a:xfrm>
                <a:off x="7467267" y="2533806"/>
                <a:ext cx="344594" cy="802680"/>
                <a:chOff x="6498007" y="2349769"/>
                <a:chExt cx="298936" cy="457200"/>
              </a:xfrm>
            </p:grpSpPr>
            <p:sp>
              <p:nvSpPr>
                <p:cNvPr id="45" name="Line 24">
                  <a:extLst>
                    <a:ext uri="{FF2B5EF4-FFF2-40B4-BE49-F238E27FC236}">
                      <a16:creationId xmlns:a16="http://schemas.microsoft.com/office/drawing/2014/main" id="{72391E23-49B7-F941-8BC0-C468A7D3D5F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6498007" y="2349769"/>
                  <a:ext cx="298936" cy="0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6" name="Line 24">
                  <a:extLst>
                    <a:ext uri="{FF2B5EF4-FFF2-40B4-BE49-F238E27FC236}">
                      <a16:creationId xmlns:a16="http://schemas.microsoft.com/office/drawing/2014/main" id="{34480E09-F21B-2C42-B861-193290B72B6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6498007" y="2502169"/>
                  <a:ext cx="298936" cy="0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7" name="Line 24">
                  <a:extLst>
                    <a:ext uri="{FF2B5EF4-FFF2-40B4-BE49-F238E27FC236}">
                      <a16:creationId xmlns:a16="http://schemas.microsoft.com/office/drawing/2014/main" id="{58604B60-3531-4648-AAAA-68F6011C188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6498007" y="2654569"/>
                  <a:ext cx="298936" cy="0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8" name="Line 24">
                  <a:extLst>
                    <a:ext uri="{FF2B5EF4-FFF2-40B4-BE49-F238E27FC236}">
                      <a16:creationId xmlns:a16="http://schemas.microsoft.com/office/drawing/2014/main" id="{AEB06C63-B6ED-0740-9229-ED7B7C18B8C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6498007" y="2806969"/>
                  <a:ext cx="298936" cy="0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99A8B326-B6B6-ED4D-893D-8535E49070DB}"/>
                  </a:ext>
                </a:extLst>
              </p:cNvPr>
              <p:cNvGrpSpPr/>
              <p:nvPr/>
            </p:nvGrpSpPr>
            <p:grpSpPr>
              <a:xfrm>
                <a:off x="6718029" y="2490984"/>
                <a:ext cx="277951" cy="647444"/>
                <a:chOff x="6498007" y="2349769"/>
                <a:chExt cx="298936" cy="457200"/>
              </a:xfrm>
            </p:grpSpPr>
            <p:sp>
              <p:nvSpPr>
                <p:cNvPr id="50" name="Line 24">
                  <a:extLst>
                    <a:ext uri="{FF2B5EF4-FFF2-40B4-BE49-F238E27FC236}">
                      <a16:creationId xmlns:a16="http://schemas.microsoft.com/office/drawing/2014/main" id="{9EF5CB2E-6C0A-684F-AE9E-C8B5F7C5393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6498007" y="2349769"/>
                  <a:ext cx="298936" cy="0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1" name="Line 24">
                  <a:extLst>
                    <a:ext uri="{FF2B5EF4-FFF2-40B4-BE49-F238E27FC236}">
                      <a16:creationId xmlns:a16="http://schemas.microsoft.com/office/drawing/2014/main" id="{99CCED63-FABF-5E40-BF40-32849E0A6D3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6498007" y="2502169"/>
                  <a:ext cx="298936" cy="0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2" name="Line 24">
                  <a:extLst>
                    <a:ext uri="{FF2B5EF4-FFF2-40B4-BE49-F238E27FC236}">
                      <a16:creationId xmlns:a16="http://schemas.microsoft.com/office/drawing/2014/main" id="{73FD6C46-7B0B-CE44-8047-16146D7AED6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6498007" y="2654569"/>
                  <a:ext cx="298936" cy="0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3" name="Line 24">
                  <a:extLst>
                    <a:ext uri="{FF2B5EF4-FFF2-40B4-BE49-F238E27FC236}">
                      <a16:creationId xmlns:a16="http://schemas.microsoft.com/office/drawing/2014/main" id="{08BA2370-2E3C-0E4C-900D-6E55885052A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6498007" y="2806969"/>
                  <a:ext cx="298936" cy="0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CC28F1C2-96EF-F744-ACDF-20A17B75C6C5}"/>
                  </a:ext>
                </a:extLst>
              </p:cNvPr>
              <p:cNvGrpSpPr/>
              <p:nvPr/>
            </p:nvGrpSpPr>
            <p:grpSpPr>
              <a:xfrm>
                <a:off x="6104903" y="2443324"/>
                <a:ext cx="206531" cy="481083"/>
                <a:chOff x="6498007" y="2349769"/>
                <a:chExt cx="298936" cy="457200"/>
              </a:xfrm>
            </p:grpSpPr>
            <p:sp>
              <p:nvSpPr>
                <p:cNvPr id="55" name="Line 24">
                  <a:extLst>
                    <a:ext uri="{FF2B5EF4-FFF2-40B4-BE49-F238E27FC236}">
                      <a16:creationId xmlns:a16="http://schemas.microsoft.com/office/drawing/2014/main" id="{D27F5488-D9A7-6244-9855-354E2B69E80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6498007" y="2349769"/>
                  <a:ext cx="298936" cy="0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6" name="Line 24">
                  <a:extLst>
                    <a:ext uri="{FF2B5EF4-FFF2-40B4-BE49-F238E27FC236}">
                      <a16:creationId xmlns:a16="http://schemas.microsoft.com/office/drawing/2014/main" id="{82AF1875-8500-D34D-887C-B336CBE8E86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6498007" y="2502169"/>
                  <a:ext cx="298936" cy="0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" name="Line 24">
                  <a:extLst>
                    <a:ext uri="{FF2B5EF4-FFF2-40B4-BE49-F238E27FC236}">
                      <a16:creationId xmlns:a16="http://schemas.microsoft.com/office/drawing/2014/main" id="{1BFDD215-0AF6-EE49-8C58-D12F237AB65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6498007" y="2654569"/>
                  <a:ext cx="298936" cy="0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8" name="Line 24">
                  <a:extLst>
                    <a:ext uri="{FF2B5EF4-FFF2-40B4-BE49-F238E27FC236}">
                      <a16:creationId xmlns:a16="http://schemas.microsoft.com/office/drawing/2014/main" id="{40425878-B3ED-7047-B8D7-313D7E8D9D9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6498007" y="2806969"/>
                  <a:ext cx="298936" cy="0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sp>
          <p:nvSpPr>
            <p:cNvPr id="119" name="AutoShape 33">
              <a:extLst>
                <a:ext uri="{FF2B5EF4-FFF2-40B4-BE49-F238E27FC236}">
                  <a16:creationId xmlns:a16="http://schemas.microsoft.com/office/drawing/2014/main" id="{1549B478-E530-E142-BBAA-1869BA2957E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6851575">
              <a:off x="6079263" y="110485"/>
              <a:ext cx="790773" cy="484531"/>
            </a:xfrm>
            <a:prstGeom prst="leftArrow">
              <a:avLst>
                <a:gd name="adj1" fmla="val 50000"/>
                <a:gd name="adj2" fmla="val 41667"/>
              </a:avLst>
            </a:prstGeom>
            <a:solidFill>
              <a:srgbClr val="FFFFFF"/>
            </a:solidFill>
            <a:ln w="9525">
              <a:miter lim="800000"/>
              <a:headEnd/>
              <a:tailEnd/>
            </a:ln>
            <a:scene3d>
              <a:camera prst="legacyObliqueTopRight">
                <a:rot lat="16199977" lon="21299978" rev="0"/>
              </a:camera>
              <a:lightRig rig="legacyFlat3" dir="b"/>
            </a:scene3d>
            <a:sp3d extrusionH="36500" prstMaterial="legacyMatte">
              <a:bevelT w="13500" h="13500" prst="angle"/>
              <a:bevelB w="13500" h="13500" prst="angle"/>
              <a:extrusionClr>
                <a:srgbClr val="FFFFFF"/>
              </a:extrusionClr>
            </a:sp3d>
          </p:spPr>
          <p:txBody>
            <a:bodyPr>
              <a:flatTx/>
            </a:bodyPr>
            <a:lstStyle/>
            <a:p>
              <a:endParaRPr lang="en-US"/>
            </a:p>
          </p:txBody>
        </p: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D45BED95-225E-8E49-A269-78A5A89763E9}"/>
              </a:ext>
            </a:extLst>
          </p:cNvPr>
          <p:cNvGrpSpPr/>
          <p:nvPr/>
        </p:nvGrpSpPr>
        <p:grpSpPr>
          <a:xfrm>
            <a:off x="5993818" y="4385516"/>
            <a:ext cx="2796682" cy="2340047"/>
            <a:chOff x="3829283" y="4399011"/>
            <a:chExt cx="2796682" cy="2340047"/>
          </a:xfrm>
        </p:grpSpPr>
        <p:sp>
          <p:nvSpPr>
            <p:cNvPr id="104" name="Arc 3">
              <a:extLst>
                <a:ext uri="{FF2B5EF4-FFF2-40B4-BE49-F238E27FC236}">
                  <a16:creationId xmlns:a16="http://schemas.microsoft.com/office/drawing/2014/main" id="{D55C06ED-5401-FA46-9390-514849FBB585}"/>
                </a:ext>
              </a:extLst>
            </p:cNvPr>
            <p:cNvSpPr>
              <a:spLocks/>
            </p:cNvSpPr>
            <p:nvPr/>
          </p:nvSpPr>
          <p:spPr bwMode="auto">
            <a:xfrm rot="10836453">
              <a:off x="3834950" y="5060399"/>
              <a:ext cx="2791015" cy="1678659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solidFill>
              <a:srgbClr val="9DE2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105" name="Group 4">
              <a:extLst>
                <a:ext uri="{FF2B5EF4-FFF2-40B4-BE49-F238E27FC236}">
                  <a16:creationId xmlns:a16="http://schemas.microsoft.com/office/drawing/2014/main" id="{B3D99F96-B6B0-FD49-9AD9-64BC11B416D4}"/>
                </a:ext>
              </a:extLst>
            </p:cNvPr>
            <p:cNvGrpSpPr>
              <a:grpSpLocks/>
            </p:cNvGrpSpPr>
            <p:nvPr/>
          </p:nvGrpSpPr>
          <p:grpSpPr bwMode="auto">
            <a:xfrm rot="21498411">
              <a:off x="3878870" y="4950801"/>
              <a:ext cx="1331753" cy="215035"/>
              <a:chOff x="-773" y="6301"/>
              <a:chExt cx="11437" cy="1703"/>
            </a:xfrm>
          </p:grpSpPr>
          <p:grpSp>
            <p:nvGrpSpPr>
              <p:cNvPr id="131" name="Group 130">
                <a:extLst>
                  <a:ext uri="{FF2B5EF4-FFF2-40B4-BE49-F238E27FC236}">
                    <a16:creationId xmlns:a16="http://schemas.microsoft.com/office/drawing/2014/main" id="{DA05CD8F-0E5E-964F-AE74-392ED4C0DF9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244" y="6396"/>
                <a:ext cx="3416" cy="1524"/>
                <a:chOff x="3244" y="6396"/>
                <a:chExt cx="3416" cy="1524"/>
              </a:xfrm>
            </p:grpSpPr>
            <p:sp>
              <p:nvSpPr>
                <p:cNvPr id="138" name="Arc 6">
                  <a:extLst>
                    <a:ext uri="{FF2B5EF4-FFF2-40B4-BE49-F238E27FC236}">
                      <a16:creationId xmlns:a16="http://schemas.microsoft.com/office/drawing/2014/main" id="{9C361A1F-9456-4447-AD13-90A6E71E86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8042653">
                  <a:off x="3242" y="6398"/>
                  <a:ext cx="1440" cy="1436"/>
                </a:xfrm>
                <a:custGeom>
                  <a:avLst/>
                  <a:gdLst>
                    <a:gd name="T0" fmla="*/ 0 w 21600"/>
                    <a:gd name="T1" fmla="*/ 0 h 21543"/>
                    <a:gd name="T2" fmla="*/ 0 w 21600"/>
                    <a:gd name="T3" fmla="*/ 0 h 21543"/>
                    <a:gd name="T4" fmla="*/ 0 w 21600"/>
                    <a:gd name="T5" fmla="*/ 0 h 21543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543"/>
                    <a:gd name="T11" fmla="*/ 21600 w 21600"/>
                    <a:gd name="T12" fmla="*/ 21543 h 21543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543" fill="none" extrusionOk="0">
                      <a:moveTo>
                        <a:pt x="1568" y="-1"/>
                      </a:moveTo>
                      <a:cubicBezTo>
                        <a:pt x="12859" y="821"/>
                        <a:pt x="21600" y="10222"/>
                        <a:pt x="21600" y="21543"/>
                      </a:cubicBezTo>
                    </a:path>
                    <a:path w="21600" h="21543" stroke="0" extrusionOk="0">
                      <a:moveTo>
                        <a:pt x="1568" y="-1"/>
                      </a:moveTo>
                      <a:cubicBezTo>
                        <a:pt x="12859" y="821"/>
                        <a:pt x="21600" y="10222"/>
                        <a:pt x="21600" y="21543"/>
                      </a:cubicBezTo>
                      <a:lnTo>
                        <a:pt x="0" y="21543"/>
                      </a:lnTo>
                      <a:close/>
                    </a:path>
                  </a:pathLst>
                </a:custGeom>
                <a:solidFill>
                  <a:srgbClr val="6600CC"/>
                </a:solidFill>
                <a:ln w="9525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39" name="Arc 7">
                  <a:extLst>
                    <a:ext uri="{FF2B5EF4-FFF2-40B4-BE49-F238E27FC236}">
                      <a16:creationId xmlns:a16="http://schemas.microsoft.com/office/drawing/2014/main" id="{84BE5FD8-9654-6242-AE01-A999F5F54F9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8207367">
                  <a:off x="5220" y="6480"/>
                  <a:ext cx="1440" cy="144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solidFill>
                  <a:srgbClr val="6600CC"/>
                </a:solidFill>
                <a:ln w="9525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132" name="Group 8">
                <a:extLst>
                  <a:ext uri="{FF2B5EF4-FFF2-40B4-BE49-F238E27FC236}">
                    <a16:creationId xmlns:a16="http://schemas.microsoft.com/office/drawing/2014/main" id="{B43FFE95-0049-0E45-ACBE-B4CFFFF270F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-773" y="6301"/>
                <a:ext cx="3416" cy="1524"/>
                <a:chOff x="3244" y="6396"/>
                <a:chExt cx="3416" cy="1524"/>
              </a:xfrm>
            </p:grpSpPr>
            <p:sp>
              <p:nvSpPr>
                <p:cNvPr id="136" name="Arc 9">
                  <a:extLst>
                    <a:ext uri="{FF2B5EF4-FFF2-40B4-BE49-F238E27FC236}">
                      <a16:creationId xmlns:a16="http://schemas.microsoft.com/office/drawing/2014/main" id="{0B2247EA-2B1F-1547-AD40-ABB6ABDFF63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8042653">
                  <a:off x="3242" y="6398"/>
                  <a:ext cx="1440" cy="1436"/>
                </a:xfrm>
                <a:custGeom>
                  <a:avLst/>
                  <a:gdLst>
                    <a:gd name="T0" fmla="*/ 0 w 21600"/>
                    <a:gd name="T1" fmla="*/ 0 h 21543"/>
                    <a:gd name="T2" fmla="*/ 0 w 21600"/>
                    <a:gd name="T3" fmla="*/ 0 h 21543"/>
                    <a:gd name="T4" fmla="*/ 0 w 21600"/>
                    <a:gd name="T5" fmla="*/ 0 h 21543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543"/>
                    <a:gd name="T11" fmla="*/ 21600 w 21600"/>
                    <a:gd name="T12" fmla="*/ 21543 h 21543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543" fill="none" extrusionOk="0">
                      <a:moveTo>
                        <a:pt x="1568" y="-1"/>
                      </a:moveTo>
                      <a:cubicBezTo>
                        <a:pt x="12859" y="821"/>
                        <a:pt x="21600" y="10222"/>
                        <a:pt x="21600" y="21543"/>
                      </a:cubicBezTo>
                    </a:path>
                    <a:path w="21600" h="21543" stroke="0" extrusionOk="0">
                      <a:moveTo>
                        <a:pt x="1568" y="-1"/>
                      </a:moveTo>
                      <a:cubicBezTo>
                        <a:pt x="12859" y="821"/>
                        <a:pt x="21600" y="10222"/>
                        <a:pt x="21600" y="21543"/>
                      </a:cubicBezTo>
                      <a:lnTo>
                        <a:pt x="0" y="21543"/>
                      </a:lnTo>
                      <a:close/>
                    </a:path>
                  </a:pathLst>
                </a:custGeom>
                <a:solidFill>
                  <a:srgbClr val="6600CC"/>
                </a:solidFill>
                <a:ln w="9525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37" name="Arc 10">
                  <a:extLst>
                    <a:ext uri="{FF2B5EF4-FFF2-40B4-BE49-F238E27FC236}">
                      <a16:creationId xmlns:a16="http://schemas.microsoft.com/office/drawing/2014/main" id="{F8C2ECFE-F1CD-3740-ACE0-7520A9C33E7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8207367">
                  <a:off x="5220" y="6480"/>
                  <a:ext cx="1440" cy="144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solidFill>
                  <a:srgbClr val="6600CC"/>
                </a:solidFill>
                <a:ln w="9525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133" name="Group 11">
                <a:extLst>
                  <a:ext uri="{FF2B5EF4-FFF2-40B4-BE49-F238E27FC236}">
                    <a16:creationId xmlns:a16="http://schemas.microsoft.com/office/drawing/2014/main" id="{A539ABDB-1F3C-B841-B06A-B6E51090451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248" y="6480"/>
                <a:ext cx="3416" cy="1524"/>
                <a:chOff x="3244" y="6396"/>
                <a:chExt cx="3416" cy="1524"/>
              </a:xfrm>
            </p:grpSpPr>
            <p:sp>
              <p:nvSpPr>
                <p:cNvPr id="134" name="Arc 12">
                  <a:extLst>
                    <a:ext uri="{FF2B5EF4-FFF2-40B4-BE49-F238E27FC236}">
                      <a16:creationId xmlns:a16="http://schemas.microsoft.com/office/drawing/2014/main" id="{A7C6AC7A-75F2-D54F-A6A7-3B6D295813C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8042653">
                  <a:off x="3242" y="6398"/>
                  <a:ext cx="1440" cy="1436"/>
                </a:xfrm>
                <a:custGeom>
                  <a:avLst/>
                  <a:gdLst>
                    <a:gd name="T0" fmla="*/ 0 w 21600"/>
                    <a:gd name="T1" fmla="*/ 0 h 21543"/>
                    <a:gd name="T2" fmla="*/ 0 w 21600"/>
                    <a:gd name="T3" fmla="*/ 0 h 21543"/>
                    <a:gd name="T4" fmla="*/ 0 w 21600"/>
                    <a:gd name="T5" fmla="*/ 0 h 21543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543"/>
                    <a:gd name="T11" fmla="*/ 21600 w 21600"/>
                    <a:gd name="T12" fmla="*/ 21543 h 21543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543" fill="none" extrusionOk="0">
                      <a:moveTo>
                        <a:pt x="1568" y="-1"/>
                      </a:moveTo>
                      <a:cubicBezTo>
                        <a:pt x="12859" y="821"/>
                        <a:pt x="21600" y="10222"/>
                        <a:pt x="21600" y="21543"/>
                      </a:cubicBezTo>
                    </a:path>
                    <a:path w="21600" h="21543" stroke="0" extrusionOk="0">
                      <a:moveTo>
                        <a:pt x="1568" y="-1"/>
                      </a:moveTo>
                      <a:cubicBezTo>
                        <a:pt x="12859" y="821"/>
                        <a:pt x="21600" y="10222"/>
                        <a:pt x="21600" y="21543"/>
                      </a:cubicBezTo>
                      <a:lnTo>
                        <a:pt x="0" y="21543"/>
                      </a:lnTo>
                      <a:close/>
                    </a:path>
                  </a:pathLst>
                </a:custGeom>
                <a:solidFill>
                  <a:srgbClr val="6600CC"/>
                </a:solidFill>
                <a:ln w="9525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35" name="Arc 13">
                  <a:extLst>
                    <a:ext uri="{FF2B5EF4-FFF2-40B4-BE49-F238E27FC236}">
                      <a16:creationId xmlns:a16="http://schemas.microsoft.com/office/drawing/2014/main" id="{91C33A25-1CB0-8A41-A1C0-89E03DE152F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8207367">
                  <a:off x="5220" y="6480"/>
                  <a:ext cx="1440" cy="144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solidFill>
                  <a:srgbClr val="6600CC"/>
                </a:solidFill>
                <a:ln w="9525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grpSp>
          <p:nvGrpSpPr>
            <p:cNvPr id="106" name="Group 14">
              <a:extLst>
                <a:ext uri="{FF2B5EF4-FFF2-40B4-BE49-F238E27FC236}">
                  <a16:creationId xmlns:a16="http://schemas.microsoft.com/office/drawing/2014/main" id="{81D43C16-71D2-BF4E-AF30-38AF624F95F1}"/>
                </a:ext>
              </a:extLst>
            </p:cNvPr>
            <p:cNvGrpSpPr>
              <a:grpSpLocks/>
            </p:cNvGrpSpPr>
            <p:nvPr/>
          </p:nvGrpSpPr>
          <p:grpSpPr bwMode="auto">
            <a:xfrm rot="21498411">
              <a:off x="5756075" y="4975773"/>
              <a:ext cx="398109" cy="191450"/>
              <a:chOff x="3244" y="6396"/>
              <a:chExt cx="3416" cy="1524"/>
            </a:xfrm>
          </p:grpSpPr>
          <p:sp>
            <p:nvSpPr>
              <p:cNvPr id="129" name="Arc 15">
                <a:extLst>
                  <a:ext uri="{FF2B5EF4-FFF2-40B4-BE49-F238E27FC236}">
                    <a16:creationId xmlns:a16="http://schemas.microsoft.com/office/drawing/2014/main" id="{6DA8E3CF-CAF5-3A46-ACF9-4E020D853420}"/>
                  </a:ext>
                </a:extLst>
              </p:cNvPr>
              <p:cNvSpPr>
                <a:spLocks/>
              </p:cNvSpPr>
              <p:nvPr/>
            </p:nvSpPr>
            <p:spPr bwMode="auto">
              <a:xfrm rot="8042653">
                <a:off x="3242" y="6398"/>
                <a:ext cx="1440" cy="1436"/>
              </a:xfrm>
              <a:custGeom>
                <a:avLst/>
                <a:gdLst>
                  <a:gd name="T0" fmla="*/ 0 w 21600"/>
                  <a:gd name="T1" fmla="*/ 0 h 21543"/>
                  <a:gd name="T2" fmla="*/ 0 w 21600"/>
                  <a:gd name="T3" fmla="*/ 0 h 21543"/>
                  <a:gd name="T4" fmla="*/ 0 w 21600"/>
                  <a:gd name="T5" fmla="*/ 0 h 21543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543"/>
                  <a:gd name="T11" fmla="*/ 21600 w 21600"/>
                  <a:gd name="T12" fmla="*/ 21543 h 21543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543" fill="none" extrusionOk="0">
                    <a:moveTo>
                      <a:pt x="1568" y="-1"/>
                    </a:moveTo>
                    <a:cubicBezTo>
                      <a:pt x="12859" y="821"/>
                      <a:pt x="21600" y="10222"/>
                      <a:pt x="21600" y="21543"/>
                    </a:cubicBezTo>
                  </a:path>
                  <a:path w="21600" h="21543" stroke="0" extrusionOk="0">
                    <a:moveTo>
                      <a:pt x="1568" y="-1"/>
                    </a:moveTo>
                    <a:cubicBezTo>
                      <a:pt x="12859" y="821"/>
                      <a:pt x="21600" y="10222"/>
                      <a:pt x="21600" y="21543"/>
                    </a:cubicBezTo>
                    <a:lnTo>
                      <a:pt x="0" y="21543"/>
                    </a:lnTo>
                    <a:close/>
                  </a:path>
                </a:pathLst>
              </a:custGeom>
              <a:solidFill>
                <a:srgbClr val="6600CC"/>
              </a:solidFill>
              <a:ln w="9525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0" name="Arc 16">
                <a:extLst>
                  <a:ext uri="{FF2B5EF4-FFF2-40B4-BE49-F238E27FC236}">
                    <a16:creationId xmlns:a16="http://schemas.microsoft.com/office/drawing/2014/main" id="{01873AC9-F431-844E-80CE-D2CF148036DC}"/>
                  </a:ext>
                </a:extLst>
              </p:cNvPr>
              <p:cNvSpPr>
                <a:spLocks/>
              </p:cNvSpPr>
              <p:nvPr/>
            </p:nvSpPr>
            <p:spPr bwMode="auto">
              <a:xfrm rot="8207367">
                <a:off x="5220" y="6480"/>
                <a:ext cx="1440" cy="144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6600CC"/>
              </a:solidFill>
              <a:ln w="9525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07" name="Group 17">
              <a:extLst>
                <a:ext uri="{FF2B5EF4-FFF2-40B4-BE49-F238E27FC236}">
                  <a16:creationId xmlns:a16="http://schemas.microsoft.com/office/drawing/2014/main" id="{D36BDBCC-7D18-E44E-BD1D-B58A274A1321}"/>
                </a:ext>
              </a:extLst>
            </p:cNvPr>
            <p:cNvGrpSpPr>
              <a:grpSpLocks/>
            </p:cNvGrpSpPr>
            <p:nvPr/>
          </p:nvGrpSpPr>
          <p:grpSpPr bwMode="auto">
            <a:xfrm rot="21498411">
              <a:off x="5287128" y="4966061"/>
              <a:ext cx="398109" cy="192838"/>
              <a:chOff x="3244" y="6396"/>
              <a:chExt cx="3416" cy="1524"/>
            </a:xfrm>
          </p:grpSpPr>
          <p:sp>
            <p:nvSpPr>
              <p:cNvPr id="127" name="Arc 18">
                <a:extLst>
                  <a:ext uri="{FF2B5EF4-FFF2-40B4-BE49-F238E27FC236}">
                    <a16:creationId xmlns:a16="http://schemas.microsoft.com/office/drawing/2014/main" id="{2E991A72-BC8B-0444-9C41-804E06BFA9C8}"/>
                  </a:ext>
                </a:extLst>
              </p:cNvPr>
              <p:cNvSpPr>
                <a:spLocks/>
              </p:cNvSpPr>
              <p:nvPr/>
            </p:nvSpPr>
            <p:spPr bwMode="auto">
              <a:xfrm rot="8042653">
                <a:off x="3242" y="6398"/>
                <a:ext cx="1440" cy="1436"/>
              </a:xfrm>
              <a:custGeom>
                <a:avLst/>
                <a:gdLst>
                  <a:gd name="T0" fmla="*/ 0 w 21600"/>
                  <a:gd name="T1" fmla="*/ 0 h 21543"/>
                  <a:gd name="T2" fmla="*/ 0 w 21600"/>
                  <a:gd name="T3" fmla="*/ 0 h 21543"/>
                  <a:gd name="T4" fmla="*/ 0 w 21600"/>
                  <a:gd name="T5" fmla="*/ 0 h 21543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543"/>
                  <a:gd name="T11" fmla="*/ 21600 w 21600"/>
                  <a:gd name="T12" fmla="*/ 21543 h 21543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543" fill="none" extrusionOk="0">
                    <a:moveTo>
                      <a:pt x="1568" y="-1"/>
                    </a:moveTo>
                    <a:cubicBezTo>
                      <a:pt x="12859" y="821"/>
                      <a:pt x="21600" y="10222"/>
                      <a:pt x="21600" y="21543"/>
                    </a:cubicBezTo>
                  </a:path>
                  <a:path w="21600" h="21543" stroke="0" extrusionOk="0">
                    <a:moveTo>
                      <a:pt x="1568" y="-1"/>
                    </a:moveTo>
                    <a:cubicBezTo>
                      <a:pt x="12859" y="821"/>
                      <a:pt x="21600" y="10222"/>
                      <a:pt x="21600" y="21543"/>
                    </a:cubicBezTo>
                    <a:lnTo>
                      <a:pt x="0" y="21543"/>
                    </a:lnTo>
                    <a:close/>
                  </a:path>
                </a:pathLst>
              </a:custGeom>
              <a:solidFill>
                <a:srgbClr val="6600CC"/>
              </a:solidFill>
              <a:ln w="9525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8" name="Arc 19">
                <a:extLst>
                  <a:ext uri="{FF2B5EF4-FFF2-40B4-BE49-F238E27FC236}">
                    <a16:creationId xmlns:a16="http://schemas.microsoft.com/office/drawing/2014/main" id="{6FDF2744-3FFD-E745-8BFD-E5783D6EE6C6}"/>
                  </a:ext>
                </a:extLst>
              </p:cNvPr>
              <p:cNvSpPr>
                <a:spLocks/>
              </p:cNvSpPr>
              <p:nvPr/>
            </p:nvSpPr>
            <p:spPr bwMode="auto">
              <a:xfrm rot="8207367">
                <a:off x="5220" y="6480"/>
                <a:ext cx="1440" cy="144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6600CC"/>
              </a:solidFill>
              <a:ln w="9525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08" name="Group 20">
              <a:extLst>
                <a:ext uri="{FF2B5EF4-FFF2-40B4-BE49-F238E27FC236}">
                  <a16:creationId xmlns:a16="http://schemas.microsoft.com/office/drawing/2014/main" id="{8C3BA297-277C-9A47-8570-475AB2DAC920}"/>
                </a:ext>
              </a:extLst>
            </p:cNvPr>
            <p:cNvGrpSpPr>
              <a:grpSpLocks/>
            </p:cNvGrpSpPr>
            <p:nvPr/>
          </p:nvGrpSpPr>
          <p:grpSpPr bwMode="auto">
            <a:xfrm rot="21498411">
              <a:off x="6222189" y="4978547"/>
              <a:ext cx="398109" cy="192838"/>
              <a:chOff x="3244" y="6396"/>
              <a:chExt cx="3416" cy="1524"/>
            </a:xfrm>
          </p:grpSpPr>
          <p:sp>
            <p:nvSpPr>
              <p:cNvPr id="125" name="Arc 21">
                <a:extLst>
                  <a:ext uri="{FF2B5EF4-FFF2-40B4-BE49-F238E27FC236}">
                    <a16:creationId xmlns:a16="http://schemas.microsoft.com/office/drawing/2014/main" id="{D7BAFF8F-E491-9949-AD07-9B4D16644F5C}"/>
                  </a:ext>
                </a:extLst>
              </p:cNvPr>
              <p:cNvSpPr>
                <a:spLocks/>
              </p:cNvSpPr>
              <p:nvPr/>
            </p:nvSpPr>
            <p:spPr bwMode="auto">
              <a:xfrm rot="8042653">
                <a:off x="3242" y="6398"/>
                <a:ext cx="1440" cy="1436"/>
              </a:xfrm>
              <a:custGeom>
                <a:avLst/>
                <a:gdLst>
                  <a:gd name="T0" fmla="*/ 0 w 21600"/>
                  <a:gd name="T1" fmla="*/ 0 h 21543"/>
                  <a:gd name="T2" fmla="*/ 0 w 21600"/>
                  <a:gd name="T3" fmla="*/ 0 h 21543"/>
                  <a:gd name="T4" fmla="*/ 0 w 21600"/>
                  <a:gd name="T5" fmla="*/ 0 h 21543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543"/>
                  <a:gd name="T11" fmla="*/ 21600 w 21600"/>
                  <a:gd name="T12" fmla="*/ 21543 h 21543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543" fill="none" extrusionOk="0">
                    <a:moveTo>
                      <a:pt x="1568" y="-1"/>
                    </a:moveTo>
                    <a:cubicBezTo>
                      <a:pt x="12859" y="821"/>
                      <a:pt x="21600" y="10222"/>
                      <a:pt x="21600" y="21543"/>
                    </a:cubicBezTo>
                  </a:path>
                  <a:path w="21600" h="21543" stroke="0" extrusionOk="0">
                    <a:moveTo>
                      <a:pt x="1568" y="-1"/>
                    </a:moveTo>
                    <a:cubicBezTo>
                      <a:pt x="12859" y="821"/>
                      <a:pt x="21600" y="10222"/>
                      <a:pt x="21600" y="21543"/>
                    </a:cubicBezTo>
                    <a:lnTo>
                      <a:pt x="0" y="21543"/>
                    </a:lnTo>
                    <a:close/>
                  </a:path>
                </a:pathLst>
              </a:custGeom>
              <a:solidFill>
                <a:srgbClr val="6600CC"/>
              </a:solidFill>
              <a:ln w="9525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" name="Arc 22">
                <a:extLst>
                  <a:ext uri="{FF2B5EF4-FFF2-40B4-BE49-F238E27FC236}">
                    <a16:creationId xmlns:a16="http://schemas.microsoft.com/office/drawing/2014/main" id="{31DF0847-079F-0747-B46D-A8E2F05A765E}"/>
                  </a:ext>
                </a:extLst>
              </p:cNvPr>
              <p:cNvSpPr>
                <a:spLocks/>
              </p:cNvSpPr>
              <p:nvPr/>
            </p:nvSpPr>
            <p:spPr bwMode="auto">
              <a:xfrm rot="8207367">
                <a:off x="5220" y="6480"/>
                <a:ext cx="1440" cy="144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6600CC"/>
              </a:solidFill>
              <a:ln w="9525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10" name="Line 24">
              <a:extLst>
                <a:ext uri="{FF2B5EF4-FFF2-40B4-BE49-F238E27FC236}">
                  <a16:creationId xmlns:a16="http://schemas.microsoft.com/office/drawing/2014/main" id="{5C235ED9-E481-064D-8040-723B2AC8F83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94333" y="5200519"/>
              <a:ext cx="298936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1" name="Line 25">
              <a:extLst>
                <a:ext uri="{FF2B5EF4-FFF2-40B4-BE49-F238E27FC236}">
                  <a16:creationId xmlns:a16="http://schemas.microsoft.com/office/drawing/2014/main" id="{8C0B1744-E1B1-0B46-93A9-DF3BFA324CCD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2454655">
              <a:off x="4612751" y="6056496"/>
              <a:ext cx="298936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2" name="Line 26">
              <a:extLst>
                <a:ext uri="{FF2B5EF4-FFF2-40B4-BE49-F238E27FC236}">
                  <a16:creationId xmlns:a16="http://schemas.microsoft.com/office/drawing/2014/main" id="{659665A6-B8AA-1F42-A639-624E0D25D3EC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1697389">
              <a:off x="5144035" y="6315925"/>
              <a:ext cx="436362" cy="24972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3" name="Line 27">
              <a:extLst>
                <a:ext uri="{FF2B5EF4-FFF2-40B4-BE49-F238E27FC236}">
                  <a16:creationId xmlns:a16="http://schemas.microsoft.com/office/drawing/2014/main" id="{17440A06-B56B-0C4A-BC9F-4C5EB487785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03539" y="5207455"/>
              <a:ext cx="406610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4" name="Line 28">
              <a:extLst>
                <a:ext uri="{FF2B5EF4-FFF2-40B4-BE49-F238E27FC236}">
                  <a16:creationId xmlns:a16="http://schemas.microsoft.com/office/drawing/2014/main" id="{C6A3BBA6-7764-7B49-861D-E62FA334133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890667" y="5203293"/>
              <a:ext cx="498699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5" name="Line 29">
              <a:extLst>
                <a:ext uri="{FF2B5EF4-FFF2-40B4-BE49-F238E27FC236}">
                  <a16:creationId xmlns:a16="http://schemas.microsoft.com/office/drawing/2014/main" id="{42DD2EC1-ED31-DB43-B972-450A4D3360E6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0871656">
              <a:off x="5943087" y="6492115"/>
              <a:ext cx="468947" cy="3607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6" name="Arc 30">
              <a:extLst>
                <a:ext uri="{FF2B5EF4-FFF2-40B4-BE49-F238E27FC236}">
                  <a16:creationId xmlns:a16="http://schemas.microsoft.com/office/drawing/2014/main" id="{78F3D40C-15EA-1349-9861-8C13EFA89CBB}"/>
                </a:ext>
              </a:extLst>
            </p:cNvPr>
            <p:cNvSpPr>
              <a:spLocks/>
            </p:cNvSpPr>
            <p:nvPr/>
          </p:nvSpPr>
          <p:spPr bwMode="auto">
            <a:xfrm rot="10836453">
              <a:off x="3829283" y="5046526"/>
              <a:ext cx="2792432" cy="1678659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57150">
              <a:solidFill>
                <a:srgbClr val="6633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0" name="Line 34">
              <a:extLst>
                <a:ext uri="{FF2B5EF4-FFF2-40B4-BE49-F238E27FC236}">
                  <a16:creationId xmlns:a16="http://schemas.microsoft.com/office/drawing/2014/main" id="{D688E6BA-561A-F543-AE80-967AE9F85C4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40970" y="5189420"/>
              <a:ext cx="182762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1" name="Line 35">
              <a:extLst>
                <a:ext uri="{FF2B5EF4-FFF2-40B4-BE49-F238E27FC236}">
                  <a16:creationId xmlns:a16="http://schemas.microsoft.com/office/drawing/2014/main" id="{B86CC01A-DC1B-7840-B64D-B7D4D0455049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2454655">
              <a:off x="4228809" y="5760996"/>
              <a:ext cx="226681" cy="30521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graphicFrame>
          <p:nvGraphicFramePr>
            <p:cNvPr id="124" name="Object 39">
              <a:extLst>
                <a:ext uri="{FF2B5EF4-FFF2-40B4-BE49-F238E27FC236}">
                  <a16:creationId xmlns:a16="http://schemas.microsoft.com/office/drawing/2014/main" id="{DD77A3A2-34EF-E740-AEFC-0738E8805644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267899484"/>
                </p:ext>
              </p:extLst>
            </p:nvPr>
          </p:nvGraphicFramePr>
          <p:xfrm>
            <a:off x="3850535" y="4728829"/>
            <a:ext cx="664460" cy="24971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91870" name="Equation" r:id="rId5" imgW="393700" imgH="152400" progId="Equation.DSMT4">
                    <p:embed/>
                  </p:oleObj>
                </mc:Choice>
                <mc:Fallback>
                  <p:oleObj name="Equation" r:id="rId5" imgW="393700" imgH="152400" progId="Equation.DSMT4">
                    <p:embed/>
                    <p:pic>
                      <p:nvPicPr>
                        <p:cNvPr id="35" name="Object 3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50535" y="4728829"/>
                          <a:ext cx="664460" cy="249718"/>
                        </a:xfrm>
                        <a:prstGeom prst="rect">
                          <a:avLst/>
                        </a:prstGeom>
                        <a:noFill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40" name="AutoShape 33">
              <a:extLst>
                <a:ext uri="{FF2B5EF4-FFF2-40B4-BE49-F238E27FC236}">
                  <a16:creationId xmlns:a16="http://schemas.microsoft.com/office/drawing/2014/main" id="{512A379F-2E54-F945-A571-C0F9B464BFA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6851575">
              <a:off x="4890542" y="4552132"/>
              <a:ext cx="790773" cy="484531"/>
            </a:xfrm>
            <a:prstGeom prst="leftArrow">
              <a:avLst>
                <a:gd name="adj1" fmla="val 50000"/>
                <a:gd name="adj2" fmla="val 41667"/>
              </a:avLst>
            </a:prstGeom>
            <a:solidFill>
              <a:srgbClr val="FFFFFF"/>
            </a:solidFill>
            <a:ln w="9525">
              <a:miter lim="800000"/>
              <a:headEnd/>
              <a:tailEnd/>
            </a:ln>
            <a:scene3d>
              <a:camera prst="legacyObliqueTopRight">
                <a:rot lat="16199977" lon="21299978" rev="0"/>
              </a:camera>
              <a:lightRig rig="legacyFlat3" dir="b"/>
            </a:scene3d>
            <a:sp3d extrusionH="36500" prstMaterial="legacyMatte">
              <a:bevelT w="13500" h="13500" prst="angle"/>
              <a:bevelB w="13500" h="13500" prst="angle"/>
              <a:extrusionClr>
                <a:srgbClr val="FFFFFF"/>
              </a:extrusionClr>
            </a:sp3d>
          </p:spPr>
          <p:txBody>
            <a:bodyPr>
              <a:flatTx/>
            </a:bodyPr>
            <a:lstStyle/>
            <a:p>
              <a:endParaRPr lang="en-US"/>
            </a:p>
          </p:txBody>
        </p:sp>
      </p:grp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BC9A0C27-48DD-1E47-B937-961A8D5093E9}"/>
              </a:ext>
            </a:extLst>
          </p:cNvPr>
          <p:cNvGrpSpPr/>
          <p:nvPr/>
        </p:nvGrpSpPr>
        <p:grpSpPr>
          <a:xfrm>
            <a:off x="5824081" y="2493584"/>
            <a:ext cx="2995028" cy="2111503"/>
            <a:chOff x="5824081" y="2493584"/>
            <a:chExt cx="2995028" cy="2111503"/>
          </a:xfrm>
        </p:grpSpPr>
        <p:sp>
          <p:nvSpPr>
            <p:cNvPr id="61" name="Arc 3">
              <a:extLst>
                <a:ext uri="{FF2B5EF4-FFF2-40B4-BE49-F238E27FC236}">
                  <a16:creationId xmlns:a16="http://schemas.microsoft.com/office/drawing/2014/main" id="{3CCAA2EE-5A12-7346-965B-95C8F997AB1F}"/>
                </a:ext>
              </a:extLst>
            </p:cNvPr>
            <p:cNvSpPr>
              <a:spLocks/>
            </p:cNvSpPr>
            <p:nvPr/>
          </p:nvSpPr>
          <p:spPr bwMode="auto">
            <a:xfrm rot="10836453">
              <a:off x="6028094" y="2926428"/>
              <a:ext cx="2791015" cy="1678659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solidFill>
              <a:srgbClr val="9DE2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grpSp>
          <p:nvGrpSpPr>
            <p:cNvPr id="62" name="Group 4">
              <a:extLst>
                <a:ext uri="{FF2B5EF4-FFF2-40B4-BE49-F238E27FC236}">
                  <a16:creationId xmlns:a16="http://schemas.microsoft.com/office/drawing/2014/main" id="{A41D19D2-1CF0-8242-83A8-04026F1BE773}"/>
                </a:ext>
              </a:extLst>
            </p:cNvPr>
            <p:cNvGrpSpPr>
              <a:grpSpLocks/>
            </p:cNvGrpSpPr>
            <p:nvPr/>
          </p:nvGrpSpPr>
          <p:grpSpPr bwMode="auto">
            <a:xfrm rot="21498411">
              <a:off x="6072014" y="2816830"/>
              <a:ext cx="1331753" cy="215035"/>
              <a:chOff x="-773" y="6301"/>
              <a:chExt cx="11437" cy="1703"/>
            </a:xfrm>
          </p:grpSpPr>
          <p:grpSp>
            <p:nvGrpSpPr>
              <p:cNvPr id="94" name="Group 93">
                <a:extLst>
                  <a:ext uri="{FF2B5EF4-FFF2-40B4-BE49-F238E27FC236}">
                    <a16:creationId xmlns:a16="http://schemas.microsoft.com/office/drawing/2014/main" id="{7E4370B8-4DB1-5F41-8A91-D6383463F61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244" y="6396"/>
                <a:ext cx="3416" cy="1524"/>
                <a:chOff x="3244" y="6396"/>
                <a:chExt cx="3416" cy="1524"/>
              </a:xfrm>
            </p:grpSpPr>
            <p:sp>
              <p:nvSpPr>
                <p:cNvPr id="101" name="Arc 6">
                  <a:extLst>
                    <a:ext uri="{FF2B5EF4-FFF2-40B4-BE49-F238E27FC236}">
                      <a16:creationId xmlns:a16="http://schemas.microsoft.com/office/drawing/2014/main" id="{7B9589F6-1E70-D745-AE77-61338EE3739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8042653">
                  <a:off x="3242" y="6398"/>
                  <a:ext cx="1440" cy="1436"/>
                </a:xfrm>
                <a:custGeom>
                  <a:avLst/>
                  <a:gdLst>
                    <a:gd name="T0" fmla="*/ 0 w 21600"/>
                    <a:gd name="T1" fmla="*/ 0 h 21543"/>
                    <a:gd name="T2" fmla="*/ 0 w 21600"/>
                    <a:gd name="T3" fmla="*/ 0 h 21543"/>
                    <a:gd name="T4" fmla="*/ 0 w 21600"/>
                    <a:gd name="T5" fmla="*/ 0 h 21543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543"/>
                    <a:gd name="T11" fmla="*/ 21600 w 21600"/>
                    <a:gd name="T12" fmla="*/ 21543 h 21543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543" fill="none" extrusionOk="0">
                      <a:moveTo>
                        <a:pt x="1568" y="-1"/>
                      </a:moveTo>
                      <a:cubicBezTo>
                        <a:pt x="12859" y="821"/>
                        <a:pt x="21600" y="10222"/>
                        <a:pt x="21600" y="21543"/>
                      </a:cubicBezTo>
                    </a:path>
                    <a:path w="21600" h="21543" stroke="0" extrusionOk="0">
                      <a:moveTo>
                        <a:pt x="1568" y="-1"/>
                      </a:moveTo>
                      <a:cubicBezTo>
                        <a:pt x="12859" y="821"/>
                        <a:pt x="21600" y="10222"/>
                        <a:pt x="21600" y="21543"/>
                      </a:cubicBezTo>
                      <a:lnTo>
                        <a:pt x="0" y="21543"/>
                      </a:lnTo>
                      <a:close/>
                    </a:path>
                  </a:pathLst>
                </a:custGeom>
                <a:solidFill>
                  <a:srgbClr val="6600CC"/>
                </a:solidFill>
                <a:ln w="9525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2" name="Arc 7">
                  <a:extLst>
                    <a:ext uri="{FF2B5EF4-FFF2-40B4-BE49-F238E27FC236}">
                      <a16:creationId xmlns:a16="http://schemas.microsoft.com/office/drawing/2014/main" id="{71DA80D2-8BCF-6749-97C1-EF2811B73B8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8207367">
                  <a:off x="5220" y="6480"/>
                  <a:ext cx="1440" cy="144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solidFill>
                  <a:srgbClr val="6600CC"/>
                </a:solidFill>
                <a:ln w="9525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95" name="Group 8">
                <a:extLst>
                  <a:ext uri="{FF2B5EF4-FFF2-40B4-BE49-F238E27FC236}">
                    <a16:creationId xmlns:a16="http://schemas.microsoft.com/office/drawing/2014/main" id="{76BEA1DC-0430-7047-98C8-BC49C632A4A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-773" y="6301"/>
                <a:ext cx="3416" cy="1524"/>
                <a:chOff x="3244" y="6396"/>
                <a:chExt cx="3416" cy="1524"/>
              </a:xfrm>
            </p:grpSpPr>
            <p:sp>
              <p:nvSpPr>
                <p:cNvPr id="99" name="Arc 9">
                  <a:extLst>
                    <a:ext uri="{FF2B5EF4-FFF2-40B4-BE49-F238E27FC236}">
                      <a16:creationId xmlns:a16="http://schemas.microsoft.com/office/drawing/2014/main" id="{EF1BA0E5-F8DB-2E4E-A7B2-85C15DAA82A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8042653">
                  <a:off x="3242" y="6398"/>
                  <a:ext cx="1440" cy="1436"/>
                </a:xfrm>
                <a:custGeom>
                  <a:avLst/>
                  <a:gdLst>
                    <a:gd name="T0" fmla="*/ 0 w 21600"/>
                    <a:gd name="T1" fmla="*/ 0 h 21543"/>
                    <a:gd name="T2" fmla="*/ 0 w 21600"/>
                    <a:gd name="T3" fmla="*/ 0 h 21543"/>
                    <a:gd name="T4" fmla="*/ 0 w 21600"/>
                    <a:gd name="T5" fmla="*/ 0 h 21543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543"/>
                    <a:gd name="T11" fmla="*/ 21600 w 21600"/>
                    <a:gd name="T12" fmla="*/ 21543 h 21543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543" fill="none" extrusionOk="0">
                      <a:moveTo>
                        <a:pt x="1568" y="-1"/>
                      </a:moveTo>
                      <a:cubicBezTo>
                        <a:pt x="12859" y="821"/>
                        <a:pt x="21600" y="10222"/>
                        <a:pt x="21600" y="21543"/>
                      </a:cubicBezTo>
                    </a:path>
                    <a:path w="21600" h="21543" stroke="0" extrusionOk="0">
                      <a:moveTo>
                        <a:pt x="1568" y="-1"/>
                      </a:moveTo>
                      <a:cubicBezTo>
                        <a:pt x="12859" y="821"/>
                        <a:pt x="21600" y="10222"/>
                        <a:pt x="21600" y="21543"/>
                      </a:cubicBezTo>
                      <a:lnTo>
                        <a:pt x="0" y="21543"/>
                      </a:lnTo>
                      <a:close/>
                    </a:path>
                  </a:pathLst>
                </a:custGeom>
                <a:solidFill>
                  <a:srgbClr val="6600CC"/>
                </a:solidFill>
                <a:ln w="9525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0" name="Arc 10">
                  <a:extLst>
                    <a:ext uri="{FF2B5EF4-FFF2-40B4-BE49-F238E27FC236}">
                      <a16:creationId xmlns:a16="http://schemas.microsoft.com/office/drawing/2014/main" id="{86AB3371-E38D-0E4B-86ED-675A760B2C1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8207367">
                  <a:off x="5220" y="6480"/>
                  <a:ext cx="1440" cy="144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solidFill>
                  <a:srgbClr val="6600CC"/>
                </a:solidFill>
                <a:ln w="9525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96" name="Group 11">
                <a:extLst>
                  <a:ext uri="{FF2B5EF4-FFF2-40B4-BE49-F238E27FC236}">
                    <a16:creationId xmlns:a16="http://schemas.microsoft.com/office/drawing/2014/main" id="{47B23DE9-7C4D-3D48-80B6-2CE9579BA9C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248" y="6480"/>
                <a:ext cx="3416" cy="1524"/>
                <a:chOff x="3244" y="6396"/>
                <a:chExt cx="3416" cy="1524"/>
              </a:xfrm>
            </p:grpSpPr>
            <p:sp>
              <p:nvSpPr>
                <p:cNvPr id="97" name="Arc 12">
                  <a:extLst>
                    <a:ext uri="{FF2B5EF4-FFF2-40B4-BE49-F238E27FC236}">
                      <a16:creationId xmlns:a16="http://schemas.microsoft.com/office/drawing/2014/main" id="{45572D44-9C62-8A42-927E-3F0062E2AE9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8042653">
                  <a:off x="3242" y="6398"/>
                  <a:ext cx="1440" cy="1436"/>
                </a:xfrm>
                <a:custGeom>
                  <a:avLst/>
                  <a:gdLst>
                    <a:gd name="T0" fmla="*/ 0 w 21600"/>
                    <a:gd name="T1" fmla="*/ 0 h 21543"/>
                    <a:gd name="T2" fmla="*/ 0 w 21600"/>
                    <a:gd name="T3" fmla="*/ 0 h 21543"/>
                    <a:gd name="T4" fmla="*/ 0 w 21600"/>
                    <a:gd name="T5" fmla="*/ 0 h 21543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543"/>
                    <a:gd name="T11" fmla="*/ 21600 w 21600"/>
                    <a:gd name="T12" fmla="*/ 21543 h 21543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543" fill="none" extrusionOk="0">
                      <a:moveTo>
                        <a:pt x="1568" y="-1"/>
                      </a:moveTo>
                      <a:cubicBezTo>
                        <a:pt x="12859" y="821"/>
                        <a:pt x="21600" y="10222"/>
                        <a:pt x="21600" y="21543"/>
                      </a:cubicBezTo>
                    </a:path>
                    <a:path w="21600" h="21543" stroke="0" extrusionOk="0">
                      <a:moveTo>
                        <a:pt x="1568" y="-1"/>
                      </a:moveTo>
                      <a:cubicBezTo>
                        <a:pt x="12859" y="821"/>
                        <a:pt x="21600" y="10222"/>
                        <a:pt x="21600" y="21543"/>
                      </a:cubicBezTo>
                      <a:lnTo>
                        <a:pt x="0" y="21543"/>
                      </a:lnTo>
                      <a:close/>
                    </a:path>
                  </a:pathLst>
                </a:custGeom>
                <a:solidFill>
                  <a:srgbClr val="6600CC"/>
                </a:solidFill>
                <a:ln w="9525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8" name="Arc 13">
                  <a:extLst>
                    <a:ext uri="{FF2B5EF4-FFF2-40B4-BE49-F238E27FC236}">
                      <a16:creationId xmlns:a16="http://schemas.microsoft.com/office/drawing/2014/main" id="{E48B61A9-C63B-CD44-95A2-C35AABFCEF5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8207367">
                  <a:off x="5220" y="6480"/>
                  <a:ext cx="1440" cy="144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solidFill>
                  <a:srgbClr val="6600CC"/>
                </a:solidFill>
                <a:ln w="9525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grpSp>
          <p:nvGrpSpPr>
            <p:cNvPr id="63" name="Group 14">
              <a:extLst>
                <a:ext uri="{FF2B5EF4-FFF2-40B4-BE49-F238E27FC236}">
                  <a16:creationId xmlns:a16="http://schemas.microsoft.com/office/drawing/2014/main" id="{0C61636B-4AD1-854D-8C1C-87CE01560FC3}"/>
                </a:ext>
              </a:extLst>
            </p:cNvPr>
            <p:cNvGrpSpPr>
              <a:grpSpLocks/>
            </p:cNvGrpSpPr>
            <p:nvPr/>
          </p:nvGrpSpPr>
          <p:grpSpPr bwMode="auto">
            <a:xfrm rot="21498411">
              <a:off x="7949219" y="2841802"/>
              <a:ext cx="398109" cy="191450"/>
              <a:chOff x="3244" y="6396"/>
              <a:chExt cx="3416" cy="1524"/>
            </a:xfrm>
          </p:grpSpPr>
          <p:sp>
            <p:nvSpPr>
              <p:cNvPr id="92" name="Arc 15">
                <a:extLst>
                  <a:ext uri="{FF2B5EF4-FFF2-40B4-BE49-F238E27FC236}">
                    <a16:creationId xmlns:a16="http://schemas.microsoft.com/office/drawing/2014/main" id="{A005BD05-C582-7042-A6A0-09D8212F4549}"/>
                  </a:ext>
                </a:extLst>
              </p:cNvPr>
              <p:cNvSpPr>
                <a:spLocks/>
              </p:cNvSpPr>
              <p:nvPr/>
            </p:nvSpPr>
            <p:spPr bwMode="auto">
              <a:xfrm rot="8042653">
                <a:off x="3242" y="6398"/>
                <a:ext cx="1440" cy="1436"/>
              </a:xfrm>
              <a:custGeom>
                <a:avLst/>
                <a:gdLst>
                  <a:gd name="T0" fmla="*/ 0 w 21600"/>
                  <a:gd name="T1" fmla="*/ 0 h 21543"/>
                  <a:gd name="T2" fmla="*/ 0 w 21600"/>
                  <a:gd name="T3" fmla="*/ 0 h 21543"/>
                  <a:gd name="T4" fmla="*/ 0 w 21600"/>
                  <a:gd name="T5" fmla="*/ 0 h 21543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543"/>
                  <a:gd name="T11" fmla="*/ 21600 w 21600"/>
                  <a:gd name="T12" fmla="*/ 21543 h 21543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543" fill="none" extrusionOk="0">
                    <a:moveTo>
                      <a:pt x="1568" y="-1"/>
                    </a:moveTo>
                    <a:cubicBezTo>
                      <a:pt x="12859" y="821"/>
                      <a:pt x="21600" y="10222"/>
                      <a:pt x="21600" y="21543"/>
                    </a:cubicBezTo>
                  </a:path>
                  <a:path w="21600" h="21543" stroke="0" extrusionOk="0">
                    <a:moveTo>
                      <a:pt x="1568" y="-1"/>
                    </a:moveTo>
                    <a:cubicBezTo>
                      <a:pt x="12859" y="821"/>
                      <a:pt x="21600" y="10222"/>
                      <a:pt x="21600" y="21543"/>
                    </a:cubicBezTo>
                    <a:lnTo>
                      <a:pt x="0" y="21543"/>
                    </a:lnTo>
                    <a:close/>
                  </a:path>
                </a:pathLst>
              </a:custGeom>
              <a:solidFill>
                <a:srgbClr val="6600CC"/>
              </a:solidFill>
              <a:ln w="9525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" name="Arc 16">
                <a:extLst>
                  <a:ext uri="{FF2B5EF4-FFF2-40B4-BE49-F238E27FC236}">
                    <a16:creationId xmlns:a16="http://schemas.microsoft.com/office/drawing/2014/main" id="{1C0FA8EA-E2D8-B944-8456-711510807650}"/>
                  </a:ext>
                </a:extLst>
              </p:cNvPr>
              <p:cNvSpPr>
                <a:spLocks/>
              </p:cNvSpPr>
              <p:nvPr/>
            </p:nvSpPr>
            <p:spPr bwMode="auto">
              <a:xfrm rot="8207367">
                <a:off x="5220" y="6480"/>
                <a:ext cx="1440" cy="144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6600CC"/>
              </a:solidFill>
              <a:ln w="9525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4" name="Group 17">
              <a:extLst>
                <a:ext uri="{FF2B5EF4-FFF2-40B4-BE49-F238E27FC236}">
                  <a16:creationId xmlns:a16="http://schemas.microsoft.com/office/drawing/2014/main" id="{01B91AF1-4D02-7B41-8926-9184495B086F}"/>
                </a:ext>
              </a:extLst>
            </p:cNvPr>
            <p:cNvGrpSpPr>
              <a:grpSpLocks/>
            </p:cNvGrpSpPr>
            <p:nvPr/>
          </p:nvGrpSpPr>
          <p:grpSpPr bwMode="auto">
            <a:xfrm rot="21498411">
              <a:off x="7480272" y="2832090"/>
              <a:ext cx="398109" cy="192838"/>
              <a:chOff x="3244" y="6396"/>
              <a:chExt cx="3416" cy="1524"/>
            </a:xfrm>
          </p:grpSpPr>
          <p:sp>
            <p:nvSpPr>
              <p:cNvPr id="90" name="Arc 18">
                <a:extLst>
                  <a:ext uri="{FF2B5EF4-FFF2-40B4-BE49-F238E27FC236}">
                    <a16:creationId xmlns:a16="http://schemas.microsoft.com/office/drawing/2014/main" id="{EFEB3054-5076-514D-838F-95492EFC5998}"/>
                  </a:ext>
                </a:extLst>
              </p:cNvPr>
              <p:cNvSpPr>
                <a:spLocks/>
              </p:cNvSpPr>
              <p:nvPr/>
            </p:nvSpPr>
            <p:spPr bwMode="auto">
              <a:xfrm rot="8042653">
                <a:off x="3242" y="6398"/>
                <a:ext cx="1440" cy="1436"/>
              </a:xfrm>
              <a:custGeom>
                <a:avLst/>
                <a:gdLst>
                  <a:gd name="T0" fmla="*/ 0 w 21600"/>
                  <a:gd name="T1" fmla="*/ 0 h 21543"/>
                  <a:gd name="T2" fmla="*/ 0 w 21600"/>
                  <a:gd name="T3" fmla="*/ 0 h 21543"/>
                  <a:gd name="T4" fmla="*/ 0 w 21600"/>
                  <a:gd name="T5" fmla="*/ 0 h 21543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543"/>
                  <a:gd name="T11" fmla="*/ 21600 w 21600"/>
                  <a:gd name="T12" fmla="*/ 21543 h 21543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543" fill="none" extrusionOk="0">
                    <a:moveTo>
                      <a:pt x="1568" y="-1"/>
                    </a:moveTo>
                    <a:cubicBezTo>
                      <a:pt x="12859" y="821"/>
                      <a:pt x="21600" y="10222"/>
                      <a:pt x="21600" y="21543"/>
                    </a:cubicBezTo>
                  </a:path>
                  <a:path w="21600" h="21543" stroke="0" extrusionOk="0">
                    <a:moveTo>
                      <a:pt x="1568" y="-1"/>
                    </a:moveTo>
                    <a:cubicBezTo>
                      <a:pt x="12859" y="821"/>
                      <a:pt x="21600" y="10222"/>
                      <a:pt x="21600" y="21543"/>
                    </a:cubicBezTo>
                    <a:lnTo>
                      <a:pt x="0" y="21543"/>
                    </a:lnTo>
                    <a:close/>
                  </a:path>
                </a:pathLst>
              </a:custGeom>
              <a:solidFill>
                <a:srgbClr val="6600CC"/>
              </a:solidFill>
              <a:ln w="9525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" name="Arc 19">
                <a:extLst>
                  <a:ext uri="{FF2B5EF4-FFF2-40B4-BE49-F238E27FC236}">
                    <a16:creationId xmlns:a16="http://schemas.microsoft.com/office/drawing/2014/main" id="{D5BEEE4B-14C9-1846-B4C0-756035748A90}"/>
                  </a:ext>
                </a:extLst>
              </p:cNvPr>
              <p:cNvSpPr>
                <a:spLocks/>
              </p:cNvSpPr>
              <p:nvPr/>
            </p:nvSpPr>
            <p:spPr bwMode="auto">
              <a:xfrm rot="8207367">
                <a:off x="5220" y="6480"/>
                <a:ext cx="1440" cy="144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6600CC"/>
              </a:solidFill>
              <a:ln w="9525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5" name="Group 20">
              <a:extLst>
                <a:ext uri="{FF2B5EF4-FFF2-40B4-BE49-F238E27FC236}">
                  <a16:creationId xmlns:a16="http://schemas.microsoft.com/office/drawing/2014/main" id="{9F61052F-1D97-C445-AEE0-FF9D18A147D8}"/>
                </a:ext>
              </a:extLst>
            </p:cNvPr>
            <p:cNvGrpSpPr>
              <a:grpSpLocks/>
            </p:cNvGrpSpPr>
            <p:nvPr/>
          </p:nvGrpSpPr>
          <p:grpSpPr bwMode="auto">
            <a:xfrm rot="21498411">
              <a:off x="8415333" y="2844576"/>
              <a:ext cx="398109" cy="192838"/>
              <a:chOff x="3244" y="6396"/>
              <a:chExt cx="3416" cy="1524"/>
            </a:xfrm>
          </p:grpSpPr>
          <p:sp>
            <p:nvSpPr>
              <p:cNvPr id="88" name="Arc 21">
                <a:extLst>
                  <a:ext uri="{FF2B5EF4-FFF2-40B4-BE49-F238E27FC236}">
                    <a16:creationId xmlns:a16="http://schemas.microsoft.com/office/drawing/2014/main" id="{1D68D4BF-3E98-5A45-8D99-014BC7A270AF}"/>
                  </a:ext>
                </a:extLst>
              </p:cNvPr>
              <p:cNvSpPr>
                <a:spLocks/>
              </p:cNvSpPr>
              <p:nvPr/>
            </p:nvSpPr>
            <p:spPr bwMode="auto">
              <a:xfrm rot="8042653">
                <a:off x="3242" y="6398"/>
                <a:ext cx="1440" cy="1436"/>
              </a:xfrm>
              <a:custGeom>
                <a:avLst/>
                <a:gdLst>
                  <a:gd name="T0" fmla="*/ 0 w 21600"/>
                  <a:gd name="T1" fmla="*/ 0 h 21543"/>
                  <a:gd name="T2" fmla="*/ 0 w 21600"/>
                  <a:gd name="T3" fmla="*/ 0 h 21543"/>
                  <a:gd name="T4" fmla="*/ 0 w 21600"/>
                  <a:gd name="T5" fmla="*/ 0 h 21543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543"/>
                  <a:gd name="T11" fmla="*/ 21600 w 21600"/>
                  <a:gd name="T12" fmla="*/ 21543 h 21543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543" fill="none" extrusionOk="0">
                    <a:moveTo>
                      <a:pt x="1568" y="-1"/>
                    </a:moveTo>
                    <a:cubicBezTo>
                      <a:pt x="12859" y="821"/>
                      <a:pt x="21600" y="10222"/>
                      <a:pt x="21600" y="21543"/>
                    </a:cubicBezTo>
                  </a:path>
                  <a:path w="21600" h="21543" stroke="0" extrusionOk="0">
                    <a:moveTo>
                      <a:pt x="1568" y="-1"/>
                    </a:moveTo>
                    <a:cubicBezTo>
                      <a:pt x="12859" y="821"/>
                      <a:pt x="21600" y="10222"/>
                      <a:pt x="21600" y="21543"/>
                    </a:cubicBezTo>
                    <a:lnTo>
                      <a:pt x="0" y="21543"/>
                    </a:lnTo>
                    <a:close/>
                  </a:path>
                </a:pathLst>
              </a:custGeom>
              <a:solidFill>
                <a:srgbClr val="6600CC"/>
              </a:solidFill>
              <a:ln w="9525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9" name="Arc 22">
                <a:extLst>
                  <a:ext uri="{FF2B5EF4-FFF2-40B4-BE49-F238E27FC236}">
                    <a16:creationId xmlns:a16="http://schemas.microsoft.com/office/drawing/2014/main" id="{7FD0290E-CEFD-5C4D-A785-72B2767EFFD7}"/>
                  </a:ext>
                </a:extLst>
              </p:cNvPr>
              <p:cNvSpPr>
                <a:spLocks/>
              </p:cNvSpPr>
              <p:nvPr/>
            </p:nvSpPr>
            <p:spPr bwMode="auto">
              <a:xfrm rot="8207367">
                <a:off x="5220" y="6480"/>
                <a:ext cx="1440" cy="144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6600CC"/>
              </a:solidFill>
              <a:ln w="9525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66" name="Line 24">
              <a:extLst>
                <a:ext uri="{FF2B5EF4-FFF2-40B4-BE49-F238E27FC236}">
                  <a16:creationId xmlns:a16="http://schemas.microsoft.com/office/drawing/2014/main" id="{F184CAAC-8105-1744-94BC-DE640F4CEC7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87477" y="3066548"/>
              <a:ext cx="298936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7" name="Line 27">
              <a:extLst>
                <a:ext uri="{FF2B5EF4-FFF2-40B4-BE49-F238E27FC236}">
                  <a16:creationId xmlns:a16="http://schemas.microsoft.com/office/drawing/2014/main" id="{2FA6F2CE-AA1C-E840-B542-22A7F48BF70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396683" y="3073484"/>
              <a:ext cx="406610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8" name="Line 28">
              <a:extLst>
                <a:ext uri="{FF2B5EF4-FFF2-40B4-BE49-F238E27FC236}">
                  <a16:creationId xmlns:a16="http://schemas.microsoft.com/office/drawing/2014/main" id="{EB18AE96-D3CC-EB4B-8970-5512C7F2D65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083811" y="3069322"/>
              <a:ext cx="498699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9" name="Arc 30">
              <a:extLst>
                <a:ext uri="{FF2B5EF4-FFF2-40B4-BE49-F238E27FC236}">
                  <a16:creationId xmlns:a16="http://schemas.microsoft.com/office/drawing/2014/main" id="{3392361B-B5F2-5142-9C0B-96F3B673FB1D}"/>
                </a:ext>
              </a:extLst>
            </p:cNvPr>
            <p:cNvSpPr>
              <a:spLocks/>
            </p:cNvSpPr>
            <p:nvPr/>
          </p:nvSpPr>
          <p:spPr bwMode="auto">
            <a:xfrm rot="10836453">
              <a:off x="6022427" y="2912555"/>
              <a:ext cx="2792432" cy="1678659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57150">
              <a:solidFill>
                <a:srgbClr val="6633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0" name="Tree">
              <a:extLst>
                <a:ext uri="{FF2B5EF4-FFF2-40B4-BE49-F238E27FC236}">
                  <a16:creationId xmlns:a16="http://schemas.microsoft.com/office/drawing/2014/main" id="{EBB49D1E-15A9-8F46-ACCF-CB8764D6DD28}"/>
                </a:ext>
              </a:extLst>
            </p:cNvPr>
            <p:cNvSpPr>
              <a:spLocks noEditPoints="1" noChangeArrowheads="1"/>
            </p:cNvSpPr>
            <p:nvPr/>
          </p:nvSpPr>
          <p:spPr bwMode="auto">
            <a:xfrm>
              <a:off x="5824081" y="2493584"/>
              <a:ext cx="153010" cy="195612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17694720 60000 65536"/>
                <a:gd name="T15" fmla="*/ 11796480 60000 65536"/>
                <a:gd name="T16" fmla="*/ 11796480 60000 65536"/>
                <a:gd name="T17" fmla="*/ 11796480 60000 65536"/>
                <a:gd name="T18" fmla="*/ 0 60000 65536"/>
                <a:gd name="T19" fmla="*/ 0 60000 65536"/>
                <a:gd name="T20" fmla="*/ 0 60000 65536"/>
                <a:gd name="T21" fmla="*/ 800 w 21600"/>
                <a:gd name="T22" fmla="*/ 22519 h 21600"/>
                <a:gd name="T23" fmla="*/ 21000 w 21600"/>
                <a:gd name="T24" fmla="*/ 28340 h 21600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1600" h="21600">
                  <a:moveTo>
                    <a:pt x="0" y="18900"/>
                  </a:moveTo>
                  <a:lnTo>
                    <a:pt x="9257" y="18900"/>
                  </a:lnTo>
                  <a:lnTo>
                    <a:pt x="9257" y="21600"/>
                  </a:lnTo>
                  <a:lnTo>
                    <a:pt x="12343" y="21600"/>
                  </a:lnTo>
                  <a:lnTo>
                    <a:pt x="12343" y="18900"/>
                  </a:lnTo>
                  <a:lnTo>
                    <a:pt x="21600" y="18900"/>
                  </a:lnTo>
                  <a:lnTo>
                    <a:pt x="12343" y="12600"/>
                  </a:lnTo>
                  <a:lnTo>
                    <a:pt x="18514" y="12600"/>
                  </a:lnTo>
                  <a:lnTo>
                    <a:pt x="12343" y="6300"/>
                  </a:lnTo>
                  <a:lnTo>
                    <a:pt x="15429" y="6300"/>
                  </a:lnTo>
                  <a:lnTo>
                    <a:pt x="10800" y="0"/>
                  </a:lnTo>
                  <a:lnTo>
                    <a:pt x="6171" y="6300"/>
                  </a:lnTo>
                  <a:lnTo>
                    <a:pt x="9257" y="6300"/>
                  </a:lnTo>
                  <a:lnTo>
                    <a:pt x="3086" y="12600"/>
                  </a:lnTo>
                  <a:lnTo>
                    <a:pt x="9257" y="12600"/>
                  </a:lnTo>
                  <a:close/>
                </a:path>
              </a:pathLst>
            </a:custGeom>
            <a:solidFill>
              <a:srgbClr val="008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1" name="Line 34">
              <a:extLst>
                <a:ext uri="{FF2B5EF4-FFF2-40B4-BE49-F238E27FC236}">
                  <a16:creationId xmlns:a16="http://schemas.microsoft.com/office/drawing/2014/main" id="{DACDF2A9-B098-CF4D-9CE6-0F5D2D535A6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334114" y="3055449"/>
              <a:ext cx="182762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graphicFrame>
          <p:nvGraphicFramePr>
            <p:cNvPr id="72" name="Object 39">
              <a:extLst>
                <a:ext uri="{FF2B5EF4-FFF2-40B4-BE49-F238E27FC236}">
                  <a16:creationId xmlns:a16="http://schemas.microsoft.com/office/drawing/2014/main" id="{7049AE4E-AC73-C948-A297-5EE5CC8F818C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947530749"/>
                </p:ext>
              </p:extLst>
            </p:nvPr>
          </p:nvGraphicFramePr>
          <p:xfrm>
            <a:off x="6043679" y="2594858"/>
            <a:ext cx="664460" cy="24971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91871" name="Equation" r:id="rId5" imgW="393700" imgH="152400" progId="Equation.DSMT4">
                    <p:embed/>
                  </p:oleObj>
                </mc:Choice>
                <mc:Fallback>
                  <p:oleObj name="Equation" r:id="rId5" imgW="393700" imgH="152400" progId="Equation.DSMT4">
                    <p:embed/>
                    <p:pic>
                      <p:nvPicPr>
                        <p:cNvPr id="29" name="Object 39">
                          <a:extLst>
                            <a:ext uri="{FF2B5EF4-FFF2-40B4-BE49-F238E27FC236}">
                              <a16:creationId xmlns:a16="http://schemas.microsoft.com/office/drawing/2014/main" id="{FBCBEB3D-807D-7245-A759-BF9D84AB3777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043679" y="2594858"/>
                          <a:ext cx="664460" cy="249718"/>
                        </a:xfrm>
                        <a:prstGeom prst="rect">
                          <a:avLst/>
                        </a:prstGeom>
                        <a:noFill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DC1486E7-129B-404D-A3C8-480C40934D8B}"/>
                </a:ext>
              </a:extLst>
            </p:cNvPr>
            <p:cNvGrpSpPr/>
            <p:nvPr/>
          </p:nvGrpSpPr>
          <p:grpSpPr>
            <a:xfrm>
              <a:off x="8266243" y="3402985"/>
              <a:ext cx="202640" cy="802680"/>
              <a:chOff x="6486335" y="2349769"/>
              <a:chExt cx="298943" cy="457200"/>
            </a:xfrm>
          </p:grpSpPr>
          <p:sp>
            <p:nvSpPr>
              <p:cNvPr id="84" name="Line 24">
                <a:extLst>
                  <a:ext uri="{FF2B5EF4-FFF2-40B4-BE49-F238E27FC236}">
                    <a16:creationId xmlns:a16="http://schemas.microsoft.com/office/drawing/2014/main" id="{4C443753-BB0C-A343-910A-FA3F3F2D8DF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6486342" y="2349769"/>
                <a:ext cx="298936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5" name="Line 24">
                <a:extLst>
                  <a:ext uri="{FF2B5EF4-FFF2-40B4-BE49-F238E27FC236}">
                    <a16:creationId xmlns:a16="http://schemas.microsoft.com/office/drawing/2014/main" id="{E0C709A5-76C8-374E-93C1-9A35F0D442B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6486335" y="2502169"/>
                <a:ext cx="298936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6" name="Line 24">
                <a:extLst>
                  <a:ext uri="{FF2B5EF4-FFF2-40B4-BE49-F238E27FC236}">
                    <a16:creationId xmlns:a16="http://schemas.microsoft.com/office/drawing/2014/main" id="{6946E42A-A37F-6B41-8DCD-2AA7BE4A487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6486337" y="2654569"/>
                <a:ext cx="298936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7" name="Line 24">
                <a:extLst>
                  <a:ext uri="{FF2B5EF4-FFF2-40B4-BE49-F238E27FC236}">
                    <a16:creationId xmlns:a16="http://schemas.microsoft.com/office/drawing/2014/main" id="{EB3A6794-FF1A-F24D-81ED-50D07F6C676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6486337" y="2806969"/>
                <a:ext cx="298936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C37E5B90-8151-6A46-8B91-7B465400EA1C}"/>
                </a:ext>
              </a:extLst>
            </p:cNvPr>
            <p:cNvGrpSpPr/>
            <p:nvPr/>
          </p:nvGrpSpPr>
          <p:grpSpPr>
            <a:xfrm>
              <a:off x="7440627" y="3360163"/>
              <a:ext cx="225823" cy="647444"/>
              <a:chOff x="6498007" y="2349769"/>
              <a:chExt cx="298936" cy="457200"/>
            </a:xfrm>
          </p:grpSpPr>
          <p:sp>
            <p:nvSpPr>
              <p:cNvPr id="80" name="Line 24">
                <a:extLst>
                  <a:ext uri="{FF2B5EF4-FFF2-40B4-BE49-F238E27FC236}">
                    <a16:creationId xmlns:a16="http://schemas.microsoft.com/office/drawing/2014/main" id="{D983B653-5EC9-374D-8A83-EEFAD2AA495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6498007" y="2349769"/>
                <a:ext cx="298936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" name="Line 24">
                <a:extLst>
                  <a:ext uri="{FF2B5EF4-FFF2-40B4-BE49-F238E27FC236}">
                    <a16:creationId xmlns:a16="http://schemas.microsoft.com/office/drawing/2014/main" id="{A9662384-F1A7-D245-8C2B-16D427954C5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6498007" y="2502169"/>
                <a:ext cx="298936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" name="Line 24">
                <a:extLst>
                  <a:ext uri="{FF2B5EF4-FFF2-40B4-BE49-F238E27FC236}">
                    <a16:creationId xmlns:a16="http://schemas.microsoft.com/office/drawing/2014/main" id="{BBF654AD-38C1-6A49-A9AA-3F83293803C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6498007" y="2654569"/>
                <a:ext cx="298936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3" name="Line 24">
                <a:extLst>
                  <a:ext uri="{FF2B5EF4-FFF2-40B4-BE49-F238E27FC236}">
                    <a16:creationId xmlns:a16="http://schemas.microsoft.com/office/drawing/2014/main" id="{CEDE0DDA-6520-6B4E-B28E-BA060A9FCE8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6498007" y="2806969"/>
                <a:ext cx="298936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014EAA1E-5C2D-5E47-847F-4ECCC4062563}"/>
                </a:ext>
              </a:extLst>
            </p:cNvPr>
            <p:cNvGrpSpPr/>
            <p:nvPr/>
          </p:nvGrpSpPr>
          <p:grpSpPr>
            <a:xfrm>
              <a:off x="6936185" y="3312503"/>
              <a:ext cx="45719" cy="481083"/>
              <a:chOff x="6498007" y="2349769"/>
              <a:chExt cx="298936" cy="457200"/>
            </a:xfrm>
          </p:grpSpPr>
          <p:sp>
            <p:nvSpPr>
              <p:cNvPr id="76" name="Line 24">
                <a:extLst>
                  <a:ext uri="{FF2B5EF4-FFF2-40B4-BE49-F238E27FC236}">
                    <a16:creationId xmlns:a16="http://schemas.microsoft.com/office/drawing/2014/main" id="{9AEE5B87-B027-6544-8DBB-DC2DA28E379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6498007" y="2349769"/>
                <a:ext cx="298936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" name="Line 24">
                <a:extLst>
                  <a:ext uri="{FF2B5EF4-FFF2-40B4-BE49-F238E27FC236}">
                    <a16:creationId xmlns:a16="http://schemas.microsoft.com/office/drawing/2014/main" id="{94EA957D-3D65-4648-92A1-748449FF1C9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6498007" y="2502169"/>
                <a:ext cx="298936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" name="Line 24">
                <a:extLst>
                  <a:ext uri="{FF2B5EF4-FFF2-40B4-BE49-F238E27FC236}">
                    <a16:creationId xmlns:a16="http://schemas.microsoft.com/office/drawing/2014/main" id="{FA8A9D21-855F-1842-80E2-2A665FC59B6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6498007" y="2654569"/>
                <a:ext cx="298936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" name="Line 24">
                <a:extLst>
                  <a:ext uri="{FF2B5EF4-FFF2-40B4-BE49-F238E27FC236}">
                    <a16:creationId xmlns:a16="http://schemas.microsoft.com/office/drawing/2014/main" id="{E1FF179F-7250-B34C-A19B-2AD0168DF10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6498007" y="2806969"/>
                <a:ext cx="298936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42" name="Line 25">
              <a:extLst>
                <a:ext uri="{FF2B5EF4-FFF2-40B4-BE49-F238E27FC236}">
                  <a16:creationId xmlns:a16="http://schemas.microsoft.com/office/drawing/2014/main" id="{1BD05811-0469-5C43-953E-47700C2F3F78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2454655" flipV="1">
              <a:off x="6784498" y="3993748"/>
              <a:ext cx="277039" cy="25791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3" name="Line 26">
              <a:extLst>
                <a:ext uri="{FF2B5EF4-FFF2-40B4-BE49-F238E27FC236}">
                  <a16:creationId xmlns:a16="http://schemas.microsoft.com/office/drawing/2014/main" id="{13619126-1B45-6D40-918B-7502DA751E4B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1697389">
              <a:off x="7433348" y="4262355"/>
              <a:ext cx="302435" cy="2955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4" name="Line 29">
              <a:extLst>
                <a:ext uri="{FF2B5EF4-FFF2-40B4-BE49-F238E27FC236}">
                  <a16:creationId xmlns:a16="http://schemas.microsoft.com/office/drawing/2014/main" id="{A24830FD-733A-9C4B-80A5-00B7AF17EDA6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0871656">
              <a:off x="8184644" y="4444369"/>
              <a:ext cx="384260" cy="18345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5" name="Line 35">
              <a:extLst>
                <a:ext uri="{FF2B5EF4-FFF2-40B4-BE49-F238E27FC236}">
                  <a16:creationId xmlns:a16="http://schemas.microsoft.com/office/drawing/2014/main" id="{151F45A2-EE35-AF42-B8BD-9C9854E975B5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2454655">
              <a:off x="6454124" y="3704531"/>
              <a:ext cx="156003" cy="37384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49" name="AutoShape 33">
            <a:extLst>
              <a:ext uri="{FF2B5EF4-FFF2-40B4-BE49-F238E27FC236}">
                <a16:creationId xmlns:a16="http://schemas.microsoft.com/office/drawing/2014/main" id="{6BB28D0A-1F96-1B4B-8452-0514A5D27E0D}"/>
              </a:ext>
            </a:extLst>
          </p:cNvPr>
          <p:cNvSpPr>
            <a:spLocks noChangeArrowheads="1"/>
          </p:cNvSpPr>
          <p:nvPr/>
        </p:nvSpPr>
        <p:spPr bwMode="auto">
          <a:xfrm rot="6851575">
            <a:off x="7074047" y="2359979"/>
            <a:ext cx="790773" cy="484531"/>
          </a:xfrm>
          <a:prstGeom prst="leftArrow">
            <a:avLst>
              <a:gd name="adj1" fmla="val 50000"/>
              <a:gd name="adj2" fmla="val 41667"/>
            </a:avLst>
          </a:prstGeom>
          <a:solidFill>
            <a:srgbClr val="FFFFFF"/>
          </a:solidFill>
          <a:ln w="9525">
            <a:miter lim="800000"/>
            <a:headEnd/>
            <a:tailEnd/>
          </a:ln>
          <a:scene3d>
            <a:camera prst="legacyObliqueTopRight">
              <a:rot lat="16199977" lon="21299978" rev="0"/>
            </a:camera>
            <a:lightRig rig="legacyFlat3" dir="b"/>
          </a:scene3d>
          <a:sp3d extrusionH="36500" prstMaterial="legacyMatte">
            <a:bevelT w="13500" h="13500" prst="angle"/>
            <a:bevelB w="13500" h="13500" prst="angle"/>
            <a:extrusionClr>
              <a:srgbClr val="FFFFFF"/>
            </a:extrusionClr>
          </a:sp3d>
        </p:spPr>
        <p:txBody>
          <a:bodyPr>
            <a:flatTx/>
          </a:bodyPr>
          <a:lstStyle/>
          <a:p>
            <a:endParaRPr lang="en-US"/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92C0DA48-E7F6-2C4B-A7D9-0F727A4917ED}"/>
              </a:ext>
            </a:extLst>
          </p:cNvPr>
          <p:cNvSpPr txBox="1"/>
          <p:nvPr/>
        </p:nvSpPr>
        <p:spPr>
          <a:xfrm>
            <a:off x="162388" y="1202130"/>
            <a:ext cx="581897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buFont typeface="+mj-lt"/>
              <a:buAutoNum type="arabicPeriod"/>
            </a:pPr>
            <a:r>
              <a:rPr lang="en-US" sz="2000" dirty="0">
                <a:solidFill>
                  <a:srgbClr val="FFFFCC"/>
                </a:solidFill>
              </a:rPr>
              <a:t>Offshore Ekman transport, set down drives onshore interior flow, no </a:t>
            </a:r>
            <a:r>
              <a:rPr lang="en-US" sz="2000" dirty="0" err="1">
                <a:solidFill>
                  <a:srgbClr val="FFFFCC"/>
                </a:solidFill>
              </a:rPr>
              <a:t>alongshelf</a:t>
            </a:r>
            <a:r>
              <a:rPr lang="en-US" sz="2000" dirty="0">
                <a:solidFill>
                  <a:srgbClr val="FFFFCC"/>
                </a:solidFill>
              </a:rPr>
              <a:t> flow and no bottom stress</a:t>
            </a:r>
          </a:p>
          <a:p>
            <a:pPr marL="457200" indent="-457200" algn="l">
              <a:buFont typeface="+mj-lt"/>
              <a:buAutoNum type="arabicPeriod"/>
            </a:pPr>
            <a:endParaRPr lang="en-US" sz="2000" dirty="0">
              <a:solidFill>
                <a:srgbClr val="FFFFCC"/>
              </a:solidFill>
            </a:endParaRPr>
          </a:p>
          <a:p>
            <a:pPr marL="457200" indent="-457200" algn="l">
              <a:buFont typeface="+mj-lt"/>
              <a:buAutoNum type="arabicPeriod"/>
            </a:pPr>
            <a:r>
              <a:rPr lang="en-US" sz="2000" dirty="0">
                <a:solidFill>
                  <a:srgbClr val="FFFFCC"/>
                </a:solidFill>
              </a:rPr>
              <a:t>Coriolis onshore interior flow accelerates </a:t>
            </a:r>
            <a:r>
              <a:rPr lang="en-US" sz="2000" dirty="0" err="1">
                <a:solidFill>
                  <a:srgbClr val="FFFFCC"/>
                </a:solidFill>
              </a:rPr>
              <a:t>alongshelf</a:t>
            </a:r>
            <a:r>
              <a:rPr lang="en-US" sz="2000" dirty="0">
                <a:solidFill>
                  <a:srgbClr val="FFFFCC"/>
                </a:solidFill>
              </a:rPr>
              <a:t> flow generates bottom stress onshore </a:t>
            </a:r>
            <a:r>
              <a:rPr lang="en-US" sz="2000" dirty="0" err="1">
                <a:solidFill>
                  <a:srgbClr val="FFFFCC"/>
                </a:solidFill>
              </a:rPr>
              <a:t>bbl</a:t>
            </a:r>
            <a:r>
              <a:rPr lang="en-US" sz="2000" dirty="0">
                <a:solidFill>
                  <a:srgbClr val="FFFFCC"/>
                </a:solidFill>
              </a:rPr>
              <a:t> flow </a:t>
            </a:r>
          </a:p>
          <a:p>
            <a:pPr marL="457200" indent="-457200" algn="l">
              <a:buFont typeface="+mj-lt"/>
              <a:buAutoNum type="arabicPeriod"/>
            </a:pPr>
            <a:endParaRPr lang="en-US" sz="2000" dirty="0">
              <a:solidFill>
                <a:srgbClr val="FFFFCC"/>
              </a:solidFill>
            </a:endParaRPr>
          </a:p>
          <a:p>
            <a:pPr marL="457200" indent="-457200" algn="l">
              <a:buFont typeface="+mj-lt"/>
              <a:buAutoNum type="arabicPeriod"/>
            </a:pPr>
            <a:r>
              <a:rPr lang="en-US" sz="2000" dirty="0" err="1">
                <a:solidFill>
                  <a:srgbClr val="FFFFCC"/>
                </a:solidFill>
              </a:rPr>
              <a:t>Alongshelf</a:t>
            </a:r>
            <a:r>
              <a:rPr lang="en-US" sz="2000" dirty="0">
                <a:solidFill>
                  <a:srgbClr val="FFFFCC"/>
                </a:solidFill>
              </a:rPr>
              <a:t> flow accelerates until surface stress equals bottom stress and no onshore interior flow because surface and bottom Ekman transports equal</a:t>
            </a:r>
          </a:p>
        </p:txBody>
      </p:sp>
    </p:spTree>
    <p:extLst>
      <p:ext uri="{BB962C8B-B14F-4D97-AF65-F5344CB8AC3E}">
        <p14:creationId xmlns:p14="http://schemas.microsoft.com/office/powerpoint/2010/main" val="37416839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6423" y="241465"/>
            <a:ext cx="7772400" cy="1143000"/>
          </a:xfrm>
        </p:spPr>
        <p:txBody>
          <a:bodyPr/>
          <a:lstStyle/>
          <a:p>
            <a:r>
              <a:rPr lang="en-US" sz="2400" dirty="0">
                <a:solidFill>
                  <a:srgbClr val="FFFFCC"/>
                </a:solidFill>
              </a:rPr>
              <a:t>Again response is qualitatively similar for more realistic eddy-viscosity – though notice </a:t>
            </a:r>
            <a:r>
              <a:rPr lang="en-US" sz="2400" dirty="0" err="1">
                <a:solidFill>
                  <a:srgbClr val="FFFFCC"/>
                </a:solidFill>
              </a:rPr>
              <a:t>alongshelf</a:t>
            </a:r>
            <a:r>
              <a:rPr lang="en-US" sz="2400" dirty="0">
                <a:solidFill>
                  <a:srgbClr val="FFFFCC"/>
                </a:solidFill>
              </a:rPr>
              <a:t> flow.</a:t>
            </a:r>
            <a:endParaRPr lang="en-US" dirty="0">
              <a:solidFill>
                <a:srgbClr val="FFFFCC"/>
              </a:solidFill>
            </a:endParaRPr>
          </a:p>
        </p:txBody>
      </p:sp>
      <p:pic>
        <p:nvPicPr>
          <p:cNvPr id="4" name="Picture 3" descr="eddy_visc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86887" y="1374569"/>
            <a:ext cx="6839885" cy="5129913"/>
          </a:xfrm>
          <a:prstGeom prst="rect">
            <a:avLst/>
          </a:prstGeom>
        </p:spPr>
      </p:pic>
      <p:graphicFrame>
        <p:nvGraphicFramePr>
          <p:cNvPr id="5" name="Object 4"/>
          <p:cNvGraphicFramePr>
            <a:graphicFrameLocks noChangeAspect="1"/>
          </p:cNvGraphicFramePr>
          <p:nvPr/>
        </p:nvGraphicFramePr>
        <p:xfrm>
          <a:off x="6804437" y="1807791"/>
          <a:ext cx="1831037" cy="21229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0924" name="Equation" r:id="rId4" imgW="876240" imgH="1015920" progId="Equation.DSMT4">
                  <p:embed/>
                </p:oleObj>
              </mc:Choice>
              <mc:Fallback>
                <p:oleObj name="Equation" r:id="rId4" imgW="876240" imgH="1015920" progId="Equation.DSMT4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04437" y="1807791"/>
                        <a:ext cx="1831037" cy="2122941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/>
        </p:nvGraphicFramePr>
        <p:xfrm>
          <a:off x="1554349" y="1313423"/>
          <a:ext cx="1726733" cy="616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0925" name="Equation" r:id="rId6" imgW="1104840" imgH="393480" progId="Equation.DSMT4">
                  <p:embed/>
                </p:oleObj>
              </mc:Choice>
              <mc:Fallback>
                <p:oleObj name="Equation" r:id="rId6" imgW="1104840" imgH="393480" progId="Equation.DSMT4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54349" y="1313423"/>
                        <a:ext cx="1726733" cy="6164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8" name="Straight Arrow Connector 7"/>
          <p:cNvCxnSpPr/>
          <p:nvPr/>
        </p:nvCxnSpPr>
        <p:spPr bwMode="auto">
          <a:xfrm flipH="1">
            <a:off x="1745673" y="1686296"/>
            <a:ext cx="617517" cy="24938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Rectangle 2"/>
          <p:cNvSpPr>
            <a:spLocks noGrp="1" noChangeArrowheads="1"/>
          </p:cNvSpPr>
          <p:nvPr>
            <p:ph type="title"/>
          </p:nvPr>
        </p:nvSpPr>
        <p:spPr>
          <a:xfrm>
            <a:off x="382964" y="610459"/>
            <a:ext cx="5136957" cy="1228326"/>
          </a:xfrm>
        </p:spPr>
        <p:txBody>
          <a:bodyPr>
            <a:normAutofit fontScale="90000"/>
          </a:bodyPr>
          <a:lstStyle/>
          <a:p>
            <a:br>
              <a:rPr lang="en-US" sz="2400" dirty="0">
                <a:solidFill>
                  <a:srgbClr val="FFFFCC"/>
                </a:solidFill>
              </a:rPr>
            </a:br>
            <a:r>
              <a:rPr lang="en-US" sz="3100" dirty="0">
                <a:solidFill>
                  <a:srgbClr val="FFFFCC"/>
                </a:solidFill>
              </a:rPr>
              <a:t>Motivation: Coastal upwelling </a:t>
            </a:r>
            <a:br>
              <a:rPr lang="en-US" sz="3100" dirty="0">
                <a:solidFill>
                  <a:srgbClr val="FFFFCC"/>
                </a:solidFill>
              </a:rPr>
            </a:br>
            <a:r>
              <a:rPr lang="en-US" sz="3100" dirty="0">
                <a:solidFill>
                  <a:srgbClr val="FFFFCC"/>
                </a:solidFill>
              </a:rPr>
              <a:t>drives biological productivity</a:t>
            </a:r>
            <a:br>
              <a:rPr lang="en-US" sz="3100" dirty="0">
                <a:solidFill>
                  <a:srgbClr val="FFFFCC"/>
                </a:solidFill>
              </a:rPr>
            </a:br>
            <a:r>
              <a:rPr lang="en-US" sz="3100" dirty="0">
                <a:solidFill>
                  <a:srgbClr val="FFFFCC"/>
                </a:solidFill>
              </a:rPr>
              <a:t>by bringing up cold nutrient rich water to the surface</a:t>
            </a:r>
            <a:br>
              <a:rPr lang="en-US" sz="2400" dirty="0"/>
            </a:br>
            <a:endParaRPr lang="en-US" sz="2400" dirty="0"/>
          </a:p>
        </p:txBody>
      </p:sp>
      <p:grpSp>
        <p:nvGrpSpPr>
          <p:cNvPr id="2" name="Group 43"/>
          <p:cNvGrpSpPr>
            <a:grpSpLocks/>
          </p:cNvGrpSpPr>
          <p:nvPr/>
        </p:nvGrpSpPr>
        <p:grpSpPr bwMode="auto">
          <a:xfrm flipH="1">
            <a:off x="5771874" y="170105"/>
            <a:ext cx="2510312" cy="2120622"/>
            <a:chOff x="-161" y="1098"/>
            <a:chExt cx="2396" cy="1671"/>
          </a:xfrm>
        </p:grpSpPr>
        <p:sp>
          <p:nvSpPr>
            <p:cNvPr id="1031" name="Arc 3"/>
            <p:cNvSpPr>
              <a:spLocks/>
            </p:cNvSpPr>
            <p:nvPr/>
          </p:nvSpPr>
          <p:spPr bwMode="auto">
            <a:xfrm rot="-10763547">
              <a:off x="265" y="1559"/>
              <a:ext cx="1970" cy="121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C6D4FF"/>
                </a:gs>
                <a:gs pos="1000">
                  <a:srgbClr val="3366FF"/>
                </a:gs>
                <a:gs pos="100000">
                  <a:srgbClr val="C6D4FF"/>
                </a:gs>
              </a:gsLst>
              <a:lin ang="7920000" scaled="0"/>
              <a:tileRect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 rot="-101589">
              <a:off x="296" y="1480"/>
              <a:ext cx="940" cy="155"/>
              <a:chOff x="-773" y="6301"/>
              <a:chExt cx="11437" cy="1703"/>
            </a:xfrm>
          </p:grpSpPr>
          <p:grpSp>
            <p:nvGrpSpPr>
              <p:cNvPr id="4" name="Group 5"/>
              <p:cNvGrpSpPr>
                <a:grpSpLocks/>
              </p:cNvGrpSpPr>
              <p:nvPr/>
            </p:nvGrpSpPr>
            <p:grpSpPr bwMode="auto">
              <a:xfrm>
                <a:off x="3244" y="6396"/>
                <a:ext cx="3416" cy="1524"/>
                <a:chOff x="3244" y="6396"/>
                <a:chExt cx="3416" cy="1524"/>
              </a:xfrm>
            </p:grpSpPr>
            <p:sp>
              <p:nvSpPr>
                <p:cNvPr id="1064" name="Arc 6"/>
                <p:cNvSpPr>
                  <a:spLocks/>
                </p:cNvSpPr>
                <p:nvPr/>
              </p:nvSpPr>
              <p:spPr bwMode="auto">
                <a:xfrm rot="8042653">
                  <a:off x="3242" y="6398"/>
                  <a:ext cx="1440" cy="1436"/>
                </a:xfrm>
                <a:custGeom>
                  <a:avLst/>
                  <a:gdLst>
                    <a:gd name="T0" fmla="*/ 0 w 21600"/>
                    <a:gd name="T1" fmla="*/ 0 h 21543"/>
                    <a:gd name="T2" fmla="*/ 0 w 21600"/>
                    <a:gd name="T3" fmla="*/ 0 h 21543"/>
                    <a:gd name="T4" fmla="*/ 0 w 21600"/>
                    <a:gd name="T5" fmla="*/ 0 h 21543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543"/>
                    <a:gd name="T11" fmla="*/ 21600 w 21600"/>
                    <a:gd name="T12" fmla="*/ 21543 h 21543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543" fill="none" extrusionOk="0">
                      <a:moveTo>
                        <a:pt x="1568" y="-1"/>
                      </a:moveTo>
                      <a:cubicBezTo>
                        <a:pt x="12859" y="821"/>
                        <a:pt x="21600" y="10222"/>
                        <a:pt x="21600" y="21543"/>
                      </a:cubicBezTo>
                    </a:path>
                    <a:path w="21600" h="21543" stroke="0" extrusionOk="0">
                      <a:moveTo>
                        <a:pt x="1568" y="-1"/>
                      </a:moveTo>
                      <a:cubicBezTo>
                        <a:pt x="12859" y="821"/>
                        <a:pt x="21600" y="10222"/>
                        <a:pt x="21600" y="21543"/>
                      </a:cubicBezTo>
                      <a:lnTo>
                        <a:pt x="0" y="21543"/>
                      </a:lnTo>
                      <a:close/>
                    </a:path>
                  </a:pathLst>
                </a:custGeom>
                <a:solidFill>
                  <a:srgbClr val="6600CC"/>
                </a:solidFill>
                <a:ln w="9525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65" name="Arc 7"/>
                <p:cNvSpPr>
                  <a:spLocks/>
                </p:cNvSpPr>
                <p:nvPr/>
              </p:nvSpPr>
              <p:spPr bwMode="auto">
                <a:xfrm rot="8207367">
                  <a:off x="5220" y="6480"/>
                  <a:ext cx="1440" cy="144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solidFill>
                  <a:srgbClr val="6600CC"/>
                </a:solidFill>
                <a:ln w="9525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5" name="Group 8"/>
              <p:cNvGrpSpPr>
                <a:grpSpLocks/>
              </p:cNvGrpSpPr>
              <p:nvPr/>
            </p:nvGrpSpPr>
            <p:grpSpPr bwMode="auto">
              <a:xfrm>
                <a:off x="-773" y="6301"/>
                <a:ext cx="3416" cy="1524"/>
                <a:chOff x="3244" y="6396"/>
                <a:chExt cx="3416" cy="1524"/>
              </a:xfrm>
            </p:grpSpPr>
            <p:sp>
              <p:nvSpPr>
                <p:cNvPr id="1062" name="Arc 9"/>
                <p:cNvSpPr>
                  <a:spLocks/>
                </p:cNvSpPr>
                <p:nvPr/>
              </p:nvSpPr>
              <p:spPr bwMode="auto">
                <a:xfrm rot="8042653">
                  <a:off x="3242" y="6398"/>
                  <a:ext cx="1440" cy="1436"/>
                </a:xfrm>
                <a:custGeom>
                  <a:avLst/>
                  <a:gdLst>
                    <a:gd name="T0" fmla="*/ 0 w 21600"/>
                    <a:gd name="T1" fmla="*/ 0 h 21543"/>
                    <a:gd name="T2" fmla="*/ 0 w 21600"/>
                    <a:gd name="T3" fmla="*/ 0 h 21543"/>
                    <a:gd name="T4" fmla="*/ 0 w 21600"/>
                    <a:gd name="T5" fmla="*/ 0 h 21543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543"/>
                    <a:gd name="T11" fmla="*/ 21600 w 21600"/>
                    <a:gd name="T12" fmla="*/ 21543 h 21543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543" fill="none" extrusionOk="0">
                      <a:moveTo>
                        <a:pt x="1568" y="-1"/>
                      </a:moveTo>
                      <a:cubicBezTo>
                        <a:pt x="12859" y="821"/>
                        <a:pt x="21600" y="10222"/>
                        <a:pt x="21600" y="21543"/>
                      </a:cubicBezTo>
                    </a:path>
                    <a:path w="21600" h="21543" stroke="0" extrusionOk="0">
                      <a:moveTo>
                        <a:pt x="1568" y="-1"/>
                      </a:moveTo>
                      <a:cubicBezTo>
                        <a:pt x="12859" y="821"/>
                        <a:pt x="21600" y="10222"/>
                        <a:pt x="21600" y="21543"/>
                      </a:cubicBezTo>
                      <a:lnTo>
                        <a:pt x="0" y="21543"/>
                      </a:lnTo>
                      <a:close/>
                    </a:path>
                  </a:pathLst>
                </a:custGeom>
                <a:solidFill>
                  <a:srgbClr val="6600CC"/>
                </a:solidFill>
                <a:ln w="9525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63" name="Arc 10"/>
                <p:cNvSpPr>
                  <a:spLocks/>
                </p:cNvSpPr>
                <p:nvPr/>
              </p:nvSpPr>
              <p:spPr bwMode="auto">
                <a:xfrm rot="8207367">
                  <a:off x="5220" y="6480"/>
                  <a:ext cx="1440" cy="144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solidFill>
                  <a:srgbClr val="6600CC"/>
                </a:solidFill>
                <a:ln w="9525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6" name="Group 11"/>
              <p:cNvGrpSpPr>
                <a:grpSpLocks/>
              </p:cNvGrpSpPr>
              <p:nvPr/>
            </p:nvGrpSpPr>
            <p:grpSpPr bwMode="auto">
              <a:xfrm>
                <a:off x="7248" y="6480"/>
                <a:ext cx="3416" cy="1524"/>
                <a:chOff x="3244" y="6396"/>
                <a:chExt cx="3416" cy="1524"/>
              </a:xfrm>
            </p:grpSpPr>
            <p:sp>
              <p:nvSpPr>
                <p:cNvPr id="1060" name="Arc 12"/>
                <p:cNvSpPr>
                  <a:spLocks/>
                </p:cNvSpPr>
                <p:nvPr/>
              </p:nvSpPr>
              <p:spPr bwMode="auto">
                <a:xfrm rot="8042653">
                  <a:off x="3242" y="6398"/>
                  <a:ext cx="1440" cy="1436"/>
                </a:xfrm>
                <a:custGeom>
                  <a:avLst/>
                  <a:gdLst>
                    <a:gd name="T0" fmla="*/ 0 w 21600"/>
                    <a:gd name="T1" fmla="*/ 0 h 21543"/>
                    <a:gd name="T2" fmla="*/ 0 w 21600"/>
                    <a:gd name="T3" fmla="*/ 0 h 21543"/>
                    <a:gd name="T4" fmla="*/ 0 w 21600"/>
                    <a:gd name="T5" fmla="*/ 0 h 21543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543"/>
                    <a:gd name="T11" fmla="*/ 21600 w 21600"/>
                    <a:gd name="T12" fmla="*/ 21543 h 21543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543" fill="none" extrusionOk="0">
                      <a:moveTo>
                        <a:pt x="1568" y="-1"/>
                      </a:moveTo>
                      <a:cubicBezTo>
                        <a:pt x="12859" y="821"/>
                        <a:pt x="21600" y="10222"/>
                        <a:pt x="21600" y="21543"/>
                      </a:cubicBezTo>
                    </a:path>
                    <a:path w="21600" h="21543" stroke="0" extrusionOk="0">
                      <a:moveTo>
                        <a:pt x="1568" y="-1"/>
                      </a:moveTo>
                      <a:cubicBezTo>
                        <a:pt x="12859" y="821"/>
                        <a:pt x="21600" y="10222"/>
                        <a:pt x="21600" y="21543"/>
                      </a:cubicBezTo>
                      <a:lnTo>
                        <a:pt x="0" y="21543"/>
                      </a:lnTo>
                      <a:close/>
                    </a:path>
                  </a:pathLst>
                </a:custGeom>
                <a:solidFill>
                  <a:srgbClr val="6600CC"/>
                </a:solidFill>
                <a:ln w="9525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61" name="Arc 13"/>
                <p:cNvSpPr>
                  <a:spLocks/>
                </p:cNvSpPr>
                <p:nvPr/>
              </p:nvSpPr>
              <p:spPr bwMode="auto">
                <a:xfrm rot="8207367">
                  <a:off x="5220" y="6480"/>
                  <a:ext cx="1440" cy="144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solidFill>
                  <a:srgbClr val="6600CC"/>
                </a:solidFill>
                <a:ln w="9525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grpSp>
          <p:nvGrpSpPr>
            <p:cNvPr id="7" name="Group 14"/>
            <p:cNvGrpSpPr>
              <a:grpSpLocks/>
            </p:cNvGrpSpPr>
            <p:nvPr/>
          </p:nvGrpSpPr>
          <p:grpSpPr bwMode="auto">
            <a:xfrm rot="-101589">
              <a:off x="1621" y="1498"/>
              <a:ext cx="281" cy="138"/>
              <a:chOff x="3244" y="6396"/>
              <a:chExt cx="3416" cy="1524"/>
            </a:xfrm>
          </p:grpSpPr>
          <p:sp>
            <p:nvSpPr>
              <p:cNvPr id="1055" name="Arc 15"/>
              <p:cNvSpPr>
                <a:spLocks/>
              </p:cNvSpPr>
              <p:nvPr/>
            </p:nvSpPr>
            <p:spPr bwMode="auto">
              <a:xfrm rot="8042653">
                <a:off x="3242" y="6398"/>
                <a:ext cx="1440" cy="1436"/>
              </a:xfrm>
              <a:custGeom>
                <a:avLst/>
                <a:gdLst>
                  <a:gd name="T0" fmla="*/ 0 w 21600"/>
                  <a:gd name="T1" fmla="*/ 0 h 21543"/>
                  <a:gd name="T2" fmla="*/ 0 w 21600"/>
                  <a:gd name="T3" fmla="*/ 0 h 21543"/>
                  <a:gd name="T4" fmla="*/ 0 w 21600"/>
                  <a:gd name="T5" fmla="*/ 0 h 21543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543"/>
                  <a:gd name="T11" fmla="*/ 21600 w 21600"/>
                  <a:gd name="T12" fmla="*/ 21543 h 21543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543" fill="none" extrusionOk="0">
                    <a:moveTo>
                      <a:pt x="1568" y="-1"/>
                    </a:moveTo>
                    <a:cubicBezTo>
                      <a:pt x="12859" y="821"/>
                      <a:pt x="21600" y="10222"/>
                      <a:pt x="21600" y="21543"/>
                    </a:cubicBezTo>
                  </a:path>
                  <a:path w="21600" h="21543" stroke="0" extrusionOk="0">
                    <a:moveTo>
                      <a:pt x="1568" y="-1"/>
                    </a:moveTo>
                    <a:cubicBezTo>
                      <a:pt x="12859" y="821"/>
                      <a:pt x="21600" y="10222"/>
                      <a:pt x="21600" y="21543"/>
                    </a:cubicBezTo>
                    <a:lnTo>
                      <a:pt x="0" y="21543"/>
                    </a:lnTo>
                    <a:close/>
                  </a:path>
                </a:pathLst>
              </a:custGeom>
              <a:solidFill>
                <a:srgbClr val="6600CC"/>
              </a:solidFill>
              <a:ln w="9525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56" name="Arc 16"/>
              <p:cNvSpPr>
                <a:spLocks/>
              </p:cNvSpPr>
              <p:nvPr/>
            </p:nvSpPr>
            <p:spPr bwMode="auto">
              <a:xfrm rot="8207367">
                <a:off x="5220" y="6480"/>
                <a:ext cx="1440" cy="144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6600CC"/>
              </a:solidFill>
              <a:ln w="9525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8" name="Group 17"/>
            <p:cNvGrpSpPr>
              <a:grpSpLocks/>
            </p:cNvGrpSpPr>
            <p:nvPr/>
          </p:nvGrpSpPr>
          <p:grpSpPr bwMode="auto">
            <a:xfrm rot="-101589">
              <a:off x="1290" y="1491"/>
              <a:ext cx="281" cy="139"/>
              <a:chOff x="3244" y="6396"/>
              <a:chExt cx="3416" cy="1524"/>
            </a:xfrm>
          </p:grpSpPr>
          <p:sp>
            <p:nvSpPr>
              <p:cNvPr id="1053" name="Arc 18"/>
              <p:cNvSpPr>
                <a:spLocks/>
              </p:cNvSpPr>
              <p:nvPr/>
            </p:nvSpPr>
            <p:spPr bwMode="auto">
              <a:xfrm rot="8042653">
                <a:off x="3242" y="6398"/>
                <a:ext cx="1440" cy="1436"/>
              </a:xfrm>
              <a:custGeom>
                <a:avLst/>
                <a:gdLst>
                  <a:gd name="T0" fmla="*/ 0 w 21600"/>
                  <a:gd name="T1" fmla="*/ 0 h 21543"/>
                  <a:gd name="T2" fmla="*/ 0 w 21600"/>
                  <a:gd name="T3" fmla="*/ 0 h 21543"/>
                  <a:gd name="T4" fmla="*/ 0 w 21600"/>
                  <a:gd name="T5" fmla="*/ 0 h 21543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543"/>
                  <a:gd name="T11" fmla="*/ 21600 w 21600"/>
                  <a:gd name="T12" fmla="*/ 21543 h 21543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543" fill="none" extrusionOk="0">
                    <a:moveTo>
                      <a:pt x="1568" y="-1"/>
                    </a:moveTo>
                    <a:cubicBezTo>
                      <a:pt x="12859" y="821"/>
                      <a:pt x="21600" y="10222"/>
                      <a:pt x="21600" y="21543"/>
                    </a:cubicBezTo>
                  </a:path>
                  <a:path w="21600" h="21543" stroke="0" extrusionOk="0">
                    <a:moveTo>
                      <a:pt x="1568" y="-1"/>
                    </a:moveTo>
                    <a:cubicBezTo>
                      <a:pt x="12859" y="821"/>
                      <a:pt x="21600" y="10222"/>
                      <a:pt x="21600" y="21543"/>
                    </a:cubicBezTo>
                    <a:lnTo>
                      <a:pt x="0" y="21543"/>
                    </a:lnTo>
                    <a:close/>
                  </a:path>
                </a:pathLst>
              </a:custGeom>
              <a:solidFill>
                <a:srgbClr val="6600CC"/>
              </a:solidFill>
              <a:ln w="9525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54" name="Arc 19"/>
              <p:cNvSpPr>
                <a:spLocks/>
              </p:cNvSpPr>
              <p:nvPr/>
            </p:nvSpPr>
            <p:spPr bwMode="auto">
              <a:xfrm rot="8207367">
                <a:off x="5220" y="6480"/>
                <a:ext cx="1440" cy="144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6600CC"/>
              </a:solidFill>
              <a:ln w="9525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9" name="Group 20"/>
            <p:cNvGrpSpPr>
              <a:grpSpLocks/>
            </p:cNvGrpSpPr>
            <p:nvPr/>
          </p:nvGrpSpPr>
          <p:grpSpPr bwMode="auto">
            <a:xfrm rot="-101589">
              <a:off x="1950" y="1500"/>
              <a:ext cx="281" cy="139"/>
              <a:chOff x="3244" y="6396"/>
              <a:chExt cx="3416" cy="1524"/>
            </a:xfrm>
          </p:grpSpPr>
          <p:sp>
            <p:nvSpPr>
              <p:cNvPr id="1051" name="Arc 21"/>
              <p:cNvSpPr>
                <a:spLocks/>
              </p:cNvSpPr>
              <p:nvPr/>
            </p:nvSpPr>
            <p:spPr bwMode="auto">
              <a:xfrm rot="8042653">
                <a:off x="3242" y="6398"/>
                <a:ext cx="1440" cy="1436"/>
              </a:xfrm>
              <a:custGeom>
                <a:avLst/>
                <a:gdLst>
                  <a:gd name="T0" fmla="*/ 0 w 21600"/>
                  <a:gd name="T1" fmla="*/ 0 h 21543"/>
                  <a:gd name="T2" fmla="*/ 0 w 21600"/>
                  <a:gd name="T3" fmla="*/ 0 h 21543"/>
                  <a:gd name="T4" fmla="*/ 0 w 21600"/>
                  <a:gd name="T5" fmla="*/ 0 h 21543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543"/>
                  <a:gd name="T11" fmla="*/ 21600 w 21600"/>
                  <a:gd name="T12" fmla="*/ 21543 h 21543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543" fill="none" extrusionOk="0">
                    <a:moveTo>
                      <a:pt x="1568" y="-1"/>
                    </a:moveTo>
                    <a:cubicBezTo>
                      <a:pt x="12859" y="821"/>
                      <a:pt x="21600" y="10222"/>
                      <a:pt x="21600" y="21543"/>
                    </a:cubicBezTo>
                  </a:path>
                  <a:path w="21600" h="21543" stroke="0" extrusionOk="0">
                    <a:moveTo>
                      <a:pt x="1568" y="-1"/>
                    </a:moveTo>
                    <a:cubicBezTo>
                      <a:pt x="12859" y="821"/>
                      <a:pt x="21600" y="10222"/>
                      <a:pt x="21600" y="21543"/>
                    </a:cubicBezTo>
                    <a:lnTo>
                      <a:pt x="0" y="21543"/>
                    </a:lnTo>
                    <a:close/>
                  </a:path>
                </a:pathLst>
              </a:custGeom>
              <a:solidFill>
                <a:srgbClr val="6600CC"/>
              </a:solidFill>
              <a:ln w="9525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52" name="Arc 22"/>
              <p:cNvSpPr>
                <a:spLocks/>
              </p:cNvSpPr>
              <p:nvPr/>
            </p:nvSpPr>
            <p:spPr bwMode="auto">
              <a:xfrm rot="8207367">
                <a:off x="5220" y="6480"/>
                <a:ext cx="1440" cy="144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6600CC"/>
              </a:solidFill>
              <a:ln w="9525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036" name="Arc 23"/>
            <p:cNvSpPr>
              <a:spLocks/>
            </p:cNvSpPr>
            <p:nvPr/>
          </p:nvSpPr>
          <p:spPr bwMode="auto">
            <a:xfrm rot="17937279" flipH="1">
              <a:off x="454" y="1707"/>
              <a:ext cx="189" cy="275"/>
            </a:xfrm>
            <a:custGeom>
              <a:avLst/>
              <a:gdLst>
                <a:gd name="T0" fmla="*/ 0 w 15823"/>
                <a:gd name="T1" fmla="*/ 0 h 21600"/>
                <a:gd name="T2" fmla="*/ 0 w 15823"/>
                <a:gd name="T3" fmla="*/ 0 h 21600"/>
                <a:gd name="T4" fmla="*/ 0 w 15823"/>
                <a:gd name="T5" fmla="*/ 0 h 21600"/>
                <a:gd name="T6" fmla="*/ 0 60000 65536"/>
                <a:gd name="T7" fmla="*/ 0 60000 65536"/>
                <a:gd name="T8" fmla="*/ 0 60000 65536"/>
                <a:gd name="T9" fmla="*/ 0 w 15823"/>
                <a:gd name="T10" fmla="*/ 0 h 21600"/>
                <a:gd name="T11" fmla="*/ 15823 w 15823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5823" h="21600" fill="none" extrusionOk="0">
                  <a:moveTo>
                    <a:pt x="-1" y="0"/>
                  </a:moveTo>
                  <a:cubicBezTo>
                    <a:pt x="6003" y="0"/>
                    <a:pt x="11736" y="2498"/>
                    <a:pt x="15822" y="6896"/>
                  </a:cubicBezTo>
                </a:path>
                <a:path w="15823" h="21600" stroke="0" extrusionOk="0">
                  <a:moveTo>
                    <a:pt x="-1" y="0"/>
                  </a:moveTo>
                  <a:cubicBezTo>
                    <a:pt x="6003" y="0"/>
                    <a:pt x="11736" y="2498"/>
                    <a:pt x="15822" y="6896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38100">
              <a:solidFill>
                <a:srgbClr val="000000"/>
              </a:solidFill>
              <a:round/>
              <a:headEnd type="triangle" w="med" len="med"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37" name="Line 24"/>
            <p:cNvSpPr>
              <a:spLocks noChangeShapeType="1"/>
            </p:cNvSpPr>
            <p:nvPr/>
          </p:nvSpPr>
          <p:spPr bwMode="auto">
            <a:xfrm>
              <a:off x="801" y="1660"/>
              <a:ext cx="211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38" name="Line 25"/>
            <p:cNvSpPr>
              <a:spLocks noChangeShapeType="1"/>
            </p:cNvSpPr>
            <p:nvPr/>
          </p:nvSpPr>
          <p:spPr bwMode="auto">
            <a:xfrm rot="-9145345">
              <a:off x="814" y="2277"/>
              <a:ext cx="211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39" name="Line 26"/>
            <p:cNvSpPr>
              <a:spLocks noChangeShapeType="1"/>
            </p:cNvSpPr>
            <p:nvPr/>
          </p:nvSpPr>
          <p:spPr bwMode="auto">
            <a:xfrm rot="-9902611">
              <a:off x="1189" y="2464"/>
              <a:ext cx="308" cy="18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40" name="Line 27"/>
            <p:cNvSpPr>
              <a:spLocks noChangeShapeType="1"/>
            </p:cNvSpPr>
            <p:nvPr/>
          </p:nvSpPr>
          <p:spPr bwMode="auto">
            <a:xfrm>
              <a:off x="1231" y="1665"/>
              <a:ext cx="287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41" name="Line 28"/>
            <p:cNvSpPr>
              <a:spLocks noChangeShapeType="1"/>
            </p:cNvSpPr>
            <p:nvPr/>
          </p:nvSpPr>
          <p:spPr bwMode="auto">
            <a:xfrm>
              <a:off x="1716" y="1662"/>
              <a:ext cx="352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42" name="Line 29"/>
            <p:cNvSpPr>
              <a:spLocks noChangeShapeType="1"/>
            </p:cNvSpPr>
            <p:nvPr/>
          </p:nvSpPr>
          <p:spPr bwMode="auto">
            <a:xfrm rot="-10728344">
              <a:off x="1753" y="2591"/>
              <a:ext cx="331" cy="26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43" name="Arc 30"/>
            <p:cNvSpPr>
              <a:spLocks/>
            </p:cNvSpPr>
            <p:nvPr/>
          </p:nvSpPr>
          <p:spPr bwMode="auto">
            <a:xfrm rot="-10763547">
              <a:off x="261" y="1549"/>
              <a:ext cx="1971" cy="121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57150">
              <a:solidFill>
                <a:srgbClr val="6633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44" name="Arc 31"/>
            <p:cNvSpPr>
              <a:spLocks/>
            </p:cNvSpPr>
            <p:nvPr/>
          </p:nvSpPr>
          <p:spPr bwMode="auto">
            <a:xfrm rot="-644150">
              <a:off x="-161" y="1355"/>
              <a:ext cx="412" cy="228"/>
            </a:xfrm>
            <a:custGeom>
              <a:avLst/>
              <a:gdLst>
                <a:gd name="T0" fmla="*/ 0 w 21600"/>
                <a:gd name="T1" fmla="*/ 0 h 17166"/>
                <a:gd name="T2" fmla="*/ 0 w 21600"/>
                <a:gd name="T3" fmla="*/ 0 h 17166"/>
                <a:gd name="T4" fmla="*/ 0 w 21600"/>
                <a:gd name="T5" fmla="*/ 0 h 17166"/>
                <a:gd name="T6" fmla="*/ 0 60000 65536"/>
                <a:gd name="T7" fmla="*/ 0 60000 65536"/>
                <a:gd name="T8" fmla="*/ 0 60000 65536"/>
                <a:gd name="T9" fmla="*/ 0 w 21600"/>
                <a:gd name="T10" fmla="*/ 0 h 17166"/>
                <a:gd name="T11" fmla="*/ 21600 w 21600"/>
                <a:gd name="T12" fmla="*/ 17166 h 1716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17166" fill="none" extrusionOk="0">
                  <a:moveTo>
                    <a:pt x="13110" y="-1"/>
                  </a:moveTo>
                  <a:cubicBezTo>
                    <a:pt x="18460" y="4086"/>
                    <a:pt x="21600" y="10433"/>
                    <a:pt x="21600" y="17166"/>
                  </a:cubicBezTo>
                </a:path>
                <a:path w="21600" h="17166" stroke="0" extrusionOk="0">
                  <a:moveTo>
                    <a:pt x="13110" y="-1"/>
                  </a:moveTo>
                  <a:cubicBezTo>
                    <a:pt x="18460" y="4086"/>
                    <a:pt x="21600" y="10433"/>
                    <a:pt x="21600" y="17166"/>
                  </a:cubicBezTo>
                  <a:lnTo>
                    <a:pt x="0" y="17166"/>
                  </a:lnTo>
                  <a:close/>
                </a:path>
              </a:pathLst>
            </a:custGeom>
            <a:noFill/>
            <a:ln w="57150">
              <a:solidFill>
                <a:srgbClr val="6633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45" name="Tree"/>
            <p:cNvSpPr>
              <a:spLocks noEditPoints="1" noChangeArrowheads="1"/>
            </p:cNvSpPr>
            <p:nvPr/>
          </p:nvSpPr>
          <p:spPr bwMode="auto">
            <a:xfrm>
              <a:off x="121" y="1247"/>
              <a:ext cx="108" cy="141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17694720 60000 65536"/>
                <a:gd name="T15" fmla="*/ 11796480 60000 65536"/>
                <a:gd name="T16" fmla="*/ 11796480 60000 65536"/>
                <a:gd name="T17" fmla="*/ 11796480 60000 65536"/>
                <a:gd name="T18" fmla="*/ 0 60000 65536"/>
                <a:gd name="T19" fmla="*/ 0 60000 65536"/>
                <a:gd name="T20" fmla="*/ 0 60000 65536"/>
                <a:gd name="T21" fmla="*/ 800 w 21600"/>
                <a:gd name="T22" fmla="*/ 22519 h 21600"/>
                <a:gd name="T23" fmla="*/ 21000 w 21600"/>
                <a:gd name="T24" fmla="*/ 28340 h 21600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1600" h="21600">
                  <a:moveTo>
                    <a:pt x="0" y="18900"/>
                  </a:moveTo>
                  <a:lnTo>
                    <a:pt x="9257" y="18900"/>
                  </a:lnTo>
                  <a:lnTo>
                    <a:pt x="9257" y="21600"/>
                  </a:lnTo>
                  <a:lnTo>
                    <a:pt x="12343" y="21600"/>
                  </a:lnTo>
                  <a:lnTo>
                    <a:pt x="12343" y="18900"/>
                  </a:lnTo>
                  <a:lnTo>
                    <a:pt x="21600" y="18900"/>
                  </a:lnTo>
                  <a:lnTo>
                    <a:pt x="12343" y="12600"/>
                  </a:lnTo>
                  <a:lnTo>
                    <a:pt x="18514" y="12600"/>
                  </a:lnTo>
                  <a:lnTo>
                    <a:pt x="12343" y="6300"/>
                  </a:lnTo>
                  <a:lnTo>
                    <a:pt x="15429" y="6300"/>
                  </a:lnTo>
                  <a:lnTo>
                    <a:pt x="10800" y="0"/>
                  </a:lnTo>
                  <a:lnTo>
                    <a:pt x="6171" y="6300"/>
                  </a:lnTo>
                  <a:lnTo>
                    <a:pt x="9257" y="6300"/>
                  </a:lnTo>
                  <a:lnTo>
                    <a:pt x="3086" y="12600"/>
                  </a:lnTo>
                  <a:lnTo>
                    <a:pt x="9257" y="12600"/>
                  </a:lnTo>
                  <a:close/>
                </a:path>
              </a:pathLst>
            </a:custGeom>
            <a:solidFill>
              <a:srgbClr val="008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46" name="AutoShape 33"/>
            <p:cNvSpPr>
              <a:spLocks noChangeArrowheads="1"/>
            </p:cNvSpPr>
            <p:nvPr/>
          </p:nvSpPr>
          <p:spPr bwMode="auto">
            <a:xfrm rot="5400000" flipH="1">
              <a:off x="867" y="1212"/>
              <a:ext cx="570" cy="342"/>
            </a:xfrm>
            <a:prstGeom prst="leftArrow">
              <a:avLst>
                <a:gd name="adj1" fmla="val 50000"/>
                <a:gd name="adj2" fmla="val 41667"/>
              </a:avLst>
            </a:prstGeom>
            <a:solidFill>
              <a:srgbClr val="FFFFFF"/>
            </a:solidFill>
            <a:ln w="9525">
              <a:miter lim="800000"/>
              <a:headEnd/>
              <a:tailEnd/>
            </a:ln>
            <a:scene3d>
              <a:camera prst="legacyObliqueTopRight">
                <a:rot lat="16199977" lon="21299978" rev="0"/>
              </a:camera>
              <a:lightRig rig="legacyFlat3" dir="b"/>
            </a:scene3d>
            <a:sp3d extrusionH="36500" prstMaterial="legacyMatte">
              <a:bevelT w="13500" h="13500" prst="angle"/>
              <a:bevelB w="13500" h="13500" prst="angle"/>
              <a:extrusionClr>
                <a:srgbClr val="FFFFFF"/>
              </a:extrusionClr>
            </a:sp3d>
          </p:spPr>
          <p:txBody>
            <a:bodyPr>
              <a:flatTx/>
            </a:bodyPr>
            <a:lstStyle/>
            <a:p>
              <a:endParaRPr lang="en-US"/>
            </a:p>
          </p:txBody>
        </p:sp>
        <p:sp>
          <p:nvSpPr>
            <p:cNvPr id="1047" name="Line 34"/>
            <p:cNvSpPr>
              <a:spLocks noChangeShapeType="1"/>
            </p:cNvSpPr>
            <p:nvPr/>
          </p:nvSpPr>
          <p:spPr bwMode="auto">
            <a:xfrm>
              <a:off x="481" y="1652"/>
              <a:ext cx="129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48" name="Line 35"/>
            <p:cNvSpPr>
              <a:spLocks noChangeShapeType="1"/>
            </p:cNvSpPr>
            <p:nvPr/>
          </p:nvSpPr>
          <p:spPr bwMode="auto">
            <a:xfrm rot="-9145345">
              <a:off x="543" y="2064"/>
              <a:ext cx="160" cy="22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49" name="Arc 36"/>
            <p:cNvSpPr>
              <a:spLocks/>
            </p:cNvSpPr>
            <p:nvPr/>
          </p:nvSpPr>
          <p:spPr bwMode="auto">
            <a:xfrm rot="17937279" flipH="1">
              <a:off x="682" y="1830"/>
              <a:ext cx="218" cy="125"/>
            </a:xfrm>
            <a:custGeom>
              <a:avLst/>
              <a:gdLst>
                <a:gd name="T0" fmla="*/ 0 w 21487"/>
                <a:gd name="T1" fmla="*/ 0 h 21600"/>
                <a:gd name="T2" fmla="*/ 0 w 21487"/>
                <a:gd name="T3" fmla="*/ 0 h 21600"/>
                <a:gd name="T4" fmla="*/ 0 w 21487"/>
                <a:gd name="T5" fmla="*/ 0 h 21600"/>
                <a:gd name="T6" fmla="*/ 0 60000 65536"/>
                <a:gd name="T7" fmla="*/ 0 60000 65536"/>
                <a:gd name="T8" fmla="*/ 0 60000 65536"/>
                <a:gd name="T9" fmla="*/ 0 w 21487"/>
                <a:gd name="T10" fmla="*/ 0 h 21600"/>
                <a:gd name="T11" fmla="*/ 21487 w 21487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487" h="21600" fill="none" extrusionOk="0">
                  <a:moveTo>
                    <a:pt x="-1" y="0"/>
                  </a:moveTo>
                  <a:cubicBezTo>
                    <a:pt x="11073" y="0"/>
                    <a:pt x="20353" y="8373"/>
                    <a:pt x="21486" y="19389"/>
                  </a:cubicBezTo>
                </a:path>
                <a:path w="21487" h="21600" stroke="0" extrusionOk="0">
                  <a:moveTo>
                    <a:pt x="-1" y="0"/>
                  </a:moveTo>
                  <a:cubicBezTo>
                    <a:pt x="11073" y="0"/>
                    <a:pt x="20353" y="8373"/>
                    <a:pt x="21486" y="19389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38100">
              <a:solidFill>
                <a:srgbClr val="000000"/>
              </a:solidFill>
              <a:round/>
              <a:headEnd type="triangle" w="med" len="med"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50" name="Arc 37"/>
            <p:cNvSpPr>
              <a:spLocks/>
            </p:cNvSpPr>
            <p:nvPr/>
          </p:nvSpPr>
          <p:spPr bwMode="auto">
            <a:xfrm rot="17937279" flipH="1">
              <a:off x="969" y="1899"/>
              <a:ext cx="304" cy="168"/>
            </a:xfrm>
            <a:custGeom>
              <a:avLst/>
              <a:gdLst>
                <a:gd name="T0" fmla="*/ 0 w 21487"/>
                <a:gd name="T1" fmla="*/ 0 h 21600"/>
                <a:gd name="T2" fmla="*/ 0 w 21487"/>
                <a:gd name="T3" fmla="*/ 0 h 21600"/>
                <a:gd name="T4" fmla="*/ 0 w 21487"/>
                <a:gd name="T5" fmla="*/ 0 h 21600"/>
                <a:gd name="T6" fmla="*/ 0 60000 65536"/>
                <a:gd name="T7" fmla="*/ 0 60000 65536"/>
                <a:gd name="T8" fmla="*/ 0 60000 65536"/>
                <a:gd name="T9" fmla="*/ 0 w 21487"/>
                <a:gd name="T10" fmla="*/ 0 h 21600"/>
                <a:gd name="T11" fmla="*/ 21487 w 21487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487" h="21600" fill="none" extrusionOk="0">
                  <a:moveTo>
                    <a:pt x="-1" y="0"/>
                  </a:moveTo>
                  <a:cubicBezTo>
                    <a:pt x="11073" y="0"/>
                    <a:pt x="20353" y="8373"/>
                    <a:pt x="21486" y="19389"/>
                  </a:cubicBezTo>
                </a:path>
                <a:path w="21487" h="21600" stroke="0" extrusionOk="0">
                  <a:moveTo>
                    <a:pt x="-1" y="0"/>
                  </a:moveTo>
                  <a:cubicBezTo>
                    <a:pt x="11073" y="0"/>
                    <a:pt x="20353" y="8373"/>
                    <a:pt x="21486" y="19389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38100">
              <a:solidFill>
                <a:srgbClr val="000000"/>
              </a:solidFill>
              <a:round/>
              <a:headEnd type="triangle" w="med" len="med"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63320"/>
            <a:ext cx="9144000" cy="4179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61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9819" y="0"/>
            <a:ext cx="7772400" cy="1143000"/>
          </a:xfrm>
        </p:spPr>
        <p:txBody>
          <a:bodyPr/>
          <a:lstStyle/>
          <a:p>
            <a:r>
              <a:rPr lang="en-US" dirty="0">
                <a:solidFill>
                  <a:srgbClr val="FFFFCC"/>
                </a:solidFill>
              </a:rPr>
              <a:t>Cross-shelf transport </a:t>
            </a:r>
            <a:r>
              <a:rPr lang="en-US" dirty="0" err="1">
                <a:solidFill>
                  <a:srgbClr val="FFFFCC"/>
                </a:solidFill>
              </a:rPr>
              <a:t>vs</a:t>
            </a:r>
            <a:r>
              <a:rPr lang="en-US" dirty="0">
                <a:solidFill>
                  <a:srgbClr val="FFFFCC"/>
                </a:solidFill>
              </a:rPr>
              <a:t> water depth</a:t>
            </a:r>
          </a:p>
        </p:txBody>
      </p:sp>
      <p:pic>
        <p:nvPicPr>
          <p:cNvPr id="4" name="Picture 3" descr="Un_h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19167" y="830340"/>
            <a:ext cx="7796899" cy="5847674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5227573" y="2744334"/>
            <a:ext cx="2388050" cy="3160152"/>
            <a:chOff x="878164" y="1415312"/>
            <a:chExt cx="2791265" cy="3786082"/>
          </a:xfrm>
        </p:grpSpPr>
        <p:pic>
          <p:nvPicPr>
            <p:cNvPr id="5" name="Picture 4" descr="eddy_visc.png"/>
            <p:cNvPicPr>
              <a:picLocks noChangeAspect="1"/>
            </p:cNvPicPr>
            <p:nvPr/>
          </p:nvPicPr>
          <p:blipFill>
            <a:blip r:embed="rId3" cstate="print"/>
            <a:srcRect l="8334" r="33678"/>
            <a:stretch>
              <a:fillRect/>
            </a:stretch>
          </p:blipFill>
          <p:spPr>
            <a:xfrm>
              <a:off x="878164" y="1591294"/>
              <a:ext cx="2791265" cy="3610100"/>
            </a:xfrm>
            <a:prstGeom prst="rect">
              <a:avLst/>
            </a:prstGeom>
          </p:spPr>
        </p:pic>
        <p:cxnSp>
          <p:nvCxnSpPr>
            <p:cNvPr id="12" name="Straight Connector 11"/>
            <p:cNvCxnSpPr/>
            <p:nvPr/>
          </p:nvCxnSpPr>
          <p:spPr bwMode="auto">
            <a:xfrm>
              <a:off x="3026229" y="2015067"/>
              <a:ext cx="140304" cy="7257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rgbClr val="FF0000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" name="Straight Connector 12"/>
            <p:cNvCxnSpPr/>
            <p:nvPr/>
          </p:nvCxnSpPr>
          <p:spPr bwMode="auto">
            <a:xfrm>
              <a:off x="3016553" y="1947334"/>
              <a:ext cx="169333" cy="9918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rgbClr val="FF0000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4" name="Straight Connector 13"/>
            <p:cNvCxnSpPr/>
            <p:nvPr/>
          </p:nvCxnSpPr>
          <p:spPr bwMode="auto">
            <a:xfrm>
              <a:off x="3023810" y="1879601"/>
              <a:ext cx="186266" cy="12095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rgbClr val="FF0000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3" name="Straight Connector 22"/>
            <p:cNvCxnSpPr/>
            <p:nvPr/>
          </p:nvCxnSpPr>
          <p:spPr bwMode="auto">
            <a:xfrm>
              <a:off x="3181048" y="1862668"/>
              <a:ext cx="120952" cy="9676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rgbClr val="FF0000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4" name="Straight Connector 23"/>
            <p:cNvCxnSpPr/>
            <p:nvPr/>
          </p:nvCxnSpPr>
          <p:spPr bwMode="auto">
            <a:xfrm>
              <a:off x="3103639" y="1869925"/>
              <a:ext cx="147561" cy="106437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rgbClr val="FF0000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7" name="Straight Connector 26"/>
            <p:cNvCxnSpPr/>
            <p:nvPr/>
          </p:nvCxnSpPr>
          <p:spPr bwMode="auto">
            <a:xfrm>
              <a:off x="3016553" y="2073125"/>
              <a:ext cx="140304" cy="65313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rgbClr val="FF0000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" name="Straight Connector 29"/>
            <p:cNvCxnSpPr/>
            <p:nvPr/>
          </p:nvCxnSpPr>
          <p:spPr bwMode="auto">
            <a:xfrm>
              <a:off x="3016552" y="2191658"/>
              <a:ext cx="79829" cy="26609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rgbClr val="FF0000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1" name="Straight Connector 30"/>
            <p:cNvCxnSpPr/>
            <p:nvPr/>
          </p:nvCxnSpPr>
          <p:spPr bwMode="auto">
            <a:xfrm>
              <a:off x="3021391" y="2136020"/>
              <a:ext cx="82247" cy="38704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rgbClr val="FF0000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4" name="Straight Connector 33"/>
            <p:cNvCxnSpPr/>
            <p:nvPr/>
          </p:nvCxnSpPr>
          <p:spPr bwMode="auto">
            <a:xfrm>
              <a:off x="3256039" y="1867505"/>
              <a:ext cx="84666" cy="58057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rgbClr val="FF0000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6" name="Straight Connector 35"/>
            <p:cNvCxnSpPr/>
            <p:nvPr/>
          </p:nvCxnSpPr>
          <p:spPr bwMode="auto">
            <a:xfrm>
              <a:off x="3328610" y="1867505"/>
              <a:ext cx="53219" cy="43543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rgbClr val="FF0000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8" name="Straight Connector 37"/>
            <p:cNvCxnSpPr/>
            <p:nvPr/>
          </p:nvCxnSpPr>
          <p:spPr bwMode="auto">
            <a:xfrm>
              <a:off x="3026229" y="2249716"/>
              <a:ext cx="45961" cy="24189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rgbClr val="FF0000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1" name="TextBox 40"/>
            <p:cNvSpPr txBox="1"/>
            <p:nvPr/>
          </p:nvSpPr>
          <p:spPr>
            <a:xfrm>
              <a:off x="3199454" y="1415312"/>
              <a:ext cx="45557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U</a:t>
              </a:r>
              <a:r>
                <a:rPr lang="en-US" sz="2000" baseline="-25000" dirty="0">
                  <a:solidFill>
                    <a:srgbClr val="FF0000"/>
                  </a:solidFill>
                </a:rPr>
                <a:t>s</a:t>
              </a: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1794831" y="1309865"/>
            <a:ext cx="24961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Region of upwelling </a:t>
            </a:r>
          </a:p>
          <a:p>
            <a:r>
              <a:rPr lang="en-US" sz="2000" dirty="0"/>
              <a:t>or </a:t>
            </a:r>
            <a:r>
              <a:rPr lang="en-US" sz="2000" dirty="0" err="1"/>
              <a:t>downwelling</a:t>
            </a:r>
            <a:endParaRPr lang="en-US" sz="2000" dirty="0"/>
          </a:p>
        </p:txBody>
      </p:sp>
      <p:cxnSp>
        <p:nvCxnSpPr>
          <p:cNvPr id="19" name="Straight Arrow Connector 18"/>
          <p:cNvCxnSpPr/>
          <p:nvPr/>
        </p:nvCxnSpPr>
        <p:spPr bwMode="auto">
          <a:xfrm>
            <a:off x="2479622" y="1943892"/>
            <a:ext cx="94476" cy="52827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" name="TextBox 2"/>
          <p:cNvSpPr txBox="1"/>
          <p:nvPr/>
        </p:nvSpPr>
        <p:spPr>
          <a:xfrm>
            <a:off x="1199753" y="6169082"/>
            <a:ext cx="27292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</a:rPr>
              <a:t>shallow water – U</a:t>
            </a:r>
            <a:r>
              <a:rPr lang="en-US" sz="2000" baseline="-25000" dirty="0">
                <a:solidFill>
                  <a:srgbClr val="000000"/>
                </a:solidFill>
              </a:rPr>
              <a:t>s</a:t>
            </a:r>
            <a:r>
              <a:rPr lang="en-US" sz="2000" dirty="0">
                <a:solidFill>
                  <a:srgbClr val="000000"/>
                </a:solidFill>
              </a:rPr>
              <a:t> ~ 0</a:t>
            </a:r>
          </a:p>
        </p:txBody>
      </p:sp>
      <p:cxnSp>
        <p:nvCxnSpPr>
          <p:cNvPr id="21" name="Straight Arrow Connector 20"/>
          <p:cNvCxnSpPr/>
          <p:nvPr/>
        </p:nvCxnSpPr>
        <p:spPr bwMode="auto">
          <a:xfrm flipV="1">
            <a:off x="1848361" y="6021659"/>
            <a:ext cx="11339" cy="28350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5" name="TextBox 24"/>
          <p:cNvSpPr txBox="1"/>
          <p:nvPr/>
        </p:nvSpPr>
        <p:spPr>
          <a:xfrm>
            <a:off x="5106339" y="1887454"/>
            <a:ext cx="26597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deep water – U</a:t>
            </a:r>
            <a:r>
              <a:rPr lang="en-US" sz="2000" baseline="-25000" dirty="0"/>
              <a:t>s</a:t>
            </a:r>
            <a:r>
              <a:rPr lang="en-US" sz="2000" dirty="0"/>
              <a:t> ~ U</a:t>
            </a:r>
            <a:r>
              <a:rPr lang="en-US" sz="2000" baseline="-25000" dirty="0"/>
              <a:t>E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66178" y="357349"/>
            <a:ext cx="7772400" cy="1143000"/>
          </a:xfrm>
        </p:spPr>
        <p:txBody>
          <a:bodyPr/>
          <a:lstStyle/>
          <a:p>
            <a:r>
              <a:rPr lang="en-US" dirty="0">
                <a:solidFill>
                  <a:srgbClr val="FFFFCC"/>
                </a:solidFill>
              </a:rPr>
              <a:t>What happens when shelf water is stratified (density increases with depth)? </a:t>
            </a:r>
          </a:p>
        </p:txBody>
      </p:sp>
      <p:grpSp>
        <p:nvGrpSpPr>
          <p:cNvPr id="29" name="Group 43"/>
          <p:cNvGrpSpPr>
            <a:grpSpLocks/>
          </p:cNvGrpSpPr>
          <p:nvPr/>
        </p:nvGrpSpPr>
        <p:grpSpPr bwMode="auto">
          <a:xfrm>
            <a:off x="0" y="1816533"/>
            <a:ext cx="4778321" cy="3263218"/>
            <a:chOff x="-161" y="1098"/>
            <a:chExt cx="2396" cy="1671"/>
          </a:xfrm>
        </p:grpSpPr>
        <p:sp>
          <p:nvSpPr>
            <p:cNvPr id="30" name="Arc 3"/>
            <p:cNvSpPr>
              <a:spLocks/>
            </p:cNvSpPr>
            <p:nvPr/>
          </p:nvSpPr>
          <p:spPr bwMode="auto">
            <a:xfrm rot="-10763547">
              <a:off x="265" y="1559"/>
              <a:ext cx="1970" cy="121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gradFill rotWithShape="0">
              <a:gsLst>
                <a:gs pos="0">
                  <a:srgbClr val="C6D4FF"/>
                </a:gs>
                <a:gs pos="1000">
                  <a:srgbClr val="3366FF"/>
                </a:gs>
                <a:gs pos="61000">
                  <a:srgbClr val="C6D4FF"/>
                </a:gs>
              </a:gsLst>
              <a:lin ang="16680000" scaled="0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31" name="Group 4"/>
            <p:cNvGrpSpPr>
              <a:grpSpLocks/>
            </p:cNvGrpSpPr>
            <p:nvPr/>
          </p:nvGrpSpPr>
          <p:grpSpPr bwMode="auto">
            <a:xfrm rot="-101589">
              <a:off x="296" y="1480"/>
              <a:ext cx="940" cy="155"/>
              <a:chOff x="-773" y="6301"/>
              <a:chExt cx="11437" cy="1703"/>
            </a:xfrm>
          </p:grpSpPr>
          <p:grpSp>
            <p:nvGrpSpPr>
              <p:cNvPr id="57" name="Group 56"/>
              <p:cNvGrpSpPr>
                <a:grpSpLocks/>
              </p:cNvGrpSpPr>
              <p:nvPr/>
            </p:nvGrpSpPr>
            <p:grpSpPr bwMode="auto">
              <a:xfrm>
                <a:off x="3244" y="6396"/>
                <a:ext cx="3416" cy="1524"/>
                <a:chOff x="3244" y="6396"/>
                <a:chExt cx="3416" cy="1524"/>
              </a:xfrm>
            </p:grpSpPr>
            <p:sp>
              <p:nvSpPr>
                <p:cNvPr id="64" name="Arc 6"/>
                <p:cNvSpPr>
                  <a:spLocks/>
                </p:cNvSpPr>
                <p:nvPr/>
              </p:nvSpPr>
              <p:spPr bwMode="auto">
                <a:xfrm rot="8042653">
                  <a:off x="3242" y="6398"/>
                  <a:ext cx="1440" cy="1436"/>
                </a:xfrm>
                <a:custGeom>
                  <a:avLst/>
                  <a:gdLst>
                    <a:gd name="T0" fmla="*/ 0 w 21600"/>
                    <a:gd name="T1" fmla="*/ 0 h 21543"/>
                    <a:gd name="T2" fmla="*/ 0 w 21600"/>
                    <a:gd name="T3" fmla="*/ 0 h 21543"/>
                    <a:gd name="T4" fmla="*/ 0 w 21600"/>
                    <a:gd name="T5" fmla="*/ 0 h 21543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543"/>
                    <a:gd name="T11" fmla="*/ 21600 w 21600"/>
                    <a:gd name="T12" fmla="*/ 21543 h 21543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543" fill="none" extrusionOk="0">
                      <a:moveTo>
                        <a:pt x="1568" y="-1"/>
                      </a:moveTo>
                      <a:cubicBezTo>
                        <a:pt x="12859" y="821"/>
                        <a:pt x="21600" y="10222"/>
                        <a:pt x="21600" y="21543"/>
                      </a:cubicBezTo>
                    </a:path>
                    <a:path w="21600" h="21543" stroke="0" extrusionOk="0">
                      <a:moveTo>
                        <a:pt x="1568" y="-1"/>
                      </a:moveTo>
                      <a:cubicBezTo>
                        <a:pt x="12859" y="821"/>
                        <a:pt x="21600" y="10222"/>
                        <a:pt x="21600" y="21543"/>
                      </a:cubicBezTo>
                      <a:lnTo>
                        <a:pt x="0" y="21543"/>
                      </a:lnTo>
                      <a:close/>
                    </a:path>
                  </a:pathLst>
                </a:custGeom>
                <a:solidFill>
                  <a:srgbClr val="6600CC"/>
                </a:solidFill>
                <a:ln w="9525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5" name="Arc 7"/>
                <p:cNvSpPr>
                  <a:spLocks/>
                </p:cNvSpPr>
                <p:nvPr/>
              </p:nvSpPr>
              <p:spPr bwMode="auto">
                <a:xfrm rot="8207367">
                  <a:off x="5220" y="6480"/>
                  <a:ext cx="1440" cy="144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solidFill>
                  <a:srgbClr val="6600CC"/>
                </a:solidFill>
                <a:ln w="9525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58" name="Group 8"/>
              <p:cNvGrpSpPr>
                <a:grpSpLocks/>
              </p:cNvGrpSpPr>
              <p:nvPr/>
            </p:nvGrpSpPr>
            <p:grpSpPr bwMode="auto">
              <a:xfrm>
                <a:off x="-773" y="6301"/>
                <a:ext cx="3416" cy="1524"/>
                <a:chOff x="3244" y="6396"/>
                <a:chExt cx="3416" cy="1524"/>
              </a:xfrm>
            </p:grpSpPr>
            <p:sp>
              <p:nvSpPr>
                <p:cNvPr id="62" name="Arc 9"/>
                <p:cNvSpPr>
                  <a:spLocks/>
                </p:cNvSpPr>
                <p:nvPr/>
              </p:nvSpPr>
              <p:spPr bwMode="auto">
                <a:xfrm rot="8042653">
                  <a:off x="3242" y="6398"/>
                  <a:ext cx="1440" cy="1436"/>
                </a:xfrm>
                <a:custGeom>
                  <a:avLst/>
                  <a:gdLst>
                    <a:gd name="T0" fmla="*/ 0 w 21600"/>
                    <a:gd name="T1" fmla="*/ 0 h 21543"/>
                    <a:gd name="T2" fmla="*/ 0 w 21600"/>
                    <a:gd name="T3" fmla="*/ 0 h 21543"/>
                    <a:gd name="T4" fmla="*/ 0 w 21600"/>
                    <a:gd name="T5" fmla="*/ 0 h 21543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543"/>
                    <a:gd name="T11" fmla="*/ 21600 w 21600"/>
                    <a:gd name="T12" fmla="*/ 21543 h 21543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543" fill="none" extrusionOk="0">
                      <a:moveTo>
                        <a:pt x="1568" y="-1"/>
                      </a:moveTo>
                      <a:cubicBezTo>
                        <a:pt x="12859" y="821"/>
                        <a:pt x="21600" y="10222"/>
                        <a:pt x="21600" y="21543"/>
                      </a:cubicBezTo>
                    </a:path>
                    <a:path w="21600" h="21543" stroke="0" extrusionOk="0">
                      <a:moveTo>
                        <a:pt x="1568" y="-1"/>
                      </a:moveTo>
                      <a:cubicBezTo>
                        <a:pt x="12859" y="821"/>
                        <a:pt x="21600" y="10222"/>
                        <a:pt x="21600" y="21543"/>
                      </a:cubicBezTo>
                      <a:lnTo>
                        <a:pt x="0" y="21543"/>
                      </a:lnTo>
                      <a:close/>
                    </a:path>
                  </a:pathLst>
                </a:custGeom>
                <a:solidFill>
                  <a:srgbClr val="6600CC"/>
                </a:solidFill>
                <a:ln w="9525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3" name="Arc 10"/>
                <p:cNvSpPr>
                  <a:spLocks/>
                </p:cNvSpPr>
                <p:nvPr/>
              </p:nvSpPr>
              <p:spPr bwMode="auto">
                <a:xfrm rot="8207367">
                  <a:off x="5220" y="6480"/>
                  <a:ext cx="1440" cy="144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solidFill>
                  <a:srgbClr val="6600CC"/>
                </a:solidFill>
                <a:ln w="9525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59" name="Group 11"/>
              <p:cNvGrpSpPr>
                <a:grpSpLocks/>
              </p:cNvGrpSpPr>
              <p:nvPr/>
            </p:nvGrpSpPr>
            <p:grpSpPr bwMode="auto">
              <a:xfrm>
                <a:off x="7248" y="6480"/>
                <a:ext cx="3416" cy="1524"/>
                <a:chOff x="3244" y="6396"/>
                <a:chExt cx="3416" cy="1524"/>
              </a:xfrm>
            </p:grpSpPr>
            <p:sp>
              <p:nvSpPr>
                <p:cNvPr id="60" name="Arc 12"/>
                <p:cNvSpPr>
                  <a:spLocks/>
                </p:cNvSpPr>
                <p:nvPr/>
              </p:nvSpPr>
              <p:spPr bwMode="auto">
                <a:xfrm rot="8042653">
                  <a:off x="3242" y="6398"/>
                  <a:ext cx="1440" cy="1436"/>
                </a:xfrm>
                <a:custGeom>
                  <a:avLst/>
                  <a:gdLst>
                    <a:gd name="T0" fmla="*/ 0 w 21600"/>
                    <a:gd name="T1" fmla="*/ 0 h 21543"/>
                    <a:gd name="T2" fmla="*/ 0 w 21600"/>
                    <a:gd name="T3" fmla="*/ 0 h 21543"/>
                    <a:gd name="T4" fmla="*/ 0 w 21600"/>
                    <a:gd name="T5" fmla="*/ 0 h 21543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543"/>
                    <a:gd name="T11" fmla="*/ 21600 w 21600"/>
                    <a:gd name="T12" fmla="*/ 21543 h 21543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543" fill="none" extrusionOk="0">
                      <a:moveTo>
                        <a:pt x="1568" y="-1"/>
                      </a:moveTo>
                      <a:cubicBezTo>
                        <a:pt x="12859" y="821"/>
                        <a:pt x="21600" y="10222"/>
                        <a:pt x="21600" y="21543"/>
                      </a:cubicBezTo>
                    </a:path>
                    <a:path w="21600" h="21543" stroke="0" extrusionOk="0">
                      <a:moveTo>
                        <a:pt x="1568" y="-1"/>
                      </a:moveTo>
                      <a:cubicBezTo>
                        <a:pt x="12859" y="821"/>
                        <a:pt x="21600" y="10222"/>
                        <a:pt x="21600" y="21543"/>
                      </a:cubicBezTo>
                      <a:lnTo>
                        <a:pt x="0" y="21543"/>
                      </a:lnTo>
                      <a:close/>
                    </a:path>
                  </a:pathLst>
                </a:custGeom>
                <a:solidFill>
                  <a:srgbClr val="6600CC"/>
                </a:solidFill>
                <a:ln w="9525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1" name="Arc 13"/>
                <p:cNvSpPr>
                  <a:spLocks/>
                </p:cNvSpPr>
                <p:nvPr/>
              </p:nvSpPr>
              <p:spPr bwMode="auto">
                <a:xfrm rot="8207367">
                  <a:off x="5220" y="6480"/>
                  <a:ext cx="1440" cy="144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solidFill>
                  <a:srgbClr val="6600CC"/>
                </a:solidFill>
                <a:ln w="9525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grpSp>
          <p:nvGrpSpPr>
            <p:cNvPr id="32" name="Group 14"/>
            <p:cNvGrpSpPr>
              <a:grpSpLocks/>
            </p:cNvGrpSpPr>
            <p:nvPr/>
          </p:nvGrpSpPr>
          <p:grpSpPr bwMode="auto">
            <a:xfrm rot="-101589">
              <a:off x="1621" y="1498"/>
              <a:ext cx="281" cy="138"/>
              <a:chOff x="3244" y="6396"/>
              <a:chExt cx="3416" cy="1524"/>
            </a:xfrm>
          </p:grpSpPr>
          <p:sp>
            <p:nvSpPr>
              <p:cNvPr id="55" name="Arc 15"/>
              <p:cNvSpPr>
                <a:spLocks/>
              </p:cNvSpPr>
              <p:nvPr/>
            </p:nvSpPr>
            <p:spPr bwMode="auto">
              <a:xfrm rot="8042653">
                <a:off x="3242" y="6398"/>
                <a:ext cx="1440" cy="1436"/>
              </a:xfrm>
              <a:custGeom>
                <a:avLst/>
                <a:gdLst>
                  <a:gd name="T0" fmla="*/ 0 w 21600"/>
                  <a:gd name="T1" fmla="*/ 0 h 21543"/>
                  <a:gd name="T2" fmla="*/ 0 w 21600"/>
                  <a:gd name="T3" fmla="*/ 0 h 21543"/>
                  <a:gd name="T4" fmla="*/ 0 w 21600"/>
                  <a:gd name="T5" fmla="*/ 0 h 21543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543"/>
                  <a:gd name="T11" fmla="*/ 21600 w 21600"/>
                  <a:gd name="T12" fmla="*/ 21543 h 21543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543" fill="none" extrusionOk="0">
                    <a:moveTo>
                      <a:pt x="1568" y="-1"/>
                    </a:moveTo>
                    <a:cubicBezTo>
                      <a:pt x="12859" y="821"/>
                      <a:pt x="21600" y="10222"/>
                      <a:pt x="21600" y="21543"/>
                    </a:cubicBezTo>
                  </a:path>
                  <a:path w="21600" h="21543" stroke="0" extrusionOk="0">
                    <a:moveTo>
                      <a:pt x="1568" y="-1"/>
                    </a:moveTo>
                    <a:cubicBezTo>
                      <a:pt x="12859" y="821"/>
                      <a:pt x="21600" y="10222"/>
                      <a:pt x="21600" y="21543"/>
                    </a:cubicBezTo>
                    <a:lnTo>
                      <a:pt x="0" y="21543"/>
                    </a:lnTo>
                    <a:close/>
                  </a:path>
                </a:pathLst>
              </a:custGeom>
              <a:solidFill>
                <a:srgbClr val="6600CC"/>
              </a:solidFill>
              <a:ln w="9525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Arc 16"/>
              <p:cNvSpPr>
                <a:spLocks/>
              </p:cNvSpPr>
              <p:nvPr/>
            </p:nvSpPr>
            <p:spPr bwMode="auto">
              <a:xfrm rot="8207367">
                <a:off x="5220" y="6480"/>
                <a:ext cx="1440" cy="144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6600CC"/>
              </a:solidFill>
              <a:ln w="9525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3" name="Group 17"/>
            <p:cNvGrpSpPr>
              <a:grpSpLocks/>
            </p:cNvGrpSpPr>
            <p:nvPr/>
          </p:nvGrpSpPr>
          <p:grpSpPr bwMode="auto">
            <a:xfrm rot="-101589">
              <a:off x="1290" y="1491"/>
              <a:ext cx="281" cy="139"/>
              <a:chOff x="3244" y="6396"/>
              <a:chExt cx="3416" cy="1524"/>
            </a:xfrm>
          </p:grpSpPr>
          <p:sp>
            <p:nvSpPr>
              <p:cNvPr id="53" name="Arc 18"/>
              <p:cNvSpPr>
                <a:spLocks/>
              </p:cNvSpPr>
              <p:nvPr/>
            </p:nvSpPr>
            <p:spPr bwMode="auto">
              <a:xfrm rot="8042653">
                <a:off x="3242" y="6398"/>
                <a:ext cx="1440" cy="1436"/>
              </a:xfrm>
              <a:custGeom>
                <a:avLst/>
                <a:gdLst>
                  <a:gd name="T0" fmla="*/ 0 w 21600"/>
                  <a:gd name="T1" fmla="*/ 0 h 21543"/>
                  <a:gd name="T2" fmla="*/ 0 w 21600"/>
                  <a:gd name="T3" fmla="*/ 0 h 21543"/>
                  <a:gd name="T4" fmla="*/ 0 w 21600"/>
                  <a:gd name="T5" fmla="*/ 0 h 21543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543"/>
                  <a:gd name="T11" fmla="*/ 21600 w 21600"/>
                  <a:gd name="T12" fmla="*/ 21543 h 21543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543" fill="none" extrusionOk="0">
                    <a:moveTo>
                      <a:pt x="1568" y="-1"/>
                    </a:moveTo>
                    <a:cubicBezTo>
                      <a:pt x="12859" y="821"/>
                      <a:pt x="21600" y="10222"/>
                      <a:pt x="21600" y="21543"/>
                    </a:cubicBezTo>
                  </a:path>
                  <a:path w="21600" h="21543" stroke="0" extrusionOk="0">
                    <a:moveTo>
                      <a:pt x="1568" y="-1"/>
                    </a:moveTo>
                    <a:cubicBezTo>
                      <a:pt x="12859" y="821"/>
                      <a:pt x="21600" y="10222"/>
                      <a:pt x="21600" y="21543"/>
                    </a:cubicBezTo>
                    <a:lnTo>
                      <a:pt x="0" y="21543"/>
                    </a:lnTo>
                    <a:close/>
                  </a:path>
                </a:pathLst>
              </a:custGeom>
              <a:solidFill>
                <a:srgbClr val="6600CC"/>
              </a:solidFill>
              <a:ln w="9525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" name="Arc 19"/>
              <p:cNvSpPr>
                <a:spLocks/>
              </p:cNvSpPr>
              <p:nvPr/>
            </p:nvSpPr>
            <p:spPr bwMode="auto">
              <a:xfrm rot="8207367">
                <a:off x="5220" y="6480"/>
                <a:ext cx="1440" cy="144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6600CC"/>
              </a:solidFill>
              <a:ln w="9525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4" name="Group 20"/>
            <p:cNvGrpSpPr>
              <a:grpSpLocks/>
            </p:cNvGrpSpPr>
            <p:nvPr/>
          </p:nvGrpSpPr>
          <p:grpSpPr bwMode="auto">
            <a:xfrm rot="-101589">
              <a:off x="1950" y="1500"/>
              <a:ext cx="281" cy="139"/>
              <a:chOff x="3244" y="6396"/>
              <a:chExt cx="3416" cy="1524"/>
            </a:xfrm>
          </p:grpSpPr>
          <p:sp>
            <p:nvSpPr>
              <p:cNvPr id="51" name="Arc 21"/>
              <p:cNvSpPr>
                <a:spLocks/>
              </p:cNvSpPr>
              <p:nvPr/>
            </p:nvSpPr>
            <p:spPr bwMode="auto">
              <a:xfrm rot="8042653">
                <a:off x="3242" y="6398"/>
                <a:ext cx="1440" cy="1436"/>
              </a:xfrm>
              <a:custGeom>
                <a:avLst/>
                <a:gdLst>
                  <a:gd name="T0" fmla="*/ 0 w 21600"/>
                  <a:gd name="T1" fmla="*/ 0 h 21543"/>
                  <a:gd name="T2" fmla="*/ 0 w 21600"/>
                  <a:gd name="T3" fmla="*/ 0 h 21543"/>
                  <a:gd name="T4" fmla="*/ 0 w 21600"/>
                  <a:gd name="T5" fmla="*/ 0 h 21543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543"/>
                  <a:gd name="T11" fmla="*/ 21600 w 21600"/>
                  <a:gd name="T12" fmla="*/ 21543 h 21543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543" fill="none" extrusionOk="0">
                    <a:moveTo>
                      <a:pt x="1568" y="-1"/>
                    </a:moveTo>
                    <a:cubicBezTo>
                      <a:pt x="12859" y="821"/>
                      <a:pt x="21600" y="10222"/>
                      <a:pt x="21600" y="21543"/>
                    </a:cubicBezTo>
                  </a:path>
                  <a:path w="21600" h="21543" stroke="0" extrusionOk="0">
                    <a:moveTo>
                      <a:pt x="1568" y="-1"/>
                    </a:moveTo>
                    <a:cubicBezTo>
                      <a:pt x="12859" y="821"/>
                      <a:pt x="21600" y="10222"/>
                      <a:pt x="21600" y="21543"/>
                    </a:cubicBezTo>
                    <a:lnTo>
                      <a:pt x="0" y="21543"/>
                    </a:lnTo>
                    <a:close/>
                  </a:path>
                </a:pathLst>
              </a:custGeom>
              <a:solidFill>
                <a:srgbClr val="6600CC"/>
              </a:solidFill>
              <a:ln w="9525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" name="Arc 22"/>
              <p:cNvSpPr>
                <a:spLocks/>
              </p:cNvSpPr>
              <p:nvPr/>
            </p:nvSpPr>
            <p:spPr bwMode="auto">
              <a:xfrm rot="8207367">
                <a:off x="5220" y="6480"/>
                <a:ext cx="1440" cy="144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6600CC"/>
              </a:solidFill>
              <a:ln w="9525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5" name="Arc 23"/>
            <p:cNvSpPr>
              <a:spLocks/>
            </p:cNvSpPr>
            <p:nvPr/>
          </p:nvSpPr>
          <p:spPr bwMode="auto">
            <a:xfrm rot="17937279" flipH="1">
              <a:off x="454" y="1707"/>
              <a:ext cx="189" cy="275"/>
            </a:xfrm>
            <a:custGeom>
              <a:avLst/>
              <a:gdLst>
                <a:gd name="T0" fmla="*/ 0 w 15823"/>
                <a:gd name="T1" fmla="*/ 0 h 21600"/>
                <a:gd name="T2" fmla="*/ 0 w 15823"/>
                <a:gd name="T3" fmla="*/ 0 h 21600"/>
                <a:gd name="T4" fmla="*/ 0 w 15823"/>
                <a:gd name="T5" fmla="*/ 0 h 21600"/>
                <a:gd name="T6" fmla="*/ 0 60000 65536"/>
                <a:gd name="T7" fmla="*/ 0 60000 65536"/>
                <a:gd name="T8" fmla="*/ 0 60000 65536"/>
                <a:gd name="T9" fmla="*/ 0 w 15823"/>
                <a:gd name="T10" fmla="*/ 0 h 21600"/>
                <a:gd name="T11" fmla="*/ 15823 w 15823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5823" h="21600" fill="none" extrusionOk="0">
                  <a:moveTo>
                    <a:pt x="-1" y="0"/>
                  </a:moveTo>
                  <a:cubicBezTo>
                    <a:pt x="6003" y="0"/>
                    <a:pt x="11736" y="2498"/>
                    <a:pt x="15822" y="6896"/>
                  </a:cubicBezTo>
                </a:path>
                <a:path w="15823" h="21600" stroke="0" extrusionOk="0">
                  <a:moveTo>
                    <a:pt x="-1" y="0"/>
                  </a:moveTo>
                  <a:cubicBezTo>
                    <a:pt x="6003" y="0"/>
                    <a:pt x="11736" y="2498"/>
                    <a:pt x="15822" y="6896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38100">
              <a:solidFill>
                <a:srgbClr val="000000"/>
              </a:solidFill>
              <a:round/>
              <a:headEnd type="triangle" w="med" len="med"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Line 24"/>
            <p:cNvSpPr>
              <a:spLocks noChangeShapeType="1"/>
            </p:cNvSpPr>
            <p:nvPr/>
          </p:nvSpPr>
          <p:spPr bwMode="auto">
            <a:xfrm>
              <a:off x="801" y="1660"/>
              <a:ext cx="211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Line 25"/>
            <p:cNvSpPr>
              <a:spLocks noChangeShapeType="1"/>
            </p:cNvSpPr>
            <p:nvPr/>
          </p:nvSpPr>
          <p:spPr bwMode="auto">
            <a:xfrm rot="-9145345">
              <a:off x="814" y="2277"/>
              <a:ext cx="211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Line 26"/>
            <p:cNvSpPr>
              <a:spLocks noChangeShapeType="1"/>
            </p:cNvSpPr>
            <p:nvPr/>
          </p:nvSpPr>
          <p:spPr bwMode="auto">
            <a:xfrm rot="-9902611">
              <a:off x="1189" y="2464"/>
              <a:ext cx="308" cy="18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Line 27"/>
            <p:cNvSpPr>
              <a:spLocks noChangeShapeType="1"/>
            </p:cNvSpPr>
            <p:nvPr/>
          </p:nvSpPr>
          <p:spPr bwMode="auto">
            <a:xfrm>
              <a:off x="1231" y="1665"/>
              <a:ext cx="287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Line 28"/>
            <p:cNvSpPr>
              <a:spLocks noChangeShapeType="1"/>
            </p:cNvSpPr>
            <p:nvPr/>
          </p:nvSpPr>
          <p:spPr bwMode="auto">
            <a:xfrm>
              <a:off x="1716" y="1662"/>
              <a:ext cx="352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Line 29"/>
            <p:cNvSpPr>
              <a:spLocks noChangeShapeType="1"/>
            </p:cNvSpPr>
            <p:nvPr/>
          </p:nvSpPr>
          <p:spPr bwMode="auto">
            <a:xfrm rot="-10728344">
              <a:off x="1753" y="2591"/>
              <a:ext cx="331" cy="26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Arc 30"/>
            <p:cNvSpPr>
              <a:spLocks/>
            </p:cNvSpPr>
            <p:nvPr/>
          </p:nvSpPr>
          <p:spPr bwMode="auto">
            <a:xfrm rot="-10763547">
              <a:off x="261" y="1549"/>
              <a:ext cx="1971" cy="121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57150">
              <a:solidFill>
                <a:srgbClr val="6633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Arc 31"/>
            <p:cNvSpPr>
              <a:spLocks/>
            </p:cNvSpPr>
            <p:nvPr/>
          </p:nvSpPr>
          <p:spPr bwMode="auto">
            <a:xfrm rot="-644150">
              <a:off x="-161" y="1355"/>
              <a:ext cx="412" cy="228"/>
            </a:xfrm>
            <a:custGeom>
              <a:avLst/>
              <a:gdLst>
                <a:gd name="T0" fmla="*/ 0 w 21600"/>
                <a:gd name="T1" fmla="*/ 0 h 17166"/>
                <a:gd name="T2" fmla="*/ 0 w 21600"/>
                <a:gd name="T3" fmla="*/ 0 h 17166"/>
                <a:gd name="T4" fmla="*/ 0 w 21600"/>
                <a:gd name="T5" fmla="*/ 0 h 17166"/>
                <a:gd name="T6" fmla="*/ 0 60000 65536"/>
                <a:gd name="T7" fmla="*/ 0 60000 65536"/>
                <a:gd name="T8" fmla="*/ 0 60000 65536"/>
                <a:gd name="T9" fmla="*/ 0 w 21600"/>
                <a:gd name="T10" fmla="*/ 0 h 17166"/>
                <a:gd name="T11" fmla="*/ 21600 w 21600"/>
                <a:gd name="T12" fmla="*/ 17166 h 1716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17166" fill="none" extrusionOk="0">
                  <a:moveTo>
                    <a:pt x="13110" y="-1"/>
                  </a:moveTo>
                  <a:cubicBezTo>
                    <a:pt x="18460" y="4086"/>
                    <a:pt x="21600" y="10433"/>
                    <a:pt x="21600" y="17166"/>
                  </a:cubicBezTo>
                </a:path>
                <a:path w="21600" h="17166" stroke="0" extrusionOk="0">
                  <a:moveTo>
                    <a:pt x="13110" y="-1"/>
                  </a:moveTo>
                  <a:cubicBezTo>
                    <a:pt x="18460" y="4086"/>
                    <a:pt x="21600" y="10433"/>
                    <a:pt x="21600" y="17166"/>
                  </a:cubicBezTo>
                  <a:lnTo>
                    <a:pt x="0" y="17166"/>
                  </a:lnTo>
                  <a:close/>
                </a:path>
              </a:pathLst>
            </a:custGeom>
            <a:noFill/>
            <a:ln w="57150">
              <a:solidFill>
                <a:srgbClr val="6633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Tree"/>
            <p:cNvSpPr>
              <a:spLocks noEditPoints="1" noChangeArrowheads="1"/>
            </p:cNvSpPr>
            <p:nvPr/>
          </p:nvSpPr>
          <p:spPr bwMode="auto">
            <a:xfrm>
              <a:off x="121" y="1247"/>
              <a:ext cx="108" cy="141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17694720 60000 65536"/>
                <a:gd name="T15" fmla="*/ 11796480 60000 65536"/>
                <a:gd name="T16" fmla="*/ 11796480 60000 65536"/>
                <a:gd name="T17" fmla="*/ 11796480 60000 65536"/>
                <a:gd name="T18" fmla="*/ 0 60000 65536"/>
                <a:gd name="T19" fmla="*/ 0 60000 65536"/>
                <a:gd name="T20" fmla="*/ 0 60000 65536"/>
                <a:gd name="T21" fmla="*/ 800 w 21600"/>
                <a:gd name="T22" fmla="*/ 22519 h 21600"/>
                <a:gd name="T23" fmla="*/ 21000 w 21600"/>
                <a:gd name="T24" fmla="*/ 28340 h 21600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1600" h="21600">
                  <a:moveTo>
                    <a:pt x="0" y="18900"/>
                  </a:moveTo>
                  <a:lnTo>
                    <a:pt x="9257" y="18900"/>
                  </a:lnTo>
                  <a:lnTo>
                    <a:pt x="9257" y="21600"/>
                  </a:lnTo>
                  <a:lnTo>
                    <a:pt x="12343" y="21600"/>
                  </a:lnTo>
                  <a:lnTo>
                    <a:pt x="12343" y="18900"/>
                  </a:lnTo>
                  <a:lnTo>
                    <a:pt x="21600" y="18900"/>
                  </a:lnTo>
                  <a:lnTo>
                    <a:pt x="12343" y="12600"/>
                  </a:lnTo>
                  <a:lnTo>
                    <a:pt x="18514" y="12600"/>
                  </a:lnTo>
                  <a:lnTo>
                    <a:pt x="12343" y="6300"/>
                  </a:lnTo>
                  <a:lnTo>
                    <a:pt x="15429" y="6300"/>
                  </a:lnTo>
                  <a:lnTo>
                    <a:pt x="10800" y="0"/>
                  </a:lnTo>
                  <a:lnTo>
                    <a:pt x="6171" y="6300"/>
                  </a:lnTo>
                  <a:lnTo>
                    <a:pt x="9257" y="6300"/>
                  </a:lnTo>
                  <a:lnTo>
                    <a:pt x="3086" y="12600"/>
                  </a:lnTo>
                  <a:lnTo>
                    <a:pt x="9257" y="12600"/>
                  </a:lnTo>
                  <a:close/>
                </a:path>
              </a:pathLst>
            </a:custGeom>
            <a:solidFill>
              <a:srgbClr val="008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AutoShape 33"/>
            <p:cNvSpPr>
              <a:spLocks noChangeArrowheads="1"/>
            </p:cNvSpPr>
            <p:nvPr/>
          </p:nvSpPr>
          <p:spPr bwMode="auto">
            <a:xfrm rot="6851575">
              <a:off x="867" y="1212"/>
              <a:ext cx="570" cy="342"/>
            </a:xfrm>
            <a:prstGeom prst="leftArrow">
              <a:avLst>
                <a:gd name="adj1" fmla="val 50000"/>
                <a:gd name="adj2" fmla="val 41667"/>
              </a:avLst>
            </a:prstGeom>
            <a:solidFill>
              <a:srgbClr val="FFFFFF"/>
            </a:solidFill>
            <a:ln w="9525">
              <a:miter lim="800000"/>
              <a:headEnd/>
              <a:tailEnd/>
            </a:ln>
            <a:scene3d>
              <a:camera prst="legacyObliqueTopRight">
                <a:rot lat="16199977" lon="21299978" rev="0"/>
              </a:camera>
              <a:lightRig rig="legacyFlat3" dir="b"/>
            </a:scene3d>
            <a:sp3d extrusionH="36500" prstMaterial="legacyMatte">
              <a:bevelT w="13500" h="13500" prst="angle"/>
              <a:bevelB w="13500" h="13500" prst="angle"/>
              <a:extrusionClr>
                <a:srgbClr val="FFFFFF"/>
              </a:extrusionClr>
            </a:sp3d>
          </p:spPr>
          <p:txBody>
            <a:bodyPr>
              <a:flatTx/>
            </a:bodyPr>
            <a:lstStyle/>
            <a:p>
              <a:endParaRPr lang="en-US"/>
            </a:p>
          </p:txBody>
        </p:sp>
        <p:sp>
          <p:nvSpPr>
            <p:cNvPr id="46" name="Line 34"/>
            <p:cNvSpPr>
              <a:spLocks noChangeShapeType="1"/>
            </p:cNvSpPr>
            <p:nvPr/>
          </p:nvSpPr>
          <p:spPr bwMode="auto">
            <a:xfrm>
              <a:off x="481" y="1652"/>
              <a:ext cx="129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Line 35"/>
            <p:cNvSpPr>
              <a:spLocks noChangeShapeType="1"/>
            </p:cNvSpPr>
            <p:nvPr/>
          </p:nvSpPr>
          <p:spPr bwMode="auto">
            <a:xfrm rot="-9145345">
              <a:off x="543" y="2064"/>
              <a:ext cx="160" cy="22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Arc 36"/>
            <p:cNvSpPr>
              <a:spLocks/>
            </p:cNvSpPr>
            <p:nvPr/>
          </p:nvSpPr>
          <p:spPr bwMode="auto">
            <a:xfrm rot="17937279" flipH="1">
              <a:off x="682" y="1830"/>
              <a:ext cx="218" cy="125"/>
            </a:xfrm>
            <a:custGeom>
              <a:avLst/>
              <a:gdLst>
                <a:gd name="T0" fmla="*/ 0 w 21487"/>
                <a:gd name="T1" fmla="*/ 0 h 21600"/>
                <a:gd name="T2" fmla="*/ 0 w 21487"/>
                <a:gd name="T3" fmla="*/ 0 h 21600"/>
                <a:gd name="T4" fmla="*/ 0 w 21487"/>
                <a:gd name="T5" fmla="*/ 0 h 21600"/>
                <a:gd name="T6" fmla="*/ 0 60000 65536"/>
                <a:gd name="T7" fmla="*/ 0 60000 65536"/>
                <a:gd name="T8" fmla="*/ 0 60000 65536"/>
                <a:gd name="T9" fmla="*/ 0 w 21487"/>
                <a:gd name="T10" fmla="*/ 0 h 21600"/>
                <a:gd name="T11" fmla="*/ 21487 w 21487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487" h="21600" fill="none" extrusionOk="0">
                  <a:moveTo>
                    <a:pt x="-1" y="0"/>
                  </a:moveTo>
                  <a:cubicBezTo>
                    <a:pt x="11073" y="0"/>
                    <a:pt x="20353" y="8373"/>
                    <a:pt x="21486" y="19389"/>
                  </a:cubicBezTo>
                </a:path>
                <a:path w="21487" h="21600" stroke="0" extrusionOk="0">
                  <a:moveTo>
                    <a:pt x="-1" y="0"/>
                  </a:moveTo>
                  <a:cubicBezTo>
                    <a:pt x="11073" y="0"/>
                    <a:pt x="20353" y="8373"/>
                    <a:pt x="21486" y="19389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38100">
              <a:solidFill>
                <a:srgbClr val="000000"/>
              </a:solidFill>
              <a:round/>
              <a:headEnd type="triangle" w="med" len="med"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Arc 37"/>
            <p:cNvSpPr>
              <a:spLocks/>
            </p:cNvSpPr>
            <p:nvPr/>
          </p:nvSpPr>
          <p:spPr bwMode="auto">
            <a:xfrm rot="17937279" flipH="1">
              <a:off x="969" y="1899"/>
              <a:ext cx="304" cy="168"/>
            </a:xfrm>
            <a:custGeom>
              <a:avLst/>
              <a:gdLst>
                <a:gd name="T0" fmla="*/ 0 w 21487"/>
                <a:gd name="T1" fmla="*/ 0 h 21600"/>
                <a:gd name="T2" fmla="*/ 0 w 21487"/>
                <a:gd name="T3" fmla="*/ 0 h 21600"/>
                <a:gd name="T4" fmla="*/ 0 w 21487"/>
                <a:gd name="T5" fmla="*/ 0 h 21600"/>
                <a:gd name="T6" fmla="*/ 0 60000 65536"/>
                <a:gd name="T7" fmla="*/ 0 60000 65536"/>
                <a:gd name="T8" fmla="*/ 0 60000 65536"/>
                <a:gd name="T9" fmla="*/ 0 w 21487"/>
                <a:gd name="T10" fmla="*/ 0 h 21600"/>
                <a:gd name="T11" fmla="*/ 21487 w 21487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487" h="21600" fill="none" extrusionOk="0">
                  <a:moveTo>
                    <a:pt x="-1" y="0"/>
                  </a:moveTo>
                  <a:cubicBezTo>
                    <a:pt x="11073" y="0"/>
                    <a:pt x="20353" y="8373"/>
                    <a:pt x="21486" y="19389"/>
                  </a:cubicBezTo>
                </a:path>
                <a:path w="21487" h="21600" stroke="0" extrusionOk="0">
                  <a:moveTo>
                    <a:pt x="-1" y="0"/>
                  </a:moveTo>
                  <a:cubicBezTo>
                    <a:pt x="11073" y="0"/>
                    <a:pt x="20353" y="8373"/>
                    <a:pt x="21486" y="19389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38100">
              <a:solidFill>
                <a:srgbClr val="000000"/>
              </a:solidFill>
              <a:round/>
              <a:headEnd type="triangle" w="med" len="med"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5071569" y="2021314"/>
            <a:ext cx="387523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solidFill>
                  <a:srgbClr val="FFFFCC"/>
                </a:solidFill>
              </a:rPr>
              <a:t>Stratification inhibits vertical mixing </a:t>
            </a:r>
          </a:p>
          <a:p>
            <a:pPr algn="l"/>
            <a:endParaRPr lang="en-US" dirty="0">
              <a:solidFill>
                <a:srgbClr val="FFFFCC"/>
              </a:solidFill>
            </a:endParaRPr>
          </a:p>
          <a:p>
            <a:pPr algn="l"/>
            <a:r>
              <a:rPr lang="en-US" dirty="0">
                <a:solidFill>
                  <a:srgbClr val="FFFFCC"/>
                </a:solidFill>
              </a:rPr>
              <a:t>Complicated feedbacks between stratification,</a:t>
            </a:r>
          </a:p>
          <a:p>
            <a:pPr algn="l"/>
            <a:r>
              <a:rPr lang="en-US" dirty="0">
                <a:solidFill>
                  <a:srgbClr val="FFFFCC"/>
                </a:solidFill>
              </a:rPr>
              <a:t>vertical mixing, and</a:t>
            </a:r>
          </a:p>
          <a:p>
            <a:pPr algn="l"/>
            <a:r>
              <a:rPr lang="en-US" dirty="0">
                <a:solidFill>
                  <a:srgbClr val="FFFFCC"/>
                </a:solidFill>
              </a:rPr>
              <a:t>currents (requires numerical model)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3808" y="0"/>
            <a:ext cx="7772400" cy="858352"/>
          </a:xfrm>
        </p:spPr>
        <p:txBody>
          <a:bodyPr/>
          <a:lstStyle/>
          <a:p>
            <a:r>
              <a:rPr lang="en-US" sz="2400" dirty="0" err="1">
                <a:solidFill>
                  <a:srgbClr val="FFFFCC"/>
                </a:solidFill>
              </a:rPr>
              <a:t>downwelling</a:t>
            </a:r>
            <a:r>
              <a:rPr lang="en-US" sz="2400" dirty="0">
                <a:solidFill>
                  <a:srgbClr val="FFFFCC"/>
                </a:solidFill>
              </a:rPr>
              <a:t> response </a:t>
            </a:r>
            <a:r>
              <a:rPr lang="en-US" sz="2000" dirty="0">
                <a:solidFill>
                  <a:srgbClr val="FFFFCC"/>
                </a:solidFill>
              </a:rPr>
              <a:t>(Austin and Lentz JPO 2002)</a:t>
            </a:r>
          </a:p>
        </p:txBody>
      </p:sp>
      <p:pic>
        <p:nvPicPr>
          <p:cNvPr id="1628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21720" y="611429"/>
            <a:ext cx="7268978" cy="60567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ight Arrow 4"/>
          <p:cNvSpPr/>
          <p:nvPr/>
        </p:nvSpPr>
        <p:spPr bwMode="auto">
          <a:xfrm rot="1487910">
            <a:off x="7572255" y="2868556"/>
            <a:ext cx="423319" cy="19989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Helvetica" pitchFamily="34" charset="0"/>
            </a:endParaRPr>
          </a:p>
        </p:txBody>
      </p:sp>
      <p:sp>
        <p:nvSpPr>
          <p:cNvPr id="6" name="Right Arrow 5"/>
          <p:cNvSpPr/>
          <p:nvPr/>
        </p:nvSpPr>
        <p:spPr bwMode="auto">
          <a:xfrm rot="1487910">
            <a:off x="5055387" y="2868099"/>
            <a:ext cx="423319" cy="19989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Helvetica" pitchFamily="34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2575195" y="2304160"/>
            <a:ext cx="434613" cy="694194"/>
            <a:chOff x="2575195" y="2304160"/>
            <a:chExt cx="434613" cy="694194"/>
          </a:xfrm>
        </p:grpSpPr>
        <p:sp>
          <p:nvSpPr>
            <p:cNvPr id="3" name="Right Arrow 2"/>
            <p:cNvSpPr/>
            <p:nvPr/>
          </p:nvSpPr>
          <p:spPr bwMode="auto">
            <a:xfrm rot="1487910">
              <a:off x="2575195" y="2798464"/>
              <a:ext cx="423319" cy="199890"/>
            </a:xfrm>
            <a:prstGeom prst="rightArrow">
              <a:avLst/>
            </a:prstGeom>
            <a:solidFill>
              <a:schemeClr val="accent1"/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Helvetica" pitchFamily="34" charset="0"/>
              </a:endParaRPr>
            </a:p>
          </p:txBody>
        </p:sp>
        <p:sp>
          <p:nvSpPr>
            <p:cNvPr id="7" name="Right Arrow 6"/>
            <p:cNvSpPr/>
            <p:nvPr/>
          </p:nvSpPr>
          <p:spPr bwMode="auto">
            <a:xfrm flipH="1">
              <a:off x="2586489" y="2304160"/>
              <a:ext cx="423319" cy="199890"/>
            </a:xfrm>
            <a:prstGeom prst="rightArrow">
              <a:avLst/>
            </a:prstGeom>
            <a:solidFill>
              <a:schemeClr val="accent1"/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Helvetica" pitchFamily="34" charset="0"/>
              </a:endParaRPr>
            </a:p>
          </p:txBody>
        </p:sp>
      </p:grpSp>
      <p:sp>
        <p:nvSpPr>
          <p:cNvPr id="8" name="Right Arrow 7"/>
          <p:cNvSpPr/>
          <p:nvPr/>
        </p:nvSpPr>
        <p:spPr bwMode="auto">
          <a:xfrm flipH="1">
            <a:off x="5043629" y="2303702"/>
            <a:ext cx="423319" cy="19989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Helvetica" pitchFamily="34" charset="0"/>
            </a:endParaRPr>
          </a:p>
        </p:txBody>
      </p:sp>
      <p:sp>
        <p:nvSpPr>
          <p:cNvPr id="9" name="Right Arrow 8"/>
          <p:cNvSpPr/>
          <p:nvPr/>
        </p:nvSpPr>
        <p:spPr bwMode="auto">
          <a:xfrm flipH="1">
            <a:off x="7594842" y="2303245"/>
            <a:ext cx="423319" cy="19989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Helvetica" pitchFamily="34" charset="0"/>
            </a:endParaRPr>
          </a:p>
        </p:txBody>
      </p:sp>
      <p:sp>
        <p:nvSpPr>
          <p:cNvPr id="4" name="Circular Arrow 3"/>
          <p:cNvSpPr/>
          <p:nvPr/>
        </p:nvSpPr>
        <p:spPr bwMode="auto">
          <a:xfrm rot="6949590" flipV="1">
            <a:off x="1896392" y="2241533"/>
            <a:ext cx="340777" cy="509196"/>
          </a:xfrm>
          <a:prstGeom prst="circularArrow">
            <a:avLst>
              <a:gd name="adj1" fmla="val 12500"/>
              <a:gd name="adj2" fmla="val 1792451"/>
              <a:gd name="adj3" fmla="val 20457681"/>
              <a:gd name="adj4" fmla="val 12174708"/>
              <a:gd name="adj5" fmla="val 19270"/>
            </a:avLst>
          </a:prstGeom>
          <a:solidFill>
            <a:schemeClr val="accent1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Helvetica" pitchFamily="34" charset="0"/>
            </a:endParaRPr>
          </a:p>
        </p:txBody>
      </p:sp>
      <p:sp>
        <p:nvSpPr>
          <p:cNvPr id="11" name="Circular Arrow 10"/>
          <p:cNvSpPr/>
          <p:nvPr/>
        </p:nvSpPr>
        <p:spPr bwMode="auto">
          <a:xfrm rot="6949590" flipV="1">
            <a:off x="4468038" y="2287700"/>
            <a:ext cx="340777" cy="509196"/>
          </a:xfrm>
          <a:prstGeom prst="circularArrow">
            <a:avLst>
              <a:gd name="adj1" fmla="val 12500"/>
              <a:gd name="adj2" fmla="val 1792451"/>
              <a:gd name="adj3" fmla="val 20457681"/>
              <a:gd name="adj4" fmla="val 12174708"/>
              <a:gd name="adj5" fmla="val 19270"/>
            </a:avLst>
          </a:prstGeom>
          <a:solidFill>
            <a:schemeClr val="accent1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Helvetica" pitchFamily="34" charset="0"/>
            </a:endParaRPr>
          </a:p>
        </p:txBody>
      </p:sp>
      <p:sp>
        <p:nvSpPr>
          <p:cNvPr id="12" name="Circular Arrow 11"/>
          <p:cNvSpPr/>
          <p:nvPr/>
        </p:nvSpPr>
        <p:spPr bwMode="auto">
          <a:xfrm rot="6949590" flipV="1">
            <a:off x="7097629" y="2324212"/>
            <a:ext cx="340777" cy="509196"/>
          </a:xfrm>
          <a:prstGeom prst="circularArrow">
            <a:avLst>
              <a:gd name="adj1" fmla="val 12500"/>
              <a:gd name="adj2" fmla="val 1792451"/>
              <a:gd name="adj3" fmla="val 20457681"/>
              <a:gd name="adj4" fmla="val 12174708"/>
              <a:gd name="adj5" fmla="val 19270"/>
            </a:avLst>
          </a:prstGeom>
          <a:solidFill>
            <a:schemeClr val="accent1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Helvetica" pitchFamily="34" charset="0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4803993" y="838936"/>
            <a:ext cx="434613" cy="694194"/>
            <a:chOff x="2575195" y="2304160"/>
            <a:chExt cx="434613" cy="694194"/>
          </a:xfrm>
        </p:grpSpPr>
        <p:sp>
          <p:nvSpPr>
            <p:cNvPr id="18" name="Right Arrow 17"/>
            <p:cNvSpPr/>
            <p:nvPr/>
          </p:nvSpPr>
          <p:spPr bwMode="auto">
            <a:xfrm rot="1487910">
              <a:off x="2575195" y="2798464"/>
              <a:ext cx="423319" cy="199890"/>
            </a:xfrm>
            <a:prstGeom prst="rightArrow">
              <a:avLst/>
            </a:prstGeom>
            <a:solidFill>
              <a:schemeClr val="accent1"/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Helvetica" pitchFamily="34" charset="0"/>
              </a:endParaRPr>
            </a:p>
          </p:txBody>
        </p:sp>
        <p:sp>
          <p:nvSpPr>
            <p:cNvPr id="19" name="Right Arrow 18"/>
            <p:cNvSpPr/>
            <p:nvPr/>
          </p:nvSpPr>
          <p:spPr bwMode="auto">
            <a:xfrm flipH="1">
              <a:off x="2586489" y="2304160"/>
              <a:ext cx="423319" cy="199890"/>
            </a:xfrm>
            <a:prstGeom prst="rightArrow">
              <a:avLst/>
            </a:prstGeom>
            <a:solidFill>
              <a:schemeClr val="accent1"/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Helvetica" pitchFamily="34" charset="0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7416392" y="863080"/>
            <a:ext cx="434613" cy="694194"/>
            <a:chOff x="2575195" y="2304160"/>
            <a:chExt cx="434613" cy="694194"/>
          </a:xfrm>
        </p:grpSpPr>
        <p:sp>
          <p:nvSpPr>
            <p:cNvPr id="21" name="Right Arrow 20"/>
            <p:cNvSpPr/>
            <p:nvPr/>
          </p:nvSpPr>
          <p:spPr bwMode="auto">
            <a:xfrm rot="1487910">
              <a:off x="2575195" y="2798464"/>
              <a:ext cx="423319" cy="199890"/>
            </a:xfrm>
            <a:prstGeom prst="rightArrow">
              <a:avLst/>
            </a:prstGeom>
            <a:solidFill>
              <a:schemeClr val="accent1"/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Helvetica" pitchFamily="34" charset="0"/>
              </a:endParaRPr>
            </a:p>
          </p:txBody>
        </p:sp>
        <p:sp>
          <p:nvSpPr>
            <p:cNvPr id="22" name="Right Arrow 21"/>
            <p:cNvSpPr/>
            <p:nvPr/>
          </p:nvSpPr>
          <p:spPr bwMode="auto">
            <a:xfrm flipH="1">
              <a:off x="2586489" y="2304160"/>
              <a:ext cx="423319" cy="199890"/>
            </a:xfrm>
            <a:prstGeom prst="rightArrow">
              <a:avLst/>
            </a:prstGeom>
            <a:solidFill>
              <a:schemeClr val="accent1"/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Helvetica" pitchFamily="34" charset="0"/>
              </a:endParaRP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1479686" y="1568240"/>
            <a:ext cx="838691" cy="338554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sz="1600" dirty="0"/>
              <a:t>density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454616" y="4363303"/>
            <a:ext cx="1003187" cy="523220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sz="1400" dirty="0" err="1"/>
              <a:t>alongshelf</a:t>
            </a:r>
            <a:endParaRPr lang="en-US" sz="1400" dirty="0"/>
          </a:p>
          <a:p>
            <a:r>
              <a:rPr lang="en-US" sz="1400" dirty="0"/>
              <a:t>current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438898" y="2913671"/>
            <a:ext cx="1046816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cross-shelf</a:t>
            </a:r>
          </a:p>
          <a:p>
            <a:r>
              <a:rPr lang="en-US" sz="1400" dirty="0"/>
              <a:t>circulation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464454" y="5962353"/>
            <a:ext cx="663488" cy="307777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stress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461019" y="1269938"/>
            <a:ext cx="8834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</a:rPr>
              <a:t>dense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2578959" y="679289"/>
            <a:ext cx="6551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</a:rPr>
              <a:t>light</a:t>
            </a:r>
          </a:p>
        </p:txBody>
      </p:sp>
      <p:grpSp>
        <p:nvGrpSpPr>
          <p:cNvPr id="29" name="Group 28"/>
          <p:cNvGrpSpPr/>
          <p:nvPr/>
        </p:nvGrpSpPr>
        <p:grpSpPr>
          <a:xfrm>
            <a:off x="2159488" y="864638"/>
            <a:ext cx="394216" cy="604732"/>
            <a:chOff x="2575195" y="2304160"/>
            <a:chExt cx="434613" cy="694194"/>
          </a:xfrm>
        </p:grpSpPr>
        <p:sp>
          <p:nvSpPr>
            <p:cNvPr id="30" name="Right Arrow 29"/>
            <p:cNvSpPr/>
            <p:nvPr/>
          </p:nvSpPr>
          <p:spPr bwMode="auto">
            <a:xfrm rot="1487910">
              <a:off x="2575195" y="2798464"/>
              <a:ext cx="423319" cy="199890"/>
            </a:xfrm>
            <a:prstGeom prst="rightArrow">
              <a:avLst/>
            </a:prstGeom>
            <a:solidFill>
              <a:schemeClr val="accent1"/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Helvetica" pitchFamily="34" charset="0"/>
              </a:endParaRPr>
            </a:p>
          </p:txBody>
        </p:sp>
        <p:sp>
          <p:nvSpPr>
            <p:cNvPr id="31" name="Right Arrow 30"/>
            <p:cNvSpPr/>
            <p:nvPr/>
          </p:nvSpPr>
          <p:spPr bwMode="auto">
            <a:xfrm flipH="1">
              <a:off x="2586489" y="2304160"/>
              <a:ext cx="423319" cy="199890"/>
            </a:xfrm>
            <a:prstGeom prst="rightArrow">
              <a:avLst/>
            </a:prstGeom>
            <a:solidFill>
              <a:schemeClr val="accent1"/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Helvetica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72465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1919" y="48078"/>
            <a:ext cx="7772400" cy="529223"/>
          </a:xfrm>
        </p:spPr>
        <p:txBody>
          <a:bodyPr/>
          <a:lstStyle/>
          <a:p>
            <a:r>
              <a:rPr lang="en-US" sz="2400" dirty="0">
                <a:solidFill>
                  <a:srgbClr val="FFFFCC"/>
                </a:solidFill>
              </a:rPr>
              <a:t>Upwelling response </a:t>
            </a:r>
            <a:r>
              <a:rPr lang="en-US" sz="2000" dirty="0">
                <a:solidFill>
                  <a:srgbClr val="FFFFCC"/>
                </a:solidFill>
              </a:rPr>
              <a:t>(Austin and Lentz JPO 2002)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944029" y="570510"/>
            <a:ext cx="7107442" cy="6100825"/>
            <a:chOff x="1318161" y="1060876"/>
            <a:chExt cx="6733309" cy="5610459"/>
          </a:xfrm>
        </p:grpSpPr>
        <p:pic>
          <p:nvPicPr>
            <p:cNvPr id="163842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318161" y="1060876"/>
              <a:ext cx="6733309" cy="561045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3" name="Group 2"/>
            <p:cNvGrpSpPr/>
            <p:nvPr/>
          </p:nvGrpSpPr>
          <p:grpSpPr>
            <a:xfrm>
              <a:off x="2551051" y="2632515"/>
              <a:ext cx="434613" cy="585439"/>
              <a:chOff x="2551051" y="2603541"/>
              <a:chExt cx="434613" cy="585439"/>
            </a:xfrm>
          </p:grpSpPr>
          <p:sp>
            <p:nvSpPr>
              <p:cNvPr id="5" name="Right Arrow 4"/>
              <p:cNvSpPr/>
              <p:nvPr/>
            </p:nvSpPr>
            <p:spPr bwMode="auto">
              <a:xfrm rot="1155236" flipH="1">
                <a:off x="2562345" y="2989090"/>
                <a:ext cx="423319" cy="199890"/>
              </a:xfrm>
              <a:prstGeom prst="rightArrow">
                <a:avLst/>
              </a:prstGeom>
              <a:solidFill>
                <a:schemeClr val="accent1"/>
              </a:solidFill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Helvetica" pitchFamily="34" charset="0"/>
                </a:endParaRPr>
              </a:p>
            </p:txBody>
          </p:sp>
          <p:sp>
            <p:nvSpPr>
              <p:cNvPr id="6" name="Right Arrow 5"/>
              <p:cNvSpPr/>
              <p:nvPr/>
            </p:nvSpPr>
            <p:spPr bwMode="auto">
              <a:xfrm rot="21543778">
                <a:off x="2551051" y="2603541"/>
                <a:ext cx="423319" cy="199890"/>
              </a:xfrm>
              <a:prstGeom prst="rightArrow">
                <a:avLst/>
              </a:prstGeom>
              <a:solidFill>
                <a:schemeClr val="accent1"/>
              </a:solidFill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Helvetica" pitchFamily="34" charset="0"/>
                </a:endParaRPr>
              </a:p>
            </p:txBody>
          </p:sp>
        </p:grpSp>
        <p:grpSp>
          <p:nvGrpSpPr>
            <p:cNvPr id="8" name="Group 7"/>
            <p:cNvGrpSpPr/>
            <p:nvPr/>
          </p:nvGrpSpPr>
          <p:grpSpPr>
            <a:xfrm>
              <a:off x="2626189" y="1283179"/>
              <a:ext cx="434613" cy="694194"/>
              <a:chOff x="2551051" y="2603541"/>
              <a:chExt cx="434613" cy="694194"/>
            </a:xfrm>
          </p:grpSpPr>
          <p:sp>
            <p:nvSpPr>
              <p:cNvPr id="9" name="Right Arrow 8"/>
              <p:cNvSpPr/>
              <p:nvPr/>
            </p:nvSpPr>
            <p:spPr bwMode="auto">
              <a:xfrm rot="1155236" flipH="1">
                <a:off x="2562345" y="3097845"/>
                <a:ext cx="423319" cy="199890"/>
              </a:xfrm>
              <a:prstGeom prst="rightArrow">
                <a:avLst/>
              </a:prstGeom>
              <a:solidFill>
                <a:schemeClr val="accent1"/>
              </a:solidFill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Helvetica" pitchFamily="34" charset="0"/>
                </a:endParaRPr>
              </a:p>
            </p:txBody>
          </p:sp>
          <p:sp>
            <p:nvSpPr>
              <p:cNvPr id="10" name="Right Arrow 9"/>
              <p:cNvSpPr/>
              <p:nvPr/>
            </p:nvSpPr>
            <p:spPr bwMode="auto">
              <a:xfrm rot="21543778">
                <a:off x="2551051" y="2603541"/>
                <a:ext cx="423319" cy="199890"/>
              </a:xfrm>
              <a:prstGeom prst="rightArrow">
                <a:avLst/>
              </a:prstGeom>
              <a:solidFill>
                <a:schemeClr val="accent1"/>
              </a:solidFill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Helvetica" pitchFamily="34" charset="0"/>
                </a:endParaRPr>
              </a:p>
            </p:txBody>
          </p:sp>
        </p:grpSp>
        <p:grpSp>
          <p:nvGrpSpPr>
            <p:cNvPr id="11" name="Group 10"/>
            <p:cNvGrpSpPr/>
            <p:nvPr/>
          </p:nvGrpSpPr>
          <p:grpSpPr>
            <a:xfrm>
              <a:off x="7293549" y="2642761"/>
              <a:ext cx="434613" cy="694194"/>
              <a:chOff x="2551051" y="2603541"/>
              <a:chExt cx="434613" cy="694194"/>
            </a:xfrm>
          </p:grpSpPr>
          <p:sp>
            <p:nvSpPr>
              <p:cNvPr id="12" name="Right Arrow 11"/>
              <p:cNvSpPr/>
              <p:nvPr/>
            </p:nvSpPr>
            <p:spPr bwMode="auto">
              <a:xfrm rot="1155236" flipH="1">
                <a:off x="2562345" y="3097845"/>
                <a:ext cx="423319" cy="199890"/>
              </a:xfrm>
              <a:prstGeom prst="rightArrow">
                <a:avLst/>
              </a:prstGeom>
              <a:solidFill>
                <a:schemeClr val="accent1"/>
              </a:solidFill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Helvetica" pitchFamily="34" charset="0"/>
                </a:endParaRPr>
              </a:p>
            </p:txBody>
          </p:sp>
          <p:sp>
            <p:nvSpPr>
              <p:cNvPr id="13" name="Right Arrow 12"/>
              <p:cNvSpPr/>
              <p:nvPr/>
            </p:nvSpPr>
            <p:spPr bwMode="auto">
              <a:xfrm rot="21543778">
                <a:off x="2551051" y="2603541"/>
                <a:ext cx="423319" cy="199890"/>
              </a:xfrm>
              <a:prstGeom prst="rightArrow">
                <a:avLst/>
              </a:prstGeom>
              <a:solidFill>
                <a:schemeClr val="accent1"/>
              </a:solidFill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Helvetica" pitchFamily="34" charset="0"/>
                </a:endParaRPr>
              </a:p>
            </p:txBody>
          </p:sp>
        </p:grpSp>
        <p:grpSp>
          <p:nvGrpSpPr>
            <p:cNvPr id="14" name="Group 13"/>
            <p:cNvGrpSpPr/>
            <p:nvPr/>
          </p:nvGrpSpPr>
          <p:grpSpPr>
            <a:xfrm>
              <a:off x="4804577" y="2640642"/>
              <a:ext cx="434613" cy="626588"/>
              <a:chOff x="2551051" y="2603541"/>
              <a:chExt cx="434613" cy="626588"/>
            </a:xfrm>
          </p:grpSpPr>
          <p:sp>
            <p:nvSpPr>
              <p:cNvPr id="15" name="Right Arrow 14"/>
              <p:cNvSpPr/>
              <p:nvPr/>
            </p:nvSpPr>
            <p:spPr bwMode="auto">
              <a:xfrm rot="1155236" flipH="1">
                <a:off x="2562345" y="3030239"/>
                <a:ext cx="423319" cy="199890"/>
              </a:xfrm>
              <a:prstGeom prst="rightArrow">
                <a:avLst/>
              </a:prstGeom>
              <a:solidFill>
                <a:schemeClr val="accent1"/>
              </a:solidFill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Helvetica" pitchFamily="34" charset="0"/>
                </a:endParaRPr>
              </a:p>
            </p:txBody>
          </p:sp>
          <p:sp>
            <p:nvSpPr>
              <p:cNvPr id="16" name="Right Arrow 15"/>
              <p:cNvSpPr/>
              <p:nvPr/>
            </p:nvSpPr>
            <p:spPr bwMode="auto">
              <a:xfrm rot="21543778">
                <a:off x="2551051" y="2603541"/>
                <a:ext cx="423319" cy="199890"/>
              </a:xfrm>
              <a:prstGeom prst="rightArrow">
                <a:avLst/>
              </a:prstGeom>
              <a:solidFill>
                <a:schemeClr val="accent1"/>
              </a:solidFill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Helvetica" pitchFamily="34" charset="0"/>
                </a:endParaRPr>
              </a:p>
            </p:txBody>
          </p:sp>
        </p:grpSp>
        <p:grpSp>
          <p:nvGrpSpPr>
            <p:cNvPr id="17" name="Group 16"/>
            <p:cNvGrpSpPr/>
            <p:nvPr/>
          </p:nvGrpSpPr>
          <p:grpSpPr>
            <a:xfrm>
              <a:off x="4801287" y="1275641"/>
              <a:ext cx="434613" cy="626588"/>
              <a:chOff x="2551051" y="2603541"/>
              <a:chExt cx="434613" cy="626588"/>
            </a:xfrm>
          </p:grpSpPr>
          <p:sp>
            <p:nvSpPr>
              <p:cNvPr id="18" name="Right Arrow 17"/>
              <p:cNvSpPr/>
              <p:nvPr/>
            </p:nvSpPr>
            <p:spPr bwMode="auto">
              <a:xfrm rot="1155236" flipH="1">
                <a:off x="2562345" y="3030239"/>
                <a:ext cx="423319" cy="199890"/>
              </a:xfrm>
              <a:prstGeom prst="rightArrow">
                <a:avLst/>
              </a:prstGeom>
              <a:solidFill>
                <a:schemeClr val="accent1"/>
              </a:solidFill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Helvetica" pitchFamily="34" charset="0"/>
                </a:endParaRPr>
              </a:p>
            </p:txBody>
          </p:sp>
          <p:sp>
            <p:nvSpPr>
              <p:cNvPr id="19" name="Right Arrow 18"/>
              <p:cNvSpPr/>
              <p:nvPr/>
            </p:nvSpPr>
            <p:spPr bwMode="auto">
              <a:xfrm rot="21543778">
                <a:off x="2551051" y="2603541"/>
                <a:ext cx="423319" cy="199890"/>
              </a:xfrm>
              <a:prstGeom prst="rightArrow">
                <a:avLst/>
              </a:prstGeom>
              <a:solidFill>
                <a:schemeClr val="accent1"/>
              </a:solidFill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Helvetica" pitchFamily="34" charset="0"/>
                </a:endParaRPr>
              </a:p>
            </p:txBody>
          </p:sp>
        </p:grpSp>
        <p:grpSp>
          <p:nvGrpSpPr>
            <p:cNvPr id="20" name="Group 19"/>
            <p:cNvGrpSpPr/>
            <p:nvPr/>
          </p:nvGrpSpPr>
          <p:grpSpPr>
            <a:xfrm>
              <a:off x="7302623" y="1280469"/>
              <a:ext cx="434613" cy="694194"/>
              <a:chOff x="2551051" y="2603541"/>
              <a:chExt cx="434613" cy="694194"/>
            </a:xfrm>
          </p:grpSpPr>
          <p:sp>
            <p:nvSpPr>
              <p:cNvPr id="21" name="Right Arrow 20"/>
              <p:cNvSpPr/>
              <p:nvPr/>
            </p:nvSpPr>
            <p:spPr bwMode="auto">
              <a:xfrm rot="1155236" flipH="1">
                <a:off x="2562345" y="3097845"/>
                <a:ext cx="423319" cy="199890"/>
              </a:xfrm>
              <a:prstGeom prst="rightArrow">
                <a:avLst/>
              </a:prstGeom>
              <a:solidFill>
                <a:schemeClr val="accent1"/>
              </a:solidFill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Helvetica" pitchFamily="34" charset="0"/>
                </a:endParaRPr>
              </a:p>
            </p:txBody>
          </p:sp>
          <p:sp>
            <p:nvSpPr>
              <p:cNvPr id="22" name="Right Arrow 21"/>
              <p:cNvSpPr/>
              <p:nvPr/>
            </p:nvSpPr>
            <p:spPr bwMode="auto">
              <a:xfrm rot="21543778">
                <a:off x="2551051" y="2603541"/>
                <a:ext cx="423319" cy="199890"/>
              </a:xfrm>
              <a:prstGeom prst="rightArrow">
                <a:avLst/>
              </a:prstGeom>
              <a:solidFill>
                <a:schemeClr val="accent1"/>
              </a:solidFill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Helvetica" pitchFamily="34" charset="0"/>
                </a:endParaRPr>
              </a:p>
            </p:txBody>
          </p:sp>
        </p:grpSp>
        <p:sp>
          <p:nvSpPr>
            <p:cNvPr id="7" name="U-Turn Arrow 6"/>
            <p:cNvSpPr/>
            <p:nvPr/>
          </p:nvSpPr>
          <p:spPr bwMode="auto">
            <a:xfrm rot="17629212">
              <a:off x="1839786" y="2631657"/>
              <a:ext cx="183496" cy="217293"/>
            </a:xfrm>
            <a:prstGeom prst="uturnArrow">
              <a:avLst/>
            </a:prstGeom>
            <a:solidFill>
              <a:schemeClr val="accent1"/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Helvetica" pitchFamily="34" charset="0"/>
              </a:endParaRPr>
            </a:p>
          </p:txBody>
        </p:sp>
        <p:sp>
          <p:nvSpPr>
            <p:cNvPr id="24" name="U-Turn Arrow 23"/>
            <p:cNvSpPr/>
            <p:nvPr/>
          </p:nvSpPr>
          <p:spPr bwMode="auto">
            <a:xfrm rot="17629212">
              <a:off x="4271396" y="2648853"/>
              <a:ext cx="183496" cy="217293"/>
            </a:xfrm>
            <a:prstGeom prst="uturnArrow">
              <a:avLst/>
            </a:prstGeom>
            <a:solidFill>
              <a:schemeClr val="accent1"/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Helvetica" pitchFamily="34" charset="0"/>
              </a:endParaRPr>
            </a:p>
          </p:txBody>
        </p:sp>
        <p:sp>
          <p:nvSpPr>
            <p:cNvPr id="25" name="U-Turn Arrow 24"/>
            <p:cNvSpPr/>
            <p:nvPr/>
          </p:nvSpPr>
          <p:spPr bwMode="auto">
            <a:xfrm rot="17629212">
              <a:off x="6769212" y="2700729"/>
              <a:ext cx="260103" cy="217293"/>
            </a:xfrm>
            <a:prstGeom prst="uturnArrow">
              <a:avLst/>
            </a:prstGeom>
            <a:solidFill>
              <a:schemeClr val="accent1"/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Helvetica" pitchFamily="34" charset="0"/>
              </a:endParaRPr>
            </a:p>
          </p:txBody>
        </p:sp>
        <p:sp>
          <p:nvSpPr>
            <p:cNvPr id="26" name="U-Turn Arrow 25"/>
            <p:cNvSpPr/>
            <p:nvPr/>
          </p:nvSpPr>
          <p:spPr bwMode="auto">
            <a:xfrm rot="17629212">
              <a:off x="6459880" y="2644604"/>
              <a:ext cx="188838" cy="174943"/>
            </a:xfrm>
            <a:prstGeom prst="uturnArrow">
              <a:avLst/>
            </a:prstGeom>
            <a:solidFill>
              <a:schemeClr val="accent1"/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Helvetica" pitchFamily="34" charset="0"/>
              </a:endParaRPr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1343713" y="1419483"/>
            <a:ext cx="838691" cy="338554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sz="1600" dirty="0"/>
              <a:t>density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289484" y="2872920"/>
            <a:ext cx="1046816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cross-shelf</a:t>
            </a:r>
          </a:p>
          <a:p>
            <a:r>
              <a:rPr lang="en-US" sz="1400" dirty="0"/>
              <a:t>circulation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332367" y="4322552"/>
            <a:ext cx="1003187" cy="523220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sz="1400" dirty="0" err="1"/>
              <a:t>alongshelf</a:t>
            </a:r>
            <a:endParaRPr lang="en-US" sz="1400" dirty="0"/>
          </a:p>
          <a:p>
            <a:r>
              <a:rPr lang="en-US" sz="1400" dirty="0"/>
              <a:t>current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355789" y="5996312"/>
            <a:ext cx="663488" cy="307777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stress</a:t>
            </a:r>
          </a:p>
        </p:txBody>
      </p:sp>
    </p:spTree>
    <p:extLst>
      <p:ext uri="{BB962C8B-B14F-4D97-AF65-F5344CB8AC3E}">
        <p14:creationId xmlns:p14="http://schemas.microsoft.com/office/powerpoint/2010/main" val="20323486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29101" y="-170104"/>
            <a:ext cx="7772400" cy="1143000"/>
          </a:xfrm>
        </p:spPr>
        <p:txBody>
          <a:bodyPr/>
          <a:lstStyle/>
          <a:p>
            <a:r>
              <a:rPr lang="en-US" dirty="0">
                <a:solidFill>
                  <a:srgbClr val="FFFFCC"/>
                </a:solidFill>
              </a:rPr>
              <a:t>Two-dimensional stratified response</a:t>
            </a:r>
            <a:endParaRPr lang="en-US" sz="2400" dirty="0">
              <a:solidFill>
                <a:srgbClr val="FFFFCC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690427" y="724736"/>
            <a:ext cx="4469107" cy="5943315"/>
            <a:chOff x="905881" y="1337720"/>
            <a:chExt cx="3394202" cy="4513835"/>
          </a:xfrm>
        </p:grpSpPr>
        <p:pic>
          <p:nvPicPr>
            <p:cNvPr id="2" name="Picture 13" descr="Lentz-f05-clr"/>
            <p:cNvPicPr>
              <a:picLocks noChangeAspect="1" noChangeArrowheads="1"/>
            </p:cNvPicPr>
            <p:nvPr/>
          </p:nvPicPr>
          <p:blipFill rotWithShape="1">
            <a:blip r:embed="rId2" cstate="print"/>
            <a:srcRect r="51657" b="18625"/>
            <a:stretch/>
          </p:blipFill>
          <p:spPr bwMode="auto">
            <a:xfrm>
              <a:off x="905881" y="1337720"/>
              <a:ext cx="3391842" cy="2294798"/>
            </a:xfrm>
            <a:prstGeom prst="rect">
              <a:avLst/>
            </a:prstGeom>
            <a:noFill/>
          </p:spPr>
        </p:pic>
        <p:pic>
          <p:nvPicPr>
            <p:cNvPr id="5" name="Picture 13" descr="Lentz-f05-clr"/>
            <p:cNvPicPr>
              <a:picLocks noChangeAspect="1" noChangeArrowheads="1"/>
            </p:cNvPicPr>
            <p:nvPr/>
          </p:nvPicPr>
          <p:blipFill rotWithShape="1">
            <a:blip r:embed="rId2" cstate="print"/>
            <a:srcRect l="50642" b="18625"/>
            <a:stretch/>
          </p:blipFill>
          <p:spPr bwMode="auto">
            <a:xfrm>
              <a:off x="918509" y="3610741"/>
              <a:ext cx="3381574" cy="2240814"/>
            </a:xfrm>
            <a:prstGeom prst="rect">
              <a:avLst/>
            </a:prstGeom>
            <a:noFill/>
          </p:spPr>
        </p:pic>
      </p:grpSp>
      <p:sp>
        <p:nvSpPr>
          <p:cNvPr id="6" name="TextBox 5"/>
          <p:cNvSpPr txBox="1"/>
          <p:nvPr/>
        </p:nvSpPr>
        <p:spPr>
          <a:xfrm>
            <a:off x="5261592" y="1203337"/>
            <a:ext cx="3288495" cy="4154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CC"/>
                </a:solidFill>
              </a:rPr>
              <a:t>Upwelling and </a:t>
            </a:r>
            <a:r>
              <a:rPr lang="en-US" dirty="0" err="1">
                <a:solidFill>
                  <a:srgbClr val="FFFFCC"/>
                </a:solidFill>
              </a:rPr>
              <a:t>downwelling</a:t>
            </a:r>
            <a:r>
              <a:rPr lang="en-US" dirty="0">
                <a:solidFill>
                  <a:srgbClr val="FFFFCC"/>
                </a:solidFill>
              </a:rPr>
              <a:t> not symmetric</a:t>
            </a:r>
          </a:p>
          <a:p>
            <a:endParaRPr lang="en-US" dirty="0">
              <a:solidFill>
                <a:srgbClr val="FFFFCC"/>
              </a:solidFill>
            </a:endParaRPr>
          </a:p>
          <a:p>
            <a:r>
              <a:rPr lang="en-US" dirty="0">
                <a:solidFill>
                  <a:srgbClr val="FFFFCC"/>
                </a:solidFill>
              </a:rPr>
              <a:t>Upwelling inner-shelf stratified, weak cross-shelf circulation</a:t>
            </a:r>
          </a:p>
          <a:p>
            <a:endParaRPr lang="en-US" dirty="0">
              <a:solidFill>
                <a:srgbClr val="FFFFCC"/>
              </a:solidFill>
            </a:endParaRPr>
          </a:p>
          <a:p>
            <a:r>
              <a:rPr lang="en-US" dirty="0" err="1">
                <a:solidFill>
                  <a:srgbClr val="FFFFCC"/>
                </a:solidFill>
              </a:rPr>
              <a:t>Downwelling</a:t>
            </a:r>
            <a:r>
              <a:rPr lang="en-US" dirty="0">
                <a:solidFill>
                  <a:srgbClr val="FFFFCC"/>
                </a:solidFill>
              </a:rPr>
              <a:t> inner-shelf </a:t>
            </a:r>
            <a:r>
              <a:rPr lang="en-US" dirty="0" err="1">
                <a:solidFill>
                  <a:srgbClr val="FFFFCC"/>
                </a:solidFill>
              </a:rPr>
              <a:t>unstratified</a:t>
            </a:r>
            <a:r>
              <a:rPr lang="en-US" dirty="0">
                <a:solidFill>
                  <a:srgbClr val="FFFFCC"/>
                </a:solidFill>
              </a:rPr>
              <a:t>, no cross-shelf circulation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MG_0788.jp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018" b="12018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032320" y="237712"/>
            <a:ext cx="56505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Observations to test theory</a:t>
            </a:r>
          </a:p>
        </p:txBody>
      </p:sp>
    </p:spTree>
    <p:extLst>
      <p:ext uri="{BB962C8B-B14F-4D97-AF65-F5344CB8AC3E}">
        <p14:creationId xmlns:p14="http://schemas.microsoft.com/office/powerpoint/2010/main" val="176364593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3388" y="270434"/>
            <a:ext cx="7772400" cy="1631577"/>
          </a:xfrm>
        </p:spPr>
        <p:txBody>
          <a:bodyPr/>
          <a:lstStyle/>
          <a:p>
            <a:pPr algn="l"/>
            <a:r>
              <a:rPr lang="en-US" dirty="0">
                <a:solidFill>
                  <a:srgbClr val="FFFFCC"/>
                </a:solidFill>
              </a:rPr>
              <a:t>“To </a:t>
            </a:r>
            <a:r>
              <a:rPr lang="en-US" dirty="0" err="1">
                <a:solidFill>
                  <a:srgbClr val="FFFFCC"/>
                </a:solidFill>
              </a:rPr>
              <a:t>Gisborne</a:t>
            </a:r>
            <a:r>
              <a:rPr lang="en-US" dirty="0">
                <a:solidFill>
                  <a:srgbClr val="FFFFCC"/>
                </a:solidFill>
              </a:rPr>
              <a:t>, science started and ended in observation, and theory should always be endangered by it.”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213316" y="1271492"/>
            <a:ext cx="294518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CC"/>
                </a:solidFill>
              </a:rPr>
              <a:t>Young Men and Fire</a:t>
            </a:r>
          </a:p>
          <a:p>
            <a:r>
              <a:rPr lang="en-US" dirty="0">
                <a:solidFill>
                  <a:srgbClr val="FFFFCC"/>
                </a:solidFill>
              </a:rPr>
              <a:t>Norman Mclean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294" y="2211294"/>
            <a:ext cx="7620000" cy="43053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3176" y="2241176"/>
            <a:ext cx="1455899" cy="2057397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>
          <a:xfrm>
            <a:off x="767469" y="159808"/>
            <a:ext cx="7589844" cy="736070"/>
          </a:xfrm>
        </p:spPr>
        <p:txBody>
          <a:bodyPr>
            <a:normAutofit fontScale="90000"/>
          </a:bodyPr>
          <a:lstStyle/>
          <a:p>
            <a:br>
              <a:rPr lang="en-US" sz="2400" dirty="0">
                <a:solidFill>
                  <a:srgbClr val="FFFFCC"/>
                </a:solidFill>
              </a:rPr>
            </a:br>
            <a:r>
              <a:rPr lang="en-US" sz="3100" dirty="0">
                <a:solidFill>
                  <a:schemeClr val="tx1"/>
                </a:solidFill>
              </a:rPr>
              <a:t>Measurements to test theory</a:t>
            </a:r>
            <a:br>
              <a:rPr lang="en-US" sz="2400" dirty="0">
                <a:solidFill>
                  <a:schemeClr val="tx1"/>
                </a:solidFill>
              </a:rPr>
            </a:br>
            <a:endParaRPr lang="en-US" sz="2400" dirty="0">
              <a:solidFill>
                <a:schemeClr val="tx1"/>
              </a:solidFill>
            </a:endParaRPr>
          </a:p>
        </p:txBody>
      </p:sp>
      <p:pic>
        <p:nvPicPr>
          <p:cNvPr id="153" name="Picture 152" descr="P1010023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2023" y="3397132"/>
            <a:ext cx="3388754" cy="2541566"/>
          </a:xfrm>
          <a:prstGeom prst="rect">
            <a:avLst/>
          </a:prstGeom>
        </p:spPr>
      </p:pic>
      <p:pic>
        <p:nvPicPr>
          <p:cNvPr id="154" name="Picture 153" descr="discus-buoy.jpg"/>
          <p:cNvPicPr>
            <a:picLocks noChangeAspect="1"/>
          </p:cNvPicPr>
          <p:nvPr/>
        </p:nvPicPr>
        <p:blipFill>
          <a:blip r:embed="rId3" cstate="print"/>
          <a:srcRect t="20468" b="27024"/>
          <a:stretch>
            <a:fillRect/>
          </a:stretch>
        </p:blipFill>
        <p:spPr>
          <a:xfrm>
            <a:off x="530755" y="848973"/>
            <a:ext cx="3421055" cy="2513325"/>
          </a:xfrm>
          <a:prstGeom prst="rect">
            <a:avLst/>
          </a:prstGeom>
        </p:spPr>
      </p:pic>
      <p:grpSp>
        <p:nvGrpSpPr>
          <p:cNvPr id="155" name="Group 154"/>
          <p:cNvGrpSpPr/>
          <p:nvPr/>
        </p:nvGrpSpPr>
        <p:grpSpPr>
          <a:xfrm>
            <a:off x="3651363" y="1111342"/>
            <a:ext cx="5250252" cy="4944337"/>
            <a:chOff x="2027641" y="1004339"/>
            <a:chExt cx="5391535" cy="4909288"/>
          </a:xfrm>
        </p:grpSpPr>
        <p:cxnSp>
          <p:nvCxnSpPr>
            <p:cNvPr id="156" name="Straight Connector 155"/>
            <p:cNvCxnSpPr/>
            <p:nvPr/>
          </p:nvCxnSpPr>
          <p:spPr>
            <a:xfrm>
              <a:off x="2027641" y="5898476"/>
              <a:ext cx="5391535" cy="15151"/>
            </a:xfrm>
            <a:prstGeom prst="line">
              <a:avLst/>
            </a:prstGeom>
            <a:ln w="76200" cmpd="sng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7" name="Group 156"/>
            <p:cNvGrpSpPr/>
            <p:nvPr/>
          </p:nvGrpSpPr>
          <p:grpSpPr>
            <a:xfrm>
              <a:off x="3652072" y="5441657"/>
              <a:ext cx="579204" cy="456819"/>
              <a:chOff x="3654859" y="5381332"/>
              <a:chExt cx="579204" cy="456819"/>
            </a:xfrm>
          </p:grpSpPr>
          <p:grpSp>
            <p:nvGrpSpPr>
              <p:cNvPr id="207" name="Group 206"/>
              <p:cNvGrpSpPr/>
              <p:nvPr/>
            </p:nvGrpSpPr>
            <p:grpSpPr>
              <a:xfrm>
                <a:off x="3654859" y="5381332"/>
                <a:ext cx="579204" cy="456819"/>
                <a:chOff x="3654859" y="5381332"/>
                <a:chExt cx="579204" cy="456819"/>
              </a:xfrm>
            </p:grpSpPr>
            <p:cxnSp>
              <p:nvCxnSpPr>
                <p:cNvPr id="209" name="Straight Connector 208"/>
                <p:cNvCxnSpPr/>
                <p:nvPr/>
              </p:nvCxnSpPr>
              <p:spPr>
                <a:xfrm flipV="1">
                  <a:off x="3654859" y="5381332"/>
                  <a:ext cx="292389" cy="45681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0" name="Straight Connector 209"/>
                <p:cNvCxnSpPr/>
                <p:nvPr/>
              </p:nvCxnSpPr>
              <p:spPr>
                <a:xfrm flipH="1" flipV="1">
                  <a:off x="3941674" y="5381332"/>
                  <a:ext cx="292389" cy="45681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08" name="Straight Connector 207"/>
              <p:cNvCxnSpPr/>
              <p:nvPr/>
            </p:nvCxnSpPr>
            <p:spPr>
              <a:xfrm>
                <a:off x="3717925" y="5746787"/>
                <a:ext cx="448614" cy="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8" name="Snip Same Side Corner Rectangle 157"/>
            <p:cNvSpPr/>
            <p:nvPr/>
          </p:nvSpPr>
          <p:spPr>
            <a:xfrm>
              <a:off x="3886463" y="5400675"/>
              <a:ext cx="115996" cy="138116"/>
            </a:xfrm>
            <a:prstGeom prst="snip2SameRect">
              <a:avLst>
                <a:gd name="adj1" fmla="val 50000"/>
                <a:gd name="adj2" fmla="val 0"/>
              </a:avLst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Merge 158"/>
            <p:cNvSpPr/>
            <p:nvPr/>
          </p:nvSpPr>
          <p:spPr>
            <a:xfrm rot="20480936">
              <a:off x="3280550" y="1966878"/>
              <a:ext cx="158006" cy="3607481"/>
            </a:xfrm>
            <a:prstGeom prst="flowChartMerg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Merge 159"/>
            <p:cNvSpPr/>
            <p:nvPr/>
          </p:nvSpPr>
          <p:spPr>
            <a:xfrm rot="1119064" flipH="1">
              <a:off x="4434967" y="1967856"/>
              <a:ext cx="173808" cy="3607481"/>
            </a:xfrm>
            <a:prstGeom prst="flowChartMerg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grpSp>
          <p:nvGrpSpPr>
            <p:cNvPr id="161" name="Group 160"/>
            <p:cNvGrpSpPr/>
            <p:nvPr/>
          </p:nvGrpSpPr>
          <p:grpSpPr>
            <a:xfrm>
              <a:off x="2086699" y="1807916"/>
              <a:ext cx="5323068" cy="295881"/>
              <a:chOff x="2145541" y="2745812"/>
              <a:chExt cx="5323068" cy="295881"/>
            </a:xfrm>
          </p:grpSpPr>
          <p:grpSp>
            <p:nvGrpSpPr>
              <p:cNvPr id="189" name="Group 188"/>
              <p:cNvGrpSpPr/>
              <p:nvPr/>
            </p:nvGrpSpPr>
            <p:grpSpPr>
              <a:xfrm>
                <a:off x="2145541" y="2745812"/>
                <a:ext cx="993716" cy="291812"/>
                <a:chOff x="2145541" y="2746240"/>
                <a:chExt cx="993716" cy="291812"/>
              </a:xfrm>
            </p:grpSpPr>
            <p:sp>
              <p:nvSpPr>
                <p:cNvPr id="204" name="Arc 7"/>
                <p:cNvSpPr>
                  <a:spLocks/>
                </p:cNvSpPr>
                <p:nvPr/>
              </p:nvSpPr>
              <p:spPr bwMode="auto">
                <a:xfrm rot="8105778">
                  <a:off x="2145541" y="2757619"/>
                  <a:ext cx="273727" cy="280433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38100" cmpd="sng">
                  <a:solidFill>
                    <a:srgbClr val="0000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05" name="Arc 12"/>
                <p:cNvSpPr>
                  <a:spLocks/>
                </p:cNvSpPr>
                <p:nvPr/>
              </p:nvSpPr>
              <p:spPr bwMode="auto">
                <a:xfrm rot="7941064">
                  <a:off x="2511263" y="2749973"/>
                  <a:ext cx="280433" cy="272967"/>
                </a:xfrm>
                <a:custGeom>
                  <a:avLst/>
                  <a:gdLst>
                    <a:gd name="T0" fmla="*/ 0 w 21600"/>
                    <a:gd name="T1" fmla="*/ 0 h 21543"/>
                    <a:gd name="T2" fmla="*/ 0 w 21600"/>
                    <a:gd name="T3" fmla="*/ 0 h 21543"/>
                    <a:gd name="T4" fmla="*/ 0 w 21600"/>
                    <a:gd name="T5" fmla="*/ 0 h 21543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543"/>
                    <a:gd name="T11" fmla="*/ 21600 w 21600"/>
                    <a:gd name="T12" fmla="*/ 21543 h 21543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543" fill="none" extrusionOk="0">
                      <a:moveTo>
                        <a:pt x="1568" y="-1"/>
                      </a:moveTo>
                      <a:cubicBezTo>
                        <a:pt x="12859" y="821"/>
                        <a:pt x="21600" y="10222"/>
                        <a:pt x="21600" y="21543"/>
                      </a:cubicBezTo>
                    </a:path>
                    <a:path w="21600" h="21543" stroke="0" extrusionOk="0">
                      <a:moveTo>
                        <a:pt x="1568" y="-1"/>
                      </a:moveTo>
                      <a:cubicBezTo>
                        <a:pt x="12859" y="821"/>
                        <a:pt x="21600" y="10222"/>
                        <a:pt x="21600" y="21543"/>
                      </a:cubicBezTo>
                      <a:lnTo>
                        <a:pt x="0" y="21543"/>
                      </a:lnTo>
                      <a:close/>
                    </a:path>
                  </a:pathLst>
                </a:custGeom>
                <a:noFill/>
                <a:ln w="38100" cmpd="sng">
                  <a:solidFill>
                    <a:srgbClr val="0000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06" name="Arc 13"/>
                <p:cNvSpPr>
                  <a:spLocks/>
                </p:cNvSpPr>
                <p:nvPr/>
              </p:nvSpPr>
              <p:spPr bwMode="auto">
                <a:xfrm rot="8105778">
                  <a:off x="2865530" y="2751482"/>
                  <a:ext cx="273727" cy="280433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38100" cmpd="sng">
                  <a:solidFill>
                    <a:srgbClr val="0000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190" name="Group 189"/>
              <p:cNvGrpSpPr/>
              <p:nvPr/>
            </p:nvGrpSpPr>
            <p:grpSpPr>
              <a:xfrm>
                <a:off x="3241101" y="2745812"/>
                <a:ext cx="2063597" cy="295881"/>
                <a:chOff x="1075660" y="2746240"/>
                <a:chExt cx="2063597" cy="295881"/>
              </a:xfrm>
            </p:grpSpPr>
            <p:sp>
              <p:nvSpPr>
                <p:cNvPr id="198" name="Arc 6"/>
                <p:cNvSpPr>
                  <a:spLocks/>
                </p:cNvSpPr>
                <p:nvPr/>
              </p:nvSpPr>
              <p:spPr bwMode="auto">
                <a:xfrm rot="7941064">
                  <a:off x="1791274" y="2756110"/>
                  <a:ext cx="280433" cy="272967"/>
                </a:xfrm>
                <a:custGeom>
                  <a:avLst/>
                  <a:gdLst>
                    <a:gd name="T0" fmla="*/ 0 w 21600"/>
                    <a:gd name="T1" fmla="*/ 0 h 21543"/>
                    <a:gd name="T2" fmla="*/ 0 w 21600"/>
                    <a:gd name="T3" fmla="*/ 0 h 21543"/>
                    <a:gd name="T4" fmla="*/ 0 w 21600"/>
                    <a:gd name="T5" fmla="*/ 0 h 21543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543"/>
                    <a:gd name="T11" fmla="*/ 21600 w 21600"/>
                    <a:gd name="T12" fmla="*/ 21543 h 21543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543" fill="none" extrusionOk="0">
                      <a:moveTo>
                        <a:pt x="1568" y="-1"/>
                      </a:moveTo>
                      <a:cubicBezTo>
                        <a:pt x="12859" y="821"/>
                        <a:pt x="21600" y="10222"/>
                        <a:pt x="21600" y="21543"/>
                      </a:cubicBezTo>
                    </a:path>
                    <a:path w="21600" h="21543" stroke="0" extrusionOk="0">
                      <a:moveTo>
                        <a:pt x="1568" y="-1"/>
                      </a:moveTo>
                      <a:cubicBezTo>
                        <a:pt x="12859" y="821"/>
                        <a:pt x="21600" y="10222"/>
                        <a:pt x="21600" y="21543"/>
                      </a:cubicBezTo>
                      <a:lnTo>
                        <a:pt x="0" y="21543"/>
                      </a:lnTo>
                      <a:close/>
                    </a:path>
                  </a:pathLst>
                </a:custGeom>
                <a:noFill/>
                <a:ln w="38100" cmpd="sng">
                  <a:solidFill>
                    <a:srgbClr val="0000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9" name="Arc 7"/>
                <p:cNvSpPr>
                  <a:spLocks/>
                </p:cNvSpPr>
                <p:nvPr/>
              </p:nvSpPr>
              <p:spPr bwMode="auto">
                <a:xfrm rot="8105778">
                  <a:off x="2145541" y="2757619"/>
                  <a:ext cx="273727" cy="280433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38100" cmpd="sng">
                  <a:solidFill>
                    <a:srgbClr val="0000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00" name="Arc 9"/>
                <p:cNvSpPr>
                  <a:spLocks/>
                </p:cNvSpPr>
                <p:nvPr/>
              </p:nvSpPr>
              <p:spPr bwMode="auto">
                <a:xfrm rot="7941064">
                  <a:off x="1071927" y="2760179"/>
                  <a:ext cx="280433" cy="272967"/>
                </a:xfrm>
                <a:custGeom>
                  <a:avLst/>
                  <a:gdLst>
                    <a:gd name="T0" fmla="*/ 0 w 21600"/>
                    <a:gd name="T1" fmla="*/ 0 h 21543"/>
                    <a:gd name="T2" fmla="*/ 0 w 21600"/>
                    <a:gd name="T3" fmla="*/ 0 h 21543"/>
                    <a:gd name="T4" fmla="*/ 0 w 21600"/>
                    <a:gd name="T5" fmla="*/ 0 h 21543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543"/>
                    <a:gd name="T11" fmla="*/ 21600 w 21600"/>
                    <a:gd name="T12" fmla="*/ 21543 h 21543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543" fill="none" extrusionOk="0">
                      <a:moveTo>
                        <a:pt x="1568" y="-1"/>
                      </a:moveTo>
                      <a:cubicBezTo>
                        <a:pt x="12859" y="821"/>
                        <a:pt x="21600" y="10222"/>
                        <a:pt x="21600" y="21543"/>
                      </a:cubicBezTo>
                    </a:path>
                    <a:path w="21600" h="21543" stroke="0" extrusionOk="0">
                      <a:moveTo>
                        <a:pt x="1568" y="-1"/>
                      </a:moveTo>
                      <a:cubicBezTo>
                        <a:pt x="12859" y="821"/>
                        <a:pt x="21600" y="10222"/>
                        <a:pt x="21600" y="21543"/>
                      </a:cubicBezTo>
                      <a:lnTo>
                        <a:pt x="0" y="21543"/>
                      </a:lnTo>
                      <a:close/>
                    </a:path>
                  </a:pathLst>
                </a:custGeom>
                <a:noFill/>
                <a:ln w="38100" cmpd="sng">
                  <a:solidFill>
                    <a:srgbClr val="0000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01" name="Arc 10"/>
                <p:cNvSpPr>
                  <a:spLocks/>
                </p:cNvSpPr>
                <p:nvPr/>
              </p:nvSpPr>
              <p:spPr bwMode="auto">
                <a:xfrm rot="8105778">
                  <a:off x="1429369" y="2761688"/>
                  <a:ext cx="273727" cy="280433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38100" cmpd="sng">
                  <a:solidFill>
                    <a:srgbClr val="0000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02" name="Arc 12"/>
                <p:cNvSpPr>
                  <a:spLocks/>
                </p:cNvSpPr>
                <p:nvPr/>
              </p:nvSpPr>
              <p:spPr bwMode="auto">
                <a:xfrm rot="7941064">
                  <a:off x="2511263" y="2749973"/>
                  <a:ext cx="280433" cy="272967"/>
                </a:xfrm>
                <a:custGeom>
                  <a:avLst/>
                  <a:gdLst>
                    <a:gd name="T0" fmla="*/ 0 w 21600"/>
                    <a:gd name="T1" fmla="*/ 0 h 21543"/>
                    <a:gd name="T2" fmla="*/ 0 w 21600"/>
                    <a:gd name="T3" fmla="*/ 0 h 21543"/>
                    <a:gd name="T4" fmla="*/ 0 w 21600"/>
                    <a:gd name="T5" fmla="*/ 0 h 21543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543"/>
                    <a:gd name="T11" fmla="*/ 21600 w 21600"/>
                    <a:gd name="T12" fmla="*/ 21543 h 21543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543" fill="none" extrusionOk="0">
                      <a:moveTo>
                        <a:pt x="1568" y="-1"/>
                      </a:moveTo>
                      <a:cubicBezTo>
                        <a:pt x="12859" y="821"/>
                        <a:pt x="21600" y="10222"/>
                        <a:pt x="21600" y="21543"/>
                      </a:cubicBezTo>
                    </a:path>
                    <a:path w="21600" h="21543" stroke="0" extrusionOk="0">
                      <a:moveTo>
                        <a:pt x="1568" y="-1"/>
                      </a:moveTo>
                      <a:cubicBezTo>
                        <a:pt x="12859" y="821"/>
                        <a:pt x="21600" y="10222"/>
                        <a:pt x="21600" y="21543"/>
                      </a:cubicBezTo>
                      <a:lnTo>
                        <a:pt x="0" y="21543"/>
                      </a:lnTo>
                      <a:close/>
                    </a:path>
                  </a:pathLst>
                </a:custGeom>
                <a:noFill/>
                <a:ln w="38100" cmpd="sng">
                  <a:solidFill>
                    <a:srgbClr val="0000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03" name="Arc 13"/>
                <p:cNvSpPr>
                  <a:spLocks/>
                </p:cNvSpPr>
                <p:nvPr/>
              </p:nvSpPr>
              <p:spPr bwMode="auto">
                <a:xfrm rot="8105778">
                  <a:off x="2865530" y="2751482"/>
                  <a:ext cx="273727" cy="280433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38100" cmpd="sng">
                  <a:solidFill>
                    <a:srgbClr val="0000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191" name="Group 190"/>
              <p:cNvGrpSpPr/>
              <p:nvPr/>
            </p:nvGrpSpPr>
            <p:grpSpPr>
              <a:xfrm>
                <a:off x="5405012" y="2745812"/>
                <a:ext cx="2063597" cy="295881"/>
                <a:chOff x="1075660" y="2746240"/>
                <a:chExt cx="2063597" cy="295881"/>
              </a:xfrm>
            </p:grpSpPr>
            <p:sp>
              <p:nvSpPr>
                <p:cNvPr id="192" name="Arc 6"/>
                <p:cNvSpPr>
                  <a:spLocks/>
                </p:cNvSpPr>
                <p:nvPr/>
              </p:nvSpPr>
              <p:spPr bwMode="auto">
                <a:xfrm rot="7941064">
                  <a:off x="1791274" y="2756110"/>
                  <a:ext cx="280433" cy="272967"/>
                </a:xfrm>
                <a:custGeom>
                  <a:avLst/>
                  <a:gdLst>
                    <a:gd name="T0" fmla="*/ 0 w 21600"/>
                    <a:gd name="T1" fmla="*/ 0 h 21543"/>
                    <a:gd name="T2" fmla="*/ 0 w 21600"/>
                    <a:gd name="T3" fmla="*/ 0 h 21543"/>
                    <a:gd name="T4" fmla="*/ 0 w 21600"/>
                    <a:gd name="T5" fmla="*/ 0 h 21543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543"/>
                    <a:gd name="T11" fmla="*/ 21600 w 21600"/>
                    <a:gd name="T12" fmla="*/ 21543 h 21543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543" fill="none" extrusionOk="0">
                      <a:moveTo>
                        <a:pt x="1568" y="-1"/>
                      </a:moveTo>
                      <a:cubicBezTo>
                        <a:pt x="12859" y="821"/>
                        <a:pt x="21600" y="10222"/>
                        <a:pt x="21600" y="21543"/>
                      </a:cubicBezTo>
                    </a:path>
                    <a:path w="21600" h="21543" stroke="0" extrusionOk="0">
                      <a:moveTo>
                        <a:pt x="1568" y="-1"/>
                      </a:moveTo>
                      <a:cubicBezTo>
                        <a:pt x="12859" y="821"/>
                        <a:pt x="21600" y="10222"/>
                        <a:pt x="21600" y="21543"/>
                      </a:cubicBezTo>
                      <a:lnTo>
                        <a:pt x="0" y="21543"/>
                      </a:lnTo>
                      <a:close/>
                    </a:path>
                  </a:pathLst>
                </a:custGeom>
                <a:noFill/>
                <a:ln w="38100" cmpd="sng">
                  <a:solidFill>
                    <a:srgbClr val="0000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3" name="Arc 7"/>
                <p:cNvSpPr>
                  <a:spLocks/>
                </p:cNvSpPr>
                <p:nvPr/>
              </p:nvSpPr>
              <p:spPr bwMode="auto">
                <a:xfrm rot="8105778">
                  <a:off x="2145541" y="2757619"/>
                  <a:ext cx="273727" cy="280433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38100" cmpd="sng">
                  <a:solidFill>
                    <a:srgbClr val="0000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4" name="Arc 9"/>
                <p:cNvSpPr>
                  <a:spLocks/>
                </p:cNvSpPr>
                <p:nvPr/>
              </p:nvSpPr>
              <p:spPr bwMode="auto">
                <a:xfrm rot="7941064">
                  <a:off x="1071927" y="2760179"/>
                  <a:ext cx="280433" cy="272967"/>
                </a:xfrm>
                <a:custGeom>
                  <a:avLst/>
                  <a:gdLst>
                    <a:gd name="T0" fmla="*/ 0 w 21600"/>
                    <a:gd name="T1" fmla="*/ 0 h 21543"/>
                    <a:gd name="T2" fmla="*/ 0 w 21600"/>
                    <a:gd name="T3" fmla="*/ 0 h 21543"/>
                    <a:gd name="T4" fmla="*/ 0 w 21600"/>
                    <a:gd name="T5" fmla="*/ 0 h 21543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543"/>
                    <a:gd name="T11" fmla="*/ 21600 w 21600"/>
                    <a:gd name="T12" fmla="*/ 21543 h 21543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543" fill="none" extrusionOk="0">
                      <a:moveTo>
                        <a:pt x="1568" y="-1"/>
                      </a:moveTo>
                      <a:cubicBezTo>
                        <a:pt x="12859" y="821"/>
                        <a:pt x="21600" y="10222"/>
                        <a:pt x="21600" y="21543"/>
                      </a:cubicBezTo>
                    </a:path>
                    <a:path w="21600" h="21543" stroke="0" extrusionOk="0">
                      <a:moveTo>
                        <a:pt x="1568" y="-1"/>
                      </a:moveTo>
                      <a:cubicBezTo>
                        <a:pt x="12859" y="821"/>
                        <a:pt x="21600" y="10222"/>
                        <a:pt x="21600" y="21543"/>
                      </a:cubicBezTo>
                      <a:lnTo>
                        <a:pt x="0" y="21543"/>
                      </a:lnTo>
                      <a:close/>
                    </a:path>
                  </a:pathLst>
                </a:custGeom>
                <a:noFill/>
                <a:ln w="38100" cmpd="sng">
                  <a:solidFill>
                    <a:srgbClr val="0000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5" name="Arc 10"/>
                <p:cNvSpPr>
                  <a:spLocks/>
                </p:cNvSpPr>
                <p:nvPr/>
              </p:nvSpPr>
              <p:spPr bwMode="auto">
                <a:xfrm rot="8105778">
                  <a:off x="1429369" y="2761688"/>
                  <a:ext cx="273727" cy="280433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38100" cmpd="sng">
                  <a:solidFill>
                    <a:srgbClr val="0000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6" name="Arc 12"/>
                <p:cNvSpPr>
                  <a:spLocks/>
                </p:cNvSpPr>
                <p:nvPr/>
              </p:nvSpPr>
              <p:spPr bwMode="auto">
                <a:xfrm rot="7941064">
                  <a:off x="2511263" y="2749973"/>
                  <a:ext cx="280433" cy="272967"/>
                </a:xfrm>
                <a:custGeom>
                  <a:avLst/>
                  <a:gdLst>
                    <a:gd name="T0" fmla="*/ 0 w 21600"/>
                    <a:gd name="T1" fmla="*/ 0 h 21543"/>
                    <a:gd name="T2" fmla="*/ 0 w 21600"/>
                    <a:gd name="T3" fmla="*/ 0 h 21543"/>
                    <a:gd name="T4" fmla="*/ 0 w 21600"/>
                    <a:gd name="T5" fmla="*/ 0 h 21543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543"/>
                    <a:gd name="T11" fmla="*/ 21600 w 21600"/>
                    <a:gd name="T12" fmla="*/ 21543 h 21543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543" fill="none" extrusionOk="0">
                      <a:moveTo>
                        <a:pt x="1568" y="-1"/>
                      </a:moveTo>
                      <a:cubicBezTo>
                        <a:pt x="12859" y="821"/>
                        <a:pt x="21600" y="10222"/>
                        <a:pt x="21600" y="21543"/>
                      </a:cubicBezTo>
                    </a:path>
                    <a:path w="21600" h="21543" stroke="0" extrusionOk="0">
                      <a:moveTo>
                        <a:pt x="1568" y="-1"/>
                      </a:moveTo>
                      <a:cubicBezTo>
                        <a:pt x="12859" y="821"/>
                        <a:pt x="21600" y="10222"/>
                        <a:pt x="21600" y="21543"/>
                      </a:cubicBezTo>
                      <a:lnTo>
                        <a:pt x="0" y="21543"/>
                      </a:lnTo>
                      <a:close/>
                    </a:path>
                  </a:pathLst>
                </a:custGeom>
                <a:noFill/>
                <a:ln w="38100" cmpd="sng">
                  <a:solidFill>
                    <a:srgbClr val="0000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7" name="Arc 13"/>
                <p:cNvSpPr>
                  <a:spLocks/>
                </p:cNvSpPr>
                <p:nvPr/>
              </p:nvSpPr>
              <p:spPr bwMode="auto">
                <a:xfrm rot="8105778">
                  <a:off x="2865530" y="2751482"/>
                  <a:ext cx="273727" cy="280433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38100" cmpd="sng">
                  <a:solidFill>
                    <a:srgbClr val="0000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sp>
          <p:nvSpPr>
            <p:cNvPr id="162" name="TextBox 161"/>
            <p:cNvSpPr txBox="1"/>
            <p:nvPr/>
          </p:nvSpPr>
          <p:spPr>
            <a:xfrm>
              <a:off x="3168936" y="5375256"/>
              <a:ext cx="64836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bottom</a:t>
              </a:r>
            </a:p>
            <a:p>
              <a:r>
                <a:rPr lang="en-US" sz="1200" dirty="0"/>
                <a:t>frame</a:t>
              </a:r>
            </a:p>
          </p:txBody>
        </p:sp>
        <p:sp>
          <p:nvSpPr>
            <p:cNvPr id="163" name="TextBox 162"/>
            <p:cNvSpPr txBox="1"/>
            <p:nvPr/>
          </p:nvSpPr>
          <p:spPr>
            <a:xfrm>
              <a:off x="4007971" y="5246786"/>
              <a:ext cx="53091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ADCP</a:t>
              </a:r>
            </a:p>
          </p:txBody>
        </p:sp>
        <p:sp>
          <p:nvSpPr>
            <p:cNvPr id="164" name="TextBox 163"/>
            <p:cNvSpPr txBox="1"/>
            <p:nvPr/>
          </p:nvSpPr>
          <p:spPr>
            <a:xfrm rot="17298668">
              <a:off x="3843100" y="3547694"/>
              <a:ext cx="11464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acoustic beams</a:t>
              </a:r>
            </a:p>
          </p:txBody>
        </p:sp>
        <p:sp>
          <p:nvSpPr>
            <p:cNvPr id="165" name="Can 164"/>
            <p:cNvSpPr/>
            <p:nvPr/>
          </p:nvSpPr>
          <p:spPr>
            <a:xfrm>
              <a:off x="5071720" y="5807112"/>
              <a:ext cx="363432" cy="91364"/>
            </a:xfrm>
            <a:prstGeom prst="can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6" name="Curved Connector 165"/>
            <p:cNvCxnSpPr/>
            <p:nvPr/>
          </p:nvCxnSpPr>
          <p:spPr>
            <a:xfrm rot="5400000" flipH="1" flipV="1">
              <a:off x="4167280" y="3232502"/>
              <a:ext cx="3693461" cy="1469651"/>
            </a:xfrm>
            <a:prstGeom prst="curvedConnector3">
              <a:avLst>
                <a:gd name="adj1" fmla="val 210"/>
              </a:avLst>
            </a:prstGeom>
            <a:ln w="1905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7" name="Group 166"/>
            <p:cNvGrpSpPr/>
            <p:nvPr/>
          </p:nvGrpSpPr>
          <p:grpSpPr>
            <a:xfrm>
              <a:off x="6349972" y="1261507"/>
              <a:ext cx="797727" cy="860786"/>
              <a:chOff x="6349972" y="1261507"/>
              <a:chExt cx="797727" cy="860786"/>
            </a:xfrm>
          </p:grpSpPr>
          <p:sp>
            <p:nvSpPr>
              <p:cNvPr id="178" name="Chord 177"/>
              <p:cNvSpPr/>
              <p:nvPr/>
            </p:nvSpPr>
            <p:spPr>
              <a:xfrm rot="16200000">
                <a:off x="6396509" y="1371102"/>
                <a:ext cx="704654" cy="797727"/>
              </a:xfrm>
              <a:prstGeom prst="chord">
                <a:avLst>
                  <a:gd name="adj1" fmla="val 5457351"/>
                  <a:gd name="adj2" fmla="val 16222554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79" name="Group 178"/>
              <p:cNvGrpSpPr/>
              <p:nvPr/>
            </p:nvGrpSpPr>
            <p:grpSpPr>
              <a:xfrm>
                <a:off x="6468603" y="1324850"/>
                <a:ext cx="560467" cy="457409"/>
                <a:chOff x="3661385" y="5387682"/>
                <a:chExt cx="575941" cy="457409"/>
              </a:xfrm>
            </p:grpSpPr>
            <p:grpSp>
              <p:nvGrpSpPr>
                <p:cNvPr id="185" name="Group 184"/>
                <p:cNvGrpSpPr/>
                <p:nvPr/>
              </p:nvGrpSpPr>
              <p:grpSpPr>
                <a:xfrm>
                  <a:off x="3661385" y="5387682"/>
                  <a:ext cx="575941" cy="457409"/>
                  <a:chOff x="3661385" y="5387682"/>
                  <a:chExt cx="575941" cy="457409"/>
                </a:xfrm>
              </p:grpSpPr>
              <p:cxnSp>
                <p:nvCxnSpPr>
                  <p:cNvPr id="187" name="Straight Connector 186"/>
                  <p:cNvCxnSpPr/>
                  <p:nvPr/>
                </p:nvCxnSpPr>
                <p:spPr>
                  <a:xfrm flipV="1">
                    <a:off x="3661385" y="5387682"/>
                    <a:ext cx="292389" cy="456819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8" name="Straight Connector 187"/>
                  <p:cNvCxnSpPr/>
                  <p:nvPr/>
                </p:nvCxnSpPr>
                <p:spPr>
                  <a:xfrm flipH="1" flipV="1">
                    <a:off x="3944937" y="5388272"/>
                    <a:ext cx="292389" cy="456819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186" name="Straight Connector 185"/>
                <p:cNvCxnSpPr/>
                <p:nvPr/>
              </p:nvCxnSpPr>
              <p:spPr>
                <a:xfrm>
                  <a:off x="3772222" y="5667862"/>
                  <a:ext cx="342306" cy="0"/>
                </a:xfrm>
                <a:prstGeom prst="line">
                  <a:avLst/>
                </a:prstGeom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0" name="Group 179"/>
              <p:cNvGrpSpPr/>
              <p:nvPr/>
            </p:nvGrpSpPr>
            <p:grpSpPr>
              <a:xfrm>
                <a:off x="6683752" y="1261507"/>
                <a:ext cx="127983" cy="70347"/>
                <a:chOff x="6834148" y="978991"/>
                <a:chExt cx="313581" cy="172361"/>
              </a:xfrm>
            </p:grpSpPr>
            <p:sp>
              <p:nvSpPr>
                <p:cNvPr id="181" name="Oval 180"/>
                <p:cNvSpPr/>
                <p:nvPr/>
              </p:nvSpPr>
              <p:spPr>
                <a:xfrm>
                  <a:off x="6834148" y="978991"/>
                  <a:ext cx="118659" cy="118659"/>
                </a:xfrm>
                <a:prstGeom prst="ellipse">
                  <a:avLst/>
                </a:prstGeom>
                <a:solidFill>
                  <a:schemeClr val="tx1"/>
                </a:solidFill>
                <a:ln w="635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" name="Oval 181"/>
                <p:cNvSpPr/>
                <p:nvPr/>
              </p:nvSpPr>
              <p:spPr>
                <a:xfrm>
                  <a:off x="7029070" y="978991"/>
                  <a:ext cx="118659" cy="118659"/>
                </a:xfrm>
                <a:prstGeom prst="ellipse">
                  <a:avLst/>
                </a:prstGeom>
                <a:solidFill>
                  <a:schemeClr val="tx1"/>
                </a:solidFill>
                <a:ln w="635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83" name="Straight Connector 182"/>
                <p:cNvCxnSpPr/>
                <p:nvPr/>
              </p:nvCxnSpPr>
              <p:spPr>
                <a:xfrm>
                  <a:off x="6895081" y="1038321"/>
                  <a:ext cx="194922" cy="0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4" name="Straight Connector 183"/>
                <p:cNvCxnSpPr/>
                <p:nvPr/>
              </p:nvCxnSpPr>
              <p:spPr>
                <a:xfrm>
                  <a:off x="6991006" y="1038321"/>
                  <a:ext cx="0" cy="113031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68" name="Can 167"/>
            <p:cNvSpPr/>
            <p:nvPr/>
          </p:nvSpPr>
          <p:spPr>
            <a:xfrm>
              <a:off x="6719729" y="2216742"/>
              <a:ext cx="58213" cy="209953"/>
            </a:xfrm>
            <a:prstGeom prst="can">
              <a:avLst/>
            </a:prstGeom>
            <a:solidFill>
              <a:srgbClr val="3366FF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Can 168"/>
            <p:cNvSpPr/>
            <p:nvPr/>
          </p:nvSpPr>
          <p:spPr>
            <a:xfrm>
              <a:off x="6705093" y="2725254"/>
              <a:ext cx="58213" cy="209953"/>
            </a:xfrm>
            <a:prstGeom prst="can">
              <a:avLst/>
            </a:prstGeom>
            <a:solidFill>
              <a:srgbClr val="3366FF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Can 169"/>
            <p:cNvSpPr/>
            <p:nvPr/>
          </p:nvSpPr>
          <p:spPr>
            <a:xfrm>
              <a:off x="6650408" y="3393538"/>
              <a:ext cx="58213" cy="209953"/>
            </a:xfrm>
            <a:prstGeom prst="can">
              <a:avLst/>
            </a:prstGeom>
            <a:solidFill>
              <a:srgbClr val="3366FF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Can 170"/>
            <p:cNvSpPr/>
            <p:nvPr/>
          </p:nvSpPr>
          <p:spPr>
            <a:xfrm rot="420000">
              <a:off x="6576462" y="4022653"/>
              <a:ext cx="58213" cy="209953"/>
            </a:xfrm>
            <a:prstGeom prst="can">
              <a:avLst/>
            </a:prstGeom>
            <a:solidFill>
              <a:srgbClr val="3366FF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Can 171"/>
            <p:cNvSpPr/>
            <p:nvPr/>
          </p:nvSpPr>
          <p:spPr>
            <a:xfrm rot="600000">
              <a:off x="6471357" y="4642672"/>
              <a:ext cx="58213" cy="209953"/>
            </a:xfrm>
            <a:prstGeom prst="can">
              <a:avLst/>
            </a:prstGeom>
            <a:solidFill>
              <a:srgbClr val="3366FF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Can 172"/>
            <p:cNvSpPr/>
            <p:nvPr/>
          </p:nvSpPr>
          <p:spPr>
            <a:xfrm rot="960000">
              <a:off x="6314515" y="5231704"/>
              <a:ext cx="58213" cy="209953"/>
            </a:xfrm>
            <a:prstGeom prst="can">
              <a:avLst/>
            </a:prstGeom>
            <a:solidFill>
              <a:srgbClr val="3366FF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TextBox 173"/>
            <p:cNvSpPr txBox="1"/>
            <p:nvPr/>
          </p:nvSpPr>
          <p:spPr>
            <a:xfrm>
              <a:off x="5720955" y="1004339"/>
              <a:ext cx="1382263" cy="4922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meteorological buoy</a:t>
              </a:r>
            </a:p>
          </p:txBody>
        </p:sp>
        <p:sp>
          <p:nvSpPr>
            <p:cNvPr id="175" name="TextBox 174"/>
            <p:cNvSpPr txBox="1"/>
            <p:nvPr/>
          </p:nvSpPr>
          <p:spPr>
            <a:xfrm rot="16575563">
              <a:off x="6447594" y="3786882"/>
              <a:ext cx="7121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mooring</a:t>
              </a:r>
            </a:p>
          </p:txBody>
        </p:sp>
        <p:sp>
          <p:nvSpPr>
            <p:cNvPr id="176" name="TextBox 175"/>
            <p:cNvSpPr txBox="1"/>
            <p:nvPr/>
          </p:nvSpPr>
          <p:spPr>
            <a:xfrm>
              <a:off x="4972719" y="5571079"/>
              <a:ext cx="62068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anchor</a:t>
              </a:r>
            </a:p>
          </p:txBody>
        </p:sp>
        <p:sp>
          <p:nvSpPr>
            <p:cNvPr id="177" name="TextBox 176"/>
            <p:cNvSpPr txBox="1"/>
            <p:nvPr/>
          </p:nvSpPr>
          <p:spPr>
            <a:xfrm>
              <a:off x="5700837" y="3257725"/>
              <a:ext cx="98311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temperature</a:t>
              </a:r>
            </a:p>
            <a:p>
              <a:pPr algn="ctr"/>
              <a:r>
                <a:rPr lang="en-US" sz="1200" dirty="0"/>
                <a:t>conductivity</a:t>
              </a:r>
            </a:p>
          </p:txBody>
        </p:sp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1010013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236" r="42003"/>
          <a:stretch/>
        </p:blipFill>
        <p:spPr>
          <a:xfrm>
            <a:off x="222089" y="381348"/>
            <a:ext cx="4285061" cy="2757588"/>
          </a:xfrm>
          <a:prstGeom prst="rect">
            <a:avLst/>
          </a:prstGeom>
        </p:spPr>
      </p:pic>
      <p:pic>
        <p:nvPicPr>
          <p:cNvPr id="5" name="Picture 4" descr="P1010119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14" y="3450076"/>
            <a:ext cx="4245736" cy="3184301"/>
          </a:xfrm>
          <a:prstGeom prst="rect">
            <a:avLst/>
          </a:prstGeom>
        </p:spPr>
      </p:pic>
      <p:pic>
        <p:nvPicPr>
          <p:cNvPr id="6" name="Picture 5" descr="P1010081.JPG">
            <a:extLst>
              <a:ext uri="{FF2B5EF4-FFF2-40B4-BE49-F238E27FC236}">
                <a16:creationId xmlns:a16="http://schemas.microsoft.com/office/drawing/2014/main" id="{399C7061-0042-D14F-9E3F-C028767B2D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5188" y="506293"/>
            <a:ext cx="3664335" cy="274825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79F2CFB-C549-B241-9255-1C83FF7139AF}"/>
              </a:ext>
            </a:extLst>
          </p:cNvPr>
          <p:cNvSpPr txBox="1"/>
          <p:nvPr/>
        </p:nvSpPr>
        <p:spPr>
          <a:xfrm>
            <a:off x="1838298" y="0"/>
            <a:ext cx="10919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before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9ECDBE-5B46-A544-830D-46FA00B57F20}"/>
              </a:ext>
            </a:extLst>
          </p:cNvPr>
          <p:cNvSpPr txBox="1"/>
          <p:nvPr/>
        </p:nvSpPr>
        <p:spPr>
          <a:xfrm>
            <a:off x="2028335" y="3083140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after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074F6A-FD7A-E146-A6BE-55C9F0764A93}"/>
              </a:ext>
            </a:extLst>
          </p:cNvPr>
          <p:cNvSpPr txBox="1"/>
          <p:nvPr/>
        </p:nvSpPr>
        <p:spPr>
          <a:xfrm>
            <a:off x="4580643" y="103150"/>
            <a:ext cx="41889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Measurements aren’t perfect!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6A5B628-E166-EA49-9BFE-15C01B5157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265554" y="3843673"/>
            <a:ext cx="3196142" cy="239710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FE2E7F7-EFDD-3B42-9645-5F6EC86FAE2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433" r="40307" b="35355"/>
          <a:stretch/>
        </p:blipFill>
        <p:spPr>
          <a:xfrm rot="5400000">
            <a:off x="6488380" y="4117354"/>
            <a:ext cx="3210459" cy="1864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01185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>
          <a:xfrm>
            <a:off x="767469" y="159808"/>
            <a:ext cx="7772400" cy="1143000"/>
          </a:xfrm>
        </p:spPr>
        <p:txBody>
          <a:bodyPr>
            <a:normAutofit fontScale="90000"/>
          </a:bodyPr>
          <a:lstStyle/>
          <a:p>
            <a:br>
              <a:rPr lang="en-US" sz="2400" dirty="0">
                <a:solidFill>
                  <a:srgbClr val="FFFFCC"/>
                </a:solidFill>
              </a:rPr>
            </a:br>
            <a:r>
              <a:rPr lang="en-US" sz="3100" dirty="0">
                <a:solidFill>
                  <a:srgbClr val="FFFFCC"/>
                </a:solidFill>
              </a:rPr>
              <a:t>Estimating cross-shelf transport </a:t>
            </a:r>
            <a:r>
              <a:rPr lang="en-US" sz="3100" dirty="0" err="1">
                <a:solidFill>
                  <a:srgbClr val="FFFFCC"/>
                </a:solidFill>
              </a:rPr>
              <a:t>U</a:t>
            </a:r>
            <a:r>
              <a:rPr lang="en-US" sz="3100" baseline="-25000" dirty="0" err="1">
                <a:solidFill>
                  <a:srgbClr val="FFFFCC"/>
                </a:solidFill>
              </a:rPr>
              <a:t>obs</a:t>
            </a:r>
            <a:r>
              <a:rPr lang="en-US" sz="3100" dirty="0">
                <a:solidFill>
                  <a:srgbClr val="FFFFCC"/>
                </a:solidFill>
              </a:rPr>
              <a:t> </a:t>
            </a:r>
            <a:br>
              <a:rPr lang="en-US" sz="3100" dirty="0">
                <a:solidFill>
                  <a:srgbClr val="FFFFCC"/>
                </a:solidFill>
              </a:rPr>
            </a:br>
            <a:r>
              <a:rPr lang="en-US" sz="3100" dirty="0">
                <a:solidFill>
                  <a:srgbClr val="FFFFCC"/>
                </a:solidFill>
              </a:rPr>
              <a:t>and Ekman transport U</a:t>
            </a:r>
            <a:r>
              <a:rPr lang="en-US" sz="3100" baseline="-25000" dirty="0">
                <a:solidFill>
                  <a:srgbClr val="FFFFCC"/>
                </a:solidFill>
              </a:rPr>
              <a:t>E</a:t>
            </a:r>
            <a:br>
              <a:rPr lang="en-US" sz="2400" dirty="0"/>
            </a:br>
            <a:endParaRPr lang="en-US" sz="2400" dirty="0"/>
          </a:p>
        </p:txBody>
      </p:sp>
      <p:grpSp>
        <p:nvGrpSpPr>
          <p:cNvPr id="25603" name="Group 261"/>
          <p:cNvGrpSpPr>
            <a:grpSpLocks/>
          </p:cNvGrpSpPr>
          <p:nvPr/>
        </p:nvGrpSpPr>
        <p:grpSpPr bwMode="auto">
          <a:xfrm>
            <a:off x="4384021" y="1588902"/>
            <a:ext cx="3700462" cy="4678362"/>
            <a:chOff x="1605460" y="1231056"/>
            <a:chExt cx="3699563" cy="4677302"/>
          </a:xfrm>
        </p:grpSpPr>
        <p:grpSp>
          <p:nvGrpSpPr>
            <p:cNvPr id="25605" name="Group 245"/>
            <p:cNvGrpSpPr>
              <a:grpSpLocks/>
            </p:cNvGrpSpPr>
            <p:nvPr/>
          </p:nvGrpSpPr>
          <p:grpSpPr bwMode="auto">
            <a:xfrm>
              <a:off x="1605460" y="1231056"/>
              <a:ext cx="3699563" cy="4677302"/>
              <a:chOff x="4279212" y="1450975"/>
              <a:chExt cx="3699563" cy="4677302"/>
            </a:xfrm>
          </p:grpSpPr>
          <p:sp>
            <p:nvSpPr>
              <p:cNvPr id="25608" name="AutoShape 44"/>
              <p:cNvSpPr>
                <a:spLocks noChangeAspect="1" noChangeArrowheads="1" noTextEdit="1"/>
              </p:cNvSpPr>
              <p:nvPr/>
            </p:nvSpPr>
            <p:spPr bwMode="auto">
              <a:xfrm>
                <a:off x="4449763" y="1450975"/>
                <a:ext cx="3529012" cy="46101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09" name="Rectangle 46"/>
              <p:cNvSpPr>
                <a:spLocks noChangeArrowheads="1"/>
              </p:cNvSpPr>
              <p:nvPr/>
            </p:nvSpPr>
            <p:spPr bwMode="auto">
              <a:xfrm>
                <a:off x="4922838" y="1797050"/>
                <a:ext cx="2719387" cy="3752850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2000">
                  <a:solidFill>
                    <a:schemeClr val="bg1"/>
                  </a:solidFill>
                </a:endParaRPr>
              </a:p>
            </p:txBody>
          </p:sp>
          <p:sp>
            <p:nvSpPr>
              <p:cNvPr id="25610" name="Rectangle 47"/>
              <p:cNvSpPr>
                <a:spLocks noChangeArrowheads="1"/>
              </p:cNvSpPr>
              <p:nvPr/>
            </p:nvSpPr>
            <p:spPr bwMode="auto">
              <a:xfrm>
                <a:off x="4922838" y="1797050"/>
                <a:ext cx="2719387" cy="3752850"/>
              </a:xfrm>
              <a:prstGeom prst="rect">
                <a:avLst/>
              </a:prstGeom>
              <a:noFill/>
              <a:ln w="0">
                <a:solidFill>
                  <a:srgbClr val="FFFFFF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2000">
                  <a:solidFill>
                    <a:schemeClr val="bg1"/>
                  </a:solidFill>
                </a:endParaRPr>
              </a:p>
            </p:txBody>
          </p:sp>
          <p:sp>
            <p:nvSpPr>
              <p:cNvPr id="25611" name="Line 48"/>
              <p:cNvSpPr>
                <a:spLocks noChangeShapeType="1"/>
              </p:cNvSpPr>
              <p:nvPr/>
            </p:nvSpPr>
            <p:spPr bwMode="auto">
              <a:xfrm>
                <a:off x="4922838" y="5549900"/>
                <a:ext cx="2719387" cy="1588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12" name="Line 49"/>
              <p:cNvSpPr>
                <a:spLocks noChangeShapeType="1"/>
              </p:cNvSpPr>
              <p:nvPr/>
            </p:nvSpPr>
            <p:spPr bwMode="auto">
              <a:xfrm>
                <a:off x="4922838" y="1797050"/>
                <a:ext cx="2719387" cy="1588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13" name="Line 50"/>
              <p:cNvSpPr>
                <a:spLocks noChangeShapeType="1"/>
              </p:cNvSpPr>
              <p:nvPr/>
            </p:nvSpPr>
            <p:spPr bwMode="auto">
              <a:xfrm>
                <a:off x="7642225" y="1797050"/>
                <a:ext cx="1587" cy="375285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14" name="Line 51"/>
              <p:cNvSpPr>
                <a:spLocks noChangeShapeType="1"/>
              </p:cNvSpPr>
              <p:nvPr/>
            </p:nvSpPr>
            <p:spPr bwMode="auto">
              <a:xfrm>
                <a:off x="4922838" y="1797050"/>
                <a:ext cx="1587" cy="375285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15" name="Line 52"/>
              <p:cNvSpPr>
                <a:spLocks noChangeShapeType="1"/>
              </p:cNvSpPr>
              <p:nvPr/>
            </p:nvSpPr>
            <p:spPr bwMode="auto">
              <a:xfrm>
                <a:off x="4922838" y="5549900"/>
                <a:ext cx="2719387" cy="1588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16" name="Line 53"/>
              <p:cNvSpPr>
                <a:spLocks noChangeShapeType="1"/>
              </p:cNvSpPr>
              <p:nvPr/>
            </p:nvSpPr>
            <p:spPr bwMode="auto">
              <a:xfrm>
                <a:off x="4922838" y="1797050"/>
                <a:ext cx="1587" cy="375285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17" name="Line 54"/>
              <p:cNvSpPr>
                <a:spLocks noChangeShapeType="1"/>
              </p:cNvSpPr>
              <p:nvPr/>
            </p:nvSpPr>
            <p:spPr bwMode="auto">
              <a:xfrm flipV="1">
                <a:off x="4922838" y="5510213"/>
                <a:ext cx="1587" cy="39688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18" name="Line 55"/>
              <p:cNvSpPr>
                <a:spLocks noChangeShapeType="1"/>
              </p:cNvSpPr>
              <p:nvPr/>
            </p:nvSpPr>
            <p:spPr bwMode="auto">
              <a:xfrm>
                <a:off x="4922838" y="1797050"/>
                <a:ext cx="1587" cy="3175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19" name="Rectangle 56"/>
              <p:cNvSpPr>
                <a:spLocks noChangeArrowheads="1"/>
              </p:cNvSpPr>
              <p:nvPr/>
            </p:nvSpPr>
            <p:spPr bwMode="auto">
              <a:xfrm>
                <a:off x="4835525" y="5581650"/>
                <a:ext cx="227627" cy="3077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2000">
                    <a:solidFill>
                      <a:schemeClr val="bg1"/>
                    </a:solidFill>
                    <a:latin typeface="NewTimes-Roman" charset="0"/>
                  </a:rPr>
                  <a:t>-4</a:t>
                </a:r>
                <a:endParaRPr lang="en-US" sz="2000">
                  <a:solidFill>
                    <a:schemeClr val="bg1"/>
                  </a:solidFill>
                </a:endParaRPr>
              </a:p>
            </p:txBody>
          </p:sp>
          <p:sp>
            <p:nvSpPr>
              <p:cNvPr id="25620" name="Line 57"/>
              <p:cNvSpPr>
                <a:spLocks noChangeShapeType="1"/>
              </p:cNvSpPr>
              <p:nvPr/>
            </p:nvSpPr>
            <p:spPr bwMode="auto">
              <a:xfrm flipV="1">
                <a:off x="5467350" y="5510213"/>
                <a:ext cx="1587" cy="39688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21" name="Line 58"/>
              <p:cNvSpPr>
                <a:spLocks noChangeShapeType="1"/>
              </p:cNvSpPr>
              <p:nvPr/>
            </p:nvSpPr>
            <p:spPr bwMode="auto">
              <a:xfrm>
                <a:off x="5467350" y="1797050"/>
                <a:ext cx="1587" cy="3175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22" name="Rectangle 59"/>
              <p:cNvSpPr>
                <a:spLocks noChangeArrowheads="1"/>
              </p:cNvSpPr>
              <p:nvPr/>
            </p:nvSpPr>
            <p:spPr bwMode="auto">
              <a:xfrm>
                <a:off x="5380038" y="5581650"/>
                <a:ext cx="227627" cy="3077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2000">
                    <a:solidFill>
                      <a:schemeClr val="bg1"/>
                    </a:solidFill>
                    <a:latin typeface="NewTimes-Roman" charset="0"/>
                  </a:rPr>
                  <a:t>-3</a:t>
                </a:r>
                <a:endParaRPr lang="en-US" sz="2000">
                  <a:solidFill>
                    <a:schemeClr val="bg1"/>
                  </a:solidFill>
                </a:endParaRPr>
              </a:p>
            </p:txBody>
          </p:sp>
          <p:sp>
            <p:nvSpPr>
              <p:cNvPr id="25623" name="Line 60"/>
              <p:cNvSpPr>
                <a:spLocks noChangeShapeType="1"/>
              </p:cNvSpPr>
              <p:nvPr/>
            </p:nvSpPr>
            <p:spPr bwMode="auto">
              <a:xfrm flipV="1">
                <a:off x="6010275" y="5510213"/>
                <a:ext cx="1587" cy="39688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24" name="Line 61"/>
              <p:cNvSpPr>
                <a:spLocks noChangeShapeType="1"/>
              </p:cNvSpPr>
              <p:nvPr/>
            </p:nvSpPr>
            <p:spPr bwMode="auto">
              <a:xfrm>
                <a:off x="6010275" y="1797050"/>
                <a:ext cx="1587" cy="3175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25" name="Rectangle 62"/>
              <p:cNvSpPr>
                <a:spLocks noChangeArrowheads="1"/>
              </p:cNvSpPr>
              <p:nvPr/>
            </p:nvSpPr>
            <p:spPr bwMode="auto">
              <a:xfrm>
                <a:off x="5924550" y="5581650"/>
                <a:ext cx="227627" cy="3077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2000">
                    <a:solidFill>
                      <a:schemeClr val="bg1"/>
                    </a:solidFill>
                    <a:latin typeface="NewTimes-Roman" charset="0"/>
                  </a:rPr>
                  <a:t>-2</a:t>
                </a:r>
                <a:endParaRPr lang="en-US" sz="2000">
                  <a:solidFill>
                    <a:schemeClr val="bg1"/>
                  </a:solidFill>
                </a:endParaRPr>
              </a:p>
            </p:txBody>
          </p:sp>
          <p:sp>
            <p:nvSpPr>
              <p:cNvPr id="25626" name="Line 63"/>
              <p:cNvSpPr>
                <a:spLocks noChangeShapeType="1"/>
              </p:cNvSpPr>
              <p:nvPr/>
            </p:nvSpPr>
            <p:spPr bwMode="auto">
              <a:xfrm flipV="1">
                <a:off x="6554788" y="5510213"/>
                <a:ext cx="1587" cy="39688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27" name="Line 64"/>
              <p:cNvSpPr>
                <a:spLocks noChangeShapeType="1"/>
              </p:cNvSpPr>
              <p:nvPr/>
            </p:nvSpPr>
            <p:spPr bwMode="auto">
              <a:xfrm>
                <a:off x="6554788" y="1797050"/>
                <a:ext cx="1587" cy="3175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28" name="Rectangle 65"/>
              <p:cNvSpPr>
                <a:spLocks noChangeArrowheads="1"/>
              </p:cNvSpPr>
              <p:nvPr/>
            </p:nvSpPr>
            <p:spPr bwMode="auto">
              <a:xfrm>
                <a:off x="6467475" y="5581650"/>
                <a:ext cx="227627" cy="3077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2000">
                    <a:solidFill>
                      <a:schemeClr val="bg1"/>
                    </a:solidFill>
                    <a:latin typeface="NewTimes-Roman" charset="0"/>
                  </a:rPr>
                  <a:t>-1</a:t>
                </a:r>
                <a:endParaRPr lang="en-US" sz="2000">
                  <a:solidFill>
                    <a:schemeClr val="bg1"/>
                  </a:solidFill>
                </a:endParaRPr>
              </a:p>
            </p:txBody>
          </p:sp>
          <p:sp>
            <p:nvSpPr>
              <p:cNvPr id="25629" name="Line 66"/>
              <p:cNvSpPr>
                <a:spLocks noChangeShapeType="1"/>
              </p:cNvSpPr>
              <p:nvPr/>
            </p:nvSpPr>
            <p:spPr bwMode="auto">
              <a:xfrm flipV="1">
                <a:off x="7099300" y="5510213"/>
                <a:ext cx="1587" cy="39688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30" name="Line 67"/>
              <p:cNvSpPr>
                <a:spLocks noChangeShapeType="1"/>
              </p:cNvSpPr>
              <p:nvPr/>
            </p:nvSpPr>
            <p:spPr bwMode="auto">
              <a:xfrm>
                <a:off x="7099300" y="1797050"/>
                <a:ext cx="1587" cy="3175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31" name="Rectangle 68"/>
              <p:cNvSpPr>
                <a:spLocks noChangeArrowheads="1"/>
              </p:cNvSpPr>
              <p:nvPr/>
            </p:nvSpPr>
            <p:spPr bwMode="auto">
              <a:xfrm>
                <a:off x="7059613" y="5581650"/>
                <a:ext cx="142668" cy="3077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2000">
                    <a:solidFill>
                      <a:schemeClr val="bg1"/>
                    </a:solidFill>
                    <a:latin typeface="NewTimes-Roman" charset="0"/>
                  </a:rPr>
                  <a:t>0</a:t>
                </a:r>
                <a:endParaRPr lang="en-US" sz="2000">
                  <a:solidFill>
                    <a:schemeClr val="bg1"/>
                  </a:solidFill>
                </a:endParaRPr>
              </a:p>
            </p:txBody>
          </p:sp>
          <p:sp>
            <p:nvSpPr>
              <p:cNvPr id="25632" name="Line 69"/>
              <p:cNvSpPr>
                <a:spLocks noChangeShapeType="1"/>
              </p:cNvSpPr>
              <p:nvPr/>
            </p:nvSpPr>
            <p:spPr bwMode="auto">
              <a:xfrm flipV="1">
                <a:off x="7642225" y="5510213"/>
                <a:ext cx="1587" cy="39688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33" name="Line 70"/>
              <p:cNvSpPr>
                <a:spLocks noChangeShapeType="1"/>
              </p:cNvSpPr>
              <p:nvPr/>
            </p:nvSpPr>
            <p:spPr bwMode="auto">
              <a:xfrm>
                <a:off x="7642225" y="1797050"/>
                <a:ext cx="1587" cy="3175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34" name="Rectangle 71"/>
              <p:cNvSpPr>
                <a:spLocks noChangeArrowheads="1"/>
              </p:cNvSpPr>
              <p:nvPr/>
            </p:nvSpPr>
            <p:spPr bwMode="auto">
              <a:xfrm>
                <a:off x="7604125" y="5581650"/>
                <a:ext cx="142668" cy="3077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2000">
                    <a:solidFill>
                      <a:schemeClr val="bg1"/>
                    </a:solidFill>
                    <a:latin typeface="NewTimes-Roman" charset="0"/>
                  </a:rPr>
                  <a:t>1</a:t>
                </a:r>
                <a:endParaRPr lang="en-US" sz="2000">
                  <a:solidFill>
                    <a:schemeClr val="bg1"/>
                  </a:solidFill>
                </a:endParaRPr>
              </a:p>
            </p:txBody>
          </p:sp>
          <p:sp>
            <p:nvSpPr>
              <p:cNvPr id="25635" name="Line 72"/>
              <p:cNvSpPr>
                <a:spLocks noChangeShapeType="1"/>
              </p:cNvSpPr>
              <p:nvPr/>
            </p:nvSpPr>
            <p:spPr bwMode="auto">
              <a:xfrm>
                <a:off x="4922838" y="1797050"/>
                <a:ext cx="31750" cy="1588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36" name="Line 73"/>
              <p:cNvSpPr>
                <a:spLocks noChangeShapeType="1"/>
              </p:cNvSpPr>
              <p:nvPr/>
            </p:nvSpPr>
            <p:spPr bwMode="auto">
              <a:xfrm flipH="1">
                <a:off x="7604125" y="1797050"/>
                <a:ext cx="38100" cy="1588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37" name="Line 75"/>
              <p:cNvSpPr>
                <a:spLocks noChangeShapeType="1"/>
              </p:cNvSpPr>
              <p:nvPr/>
            </p:nvSpPr>
            <p:spPr bwMode="auto">
              <a:xfrm>
                <a:off x="4922838" y="2474913"/>
                <a:ext cx="31750" cy="1588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38" name="Line 76"/>
              <p:cNvSpPr>
                <a:spLocks noChangeShapeType="1"/>
              </p:cNvSpPr>
              <p:nvPr/>
            </p:nvSpPr>
            <p:spPr bwMode="auto">
              <a:xfrm flipH="1">
                <a:off x="7604125" y="2474913"/>
                <a:ext cx="38100" cy="1588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39" name="Line 78"/>
              <p:cNvSpPr>
                <a:spLocks noChangeShapeType="1"/>
              </p:cNvSpPr>
              <p:nvPr/>
            </p:nvSpPr>
            <p:spPr bwMode="auto">
              <a:xfrm>
                <a:off x="4922838" y="3160713"/>
                <a:ext cx="31750" cy="1588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40" name="Line 79"/>
              <p:cNvSpPr>
                <a:spLocks noChangeShapeType="1"/>
              </p:cNvSpPr>
              <p:nvPr/>
            </p:nvSpPr>
            <p:spPr bwMode="auto">
              <a:xfrm flipH="1">
                <a:off x="7604125" y="3160713"/>
                <a:ext cx="38100" cy="1588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41" name="Line 81"/>
              <p:cNvSpPr>
                <a:spLocks noChangeShapeType="1"/>
              </p:cNvSpPr>
              <p:nvPr/>
            </p:nvSpPr>
            <p:spPr bwMode="auto">
              <a:xfrm>
                <a:off x="4922838" y="3838575"/>
                <a:ext cx="31750" cy="1588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42" name="Line 82"/>
              <p:cNvSpPr>
                <a:spLocks noChangeShapeType="1"/>
              </p:cNvSpPr>
              <p:nvPr/>
            </p:nvSpPr>
            <p:spPr bwMode="auto">
              <a:xfrm flipH="1">
                <a:off x="7604125" y="3838575"/>
                <a:ext cx="38100" cy="1588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43" name="Line 84"/>
              <p:cNvSpPr>
                <a:spLocks noChangeShapeType="1"/>
              </p:cNvSpPr>
              <p:nvPr/>
            </p:nvSpPr>
            <p:spPr bwMode="auto">
              <a:xfrm>
                <a:off x="4922838" y="4524375"/>
                <a:ext cx="31750" cy="1588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44" name="Line 85"/>
              <p:cNvSpPr>
                <a:spLocks noChangeShapeType="1"/>
              </p:cNvSpPr>
              <p:nvPr/>
            </p:nvSpPr>
            <p:spPr bwMode="auto">
              <a:xfrm flipH="1">
                <a:off x="7604125" y="4524375"/>
                <a:ext cx="38100" cy="1588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45" name="Line 87"/>
              <p:cNvSpPr>
                <a:spLocks noChangeShapeType="1"/>
              </p:cNvSpPr>
              <p:nvPr/>
            </p:nvSpPr>
            <p:spPr bwMode="auto">
              <a:xfrm>
                <a:off x="4922838" y="5202238"/>
                <a:ext cx="31750" cy="1588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46" name="Line 88"/>
              <p:cNvSpPr>
                <a:spLocks noChangeShapeType="1"/>
              </p:cNvSpPr>
              <p:nvPr/>
            </p:nvSpPr>
            <p:spPr bwMode="auto">
              <a:xfrm flipH="1">
                <a:off x="7604125" y="5202238"/>
                <a:ext cx="38100" cy="1588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47" name="Line 90"/>
              <p:cNvSpPr>
                <a:spLocks noChangeShapeType="1"/>
              </p:cNvSpPr>
              <p:nvPr/>
            </p:nvSpPr>
            <p:spPr bwMode="auto">
              <a:xfrm>
                <a:off x="4922838" y="5549900"/>
                <a:ext cx="2719387" cy="1588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48" name="Line 91"/>
              <p:cNvSpPr>
                <a:spLocks noChangeShapeType="1"/>
              </p:cNvSpPr>
              <p:nvPr/>
            </p:nvSpPr>
            <p:spPr bwMode="auto">
              <a:xfrm>
                <a:off x="4922838" y="1797050"/>
                <a:ext cx="2719387" cy="1588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49" name="Line 92"/>
              <p:cNvSpPr>
                <a:spLocks noChangeShapeType="1"/>
              </p:cNvSpPr>
              <p:nvPr/>
            </p:nvSpPr>
            <p:spPr bwMode="auto">
              <a:xfrm>
                <a:off x="7642225" y="1797050"/>
                <a:ext cx="1587" cy="375285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50" name="Line 93"/>
              <p:cNvSpPr>
                <a:spLocks noChangeShapeType="1"/>
              </p:cNvSpPr>
              <p:nvPr/>
            </p:nvSpPr>
            <p:spPr bwMode="auto">
              <a:xfrm>
                <a:off x="4922838" y="1797050"/>
                <a:ext cx="1587" cy="375285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51" name="Freeform 94"/>
              <p:cNvSpPr>
                <a:spLocks/>
              </p:cNvSpPr>
              <p:nvPr/>
            </p:nvSpPr>
            <p:spPr bwMode="auto">
              <a:xfrm>
                <a:off x="5262563" y="2232025"/>
                <a:ext cx="2357437" cy="3001963"/>
              </a:xfrm>
              <a:custGeom>
                <a:avLst/>
                <a:gdLst>
                  <a:gd name="T0" fmla="*/ 0 w 1485"/>
                  <a:gd name="T1" fmla="*/ 0 h 1891"/>
                  <a:gd name="T2" fmla="*/ 2147483647 w 1485"/>
                  <a:gd name="T3" fmla="*/ 2147483647 h 1891"/>
                  <a:gd name="T4" fmla="*/ 2147483647 w 1485"/>
                  <a:gd name="T5" fmla="*/ 2147483647 h 1891"/>
                  <a:gd name="T6" fmla="*/ 2147483647 w 1485"/>
                  <a:gd name="T7" fmla="*/ 2147483647 h 1891"/>
                  <a:gd name="T8" fmla="*/ 2147483647 w 1485"/>
                  <a:gd name="T9" fmla="*/ 2147483647 h 1891"/>
                  <a:gd name="T10" fmla="*/ 2147483647 w 1485"/>
                  <a:gd name="T11" fmla="*/ 2147483647 h 1891"/>
                  <a:gd name="T12" fmla="*/ 2147483647 w 1485"/>
                  <a:gd name="T13" fmla="*/ 2147483647 h 1891"/>
                  <a:gd name="T14" fmla="*/ 2147483647 w 1485"/>
                  <a:gd name="T15" fmla="*/ 2147483647 h 1891"/>
                  <a:gd name="T16" fmla="*/ 2147483647 w 1485"/>
                  <a:gd name="T17" fmla="*/ 2147483647 h 1891"/>
                  <a:gd name="T18" fmla="*/ 2147483647 w 1485"/>
                  <a:gd name="T19" fmla="*/ 2147483647 h 1891"/>
                  <a:gd name="T20" fmla="*/ 2147483647 w 1485"/>
                  <a:gd name="T21" fmla="*/ 2147483647 h 1891"/>
                  <a:gd name="T22" fmla="*/ 2147483647 w 1485"/>
                  <a:gd name="T23" fmla="*/ 2147483647 h 1891"/>
                  <a:gd name="T24" fmla="*/ 2147483647 w 1485"/>
                  <a:gd name="T25" fmla="*/ 2147483647 h 1891"/>
                  <a:gd name="T26" fmla="*/ 2147483647 w 1485"/>
                  <a:gd name="T27" fmla="*/ 2147483647 h 1891"/>
                  <a:gd name="T28" fmla="*/ 2147483647 w 1485"/>
                  <a:gd name="T29" fmla="*/ 2147483647 h 1891"/>
                  <a:gd name="T30" fmla="*/ 2147483647 w 1485"/>
                  <a:gd name="T31" fmla="*/ 2147483647 h 1891"/>
                  <a:gd name="T32" fmla="*/ 2147483647 w 1485"/>
                  <a:gd name="T33" fmla="*/ 2147483647 h 1891"/>
                  <a:gd name="T34" fmla="*/ 2147483647 w 1485"/>
                  <a:gd name="T35" fmla="*/ 2147483647 h 1891"/>
                  <a:gd name="T36" fmla="*/ 2147483647 w 1485"/>
                  <a:gd name="T37" fmla="*/ 2147483647 h 1891"/>
                  <a:gd name="T38" fmla="*/ 2147483647 w 1485"/>
                  <a:gd name="T39" fmla="*/ 2147483647 h 1891"/>
                  <a:gd name="T40" fmla="*/ 2147483647 w 1485"/>
                  <a:gd name="T41" fmla="*/ 2147483647 h 1891"/>
                  <a:gd name="T42" fmla="*/ 2147483647 w 1485"/>
                  <a:gd name="T43" fmla="*/ 2147483647 h 1891"/>
                  <a:gd name="T44" fmla="*/ 2147483647 w 1485"/>
                  <a:gd name="T45" fmla="*/ 2147483647 h 1891"/>
                  <a:gd name="T46" fmla="*/ 2147483647 w 1485"/>
                  <a:gd name="T47" fmla="*/ 2147483647 h 1891"/>
                  <a:gd name="T48" fmla="*/ 2147483647 w 1485"/>
                  <a:gd name="T49" fmla="*/ 2147483647 h 1891"/>
                  <a:gd name="T50" fmla="*/ 2147483647 w 1485"/>
                  <a:gd name="T51" fmla="*/ 2147483647 h 1891"/>
                  <a:gd name="T52" fmla="*/ 2147483647 w 1485"/>
                  <a:gd name="T53" fmla="*/ 2147483647 h 1891"/>
                  <a:gd name="T54" fmla="*/ 2147483647 w 1485"/>
                  <a:gd name="T55" fmla="*/ 2147483647 h 1891"/>
                  <a:gd name="T56" fmla="*/ 2147483647 w 1485"/>
                  <a:gd name="T57" fmla="*/ 2147483647 h 1891"/>
                  <a:gd name="T58" fmla="*/ 2147483647 w 1485"/>
                  <a:gd name="T59" fmla="*/ 2147483647 h 1891"/>
                  <a:gd name="T60" fmla="*/ 2147483647 w 1485"/>
                  <a:gd name="T61" fmla="*/ 2147483647 h 1891"/>
                  <a:gd name="T62" fmla="*/ 2147483647 w 1485"/>
                  <a:gd name="T63" fmla="*/ 2147483647 h 1891"/>
                  <a:gd name="T64" fmla="*/ 2147483647 w 1485"/>
                  <a:gd name="T65" fmla="*/ 2147483647 h 1891"/>
                  <a:gd name="T66" fmla="*/ 2147483647 w 1485"/>
                  <a:gd name="T67" fmla="*/ 2147483647 h 1891"/>
                  <a:gd name="T68" fmla="*/ 2147483647 w 1485"/>
                  <a:gd name="T69" fmla="*/ 2147483647 h 1891"/>
                  <a:gd name="T70" fmla="*/ 2147483647 w 1485"/>
                  <a:gd name="T71" fmla="*/ 2147483647 h 1891"/>
                  <a:gd name="T72" fmla="*/ 2147483647 w 1485"/>
                  <a:gd name="T73" fmla="*/ 2147483647 h 1891"/>
                  <a:gd name="T74" fmla="*/ 2147483647 w 1485"/>
                  <a:gd name="T75" fmla="*/ 2147483647 h 1891"/>
                  <a:gd name="T76" fmla="*/ 2147483647 w 1485"/>
                  <a:gd name="T77" fmla="*/ 2147483647 h 1891"/>
                  <a:gd name="T78" fmla="*/ 2147483647 w 1485"/>
                  <a:gd name="T79" fmla="*/ 2147483647 h 1891"/>
                  <a:gd name="T80" fmla="*/ 2147483647 w 1485"/>
                  <a:gd name="T81" fmla="*/ 2147483647 h 1891"/>
                  <a:gd name="T82" fmla="*/ 2147483647 w 1485"/>
                  <a:gd name="T83" fmla="*/ 2147483647 h 1891"/>
                  <a:gd name="T84" fmla="*/ 2147483647 w 1485"/>
                  <a:gd name="T85" fmla="*/ 2147483647 h 1891"/>
                  <a:gd name="T86" fmla="*/ 2147483647 w 1485"/>
                  <a:gd name="T87" fmla="*/ 2147483647 h 1891"/>
                  <a:gd name="T88" fmla="*/ 2147483647 w 1485"/>
                  <a:gd name="T89" fmla="*/ 2147483647 h 1891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w 1485"/>
                  <a:gd name="T136" fmla="*/ 0 h 1891"/>
                  <a:gd name="T137" fmla="*/ 1485 w 1485"/>
                  <a:gd name="T138" fmla="*/ 1891 h 1891"/>
                </a:gdLst>
                <a:ahLst/>
                <a:cxnLst>
                  <a:cxn ang="T90">
                    <a:pos x="T0" y="T1"/>
                  </a:cxn>
                  <a:cxn ang="T91">
                    <a:pos x="T2" y="T3"/>
                  </a:cxn>
                  <a:cxn ang="T92">
                    <a:pos x="T4" y="T5"/>
                  </a:cxn>
                  <a:cxn ang="T93">
                    <a:pos x="T6" y="T7"/>
                  </a:cxn>
                  <a:cxn ang="T94">
                    <a:pos x="T8" y="T9"/>
                  </a:cxn>
                  <a:cxn ang="T95">
                    <a:pos x="T10" y="T11"/>
                  </a:cxn>
                  <a:cxn ang="T96">
                    <a:pos x="T12" y="T13"/>
                  </a:cxn>
                  <a:cxn ang="T97">
                    <a:pos x="T14" y="T15"/>
                  </a:cxn>
                  <a:cxn ang="T98">
                    <a:pos x="T16" y="T17"/>
                  </a:cxn>
                  <a:cxn ang="T99">
                    <a:pos x="T18" y="T19"/>
                  </a:cxn>
                  <a:cxn ang="T100">
                    <a:pos x="T20" y="T21"/>
                  </a:cxn>
                  <a:cxn ang="T101">
                    <a:pos x="T22" y="T23"/>
                  </a:cxn>
                  <a:cxn ang="T102">
                    <a:pos x="T24" y="T25"/>
                  </a:cxn>
                  <a:cxn ang="T103">
                    <a:pos x="T26" y="T27"/>
                  </a:cxn>
                  <a:cxn ang="T104">
                    <a:pos x="T28" y="T29"/>
                  </a:cxn>
                  <a:cxn ang="T105">
                    <a:pos x="T30" y="T31"/>
                  </a:cxn>
                  <a:cxn ang="T106">
                    <a:pos x="T32" y="T33"/>
                  </a:cxn>
                  <a:cxn ang="T107">
                    <a:pos x="T34" y="T35"/>
                  </a:cxn>
                  <a:cxn ang="T108">
                    <a:pos x="T36" y="T37"/>
                  </a:cxn>
                  <a:cxn ang="T109">
                    <a:pos x="T38" y="T39"/>
                  </a:cxn>
                  <a:cxn ang="T110">
                    <a:pos x="T40" y="T41"/>
                  </a:cxn>
                  <a:cxn ang="T111">
                    <a:pos x="T42" y="T43"/>
                  </a:cxn>
                  <a:cxn ang="T112">
                    <a:pos x="T44" y="T45"/>
                  </a:cxn>
                  <a:cxn ang="T113">
                    <a:pos x="T46" y="T47"/>
                  </a:cxn>
                  <a:cxn ang="T114">
                    <a:pos x="T48" y="T49"/>
                  </a:cxn>
                  <a:cxn ang="T115">
                    <a:pos x="T50" y="T51"/>
                  </a:cxn>
                  <a:cxn ang="T116">
                    <a:pos x="T52" y="T53"/>
                  </a:cxn>
                  <a:cxn ang="T117">
                    <a:pos x="T54" y="T55"/>
                  </a:cxn>
                  <a:cxn ang="T118">
                    <a:pos x="T56" y="T57"/>
                  </a:cxn>
                  <a:cxn ang="T119">
                    <a:pos x="T58" y="T59"/>
                  </a:cxn>
                  <a:cxn ang="T120">
                    <a:pos x="T60" y="T61"/>
                  </a:cxn>
                  <a:cxn ang="T121">
                    <a:pos x="T62" y="T63"/>
                  </a:cxn>
                  <a:cxn ang="T122">
                    <a:pos x="T64" y="T65"/>
                  </a:cxn>
                  <a:cxn ang="T123">
                    <a:pos x="T66" y="T67"/>
                  </a:cxn>
                  <a:cxn ang="T124">
                    <a:pos x="T68" y="T69"/>
                  </a:cxn>
                  <a:cxn ang="T125">
                    <a:pos x="T70" y="T71"/>
                  </a:cxn>
                  <a:cxn ang="T126">
                    <a:pos x="T72" y="T73"/>
                  </a:cxn>
                  <a:cxn ang="T127">
                    <a:pos x="T74" y="T75"/>
                  </a:cxn>
                  <a:cxn ang="T128">
                    <a:pos x="T76" y="T77"/>
                  </a:cxn>
                  <a:cxn ang="T129">
                    <a:pos x="T78" y="T79"/>
                  </a:cxn>
                  <a:cxn ang="T130">
                    <a:pos x="T80" y="T81"/>
                  </a:cxn>
                  <a:cxn ang="T131">
                    <a:pos x="T82" y="T83"/>
                  </a:cxn>
                  <a:cxn ang="T132">
                    <a:pos x="T84" y="T85"/>
                  </a:cxn>
                  <a:cxn ang="T133">
                    <a:pos x="T86" y="T87"/>
                  </a:cxn>
                  <a:cxn ang="T134">
                    <a:pos x="T88" y="T89"/>
                  </a:cxn>
                </a:cxnLst>
                <a:rect l="T135" t="T136" r="T137" b="T138"/>
                <a:pathLst>
                  <a:path w="1485" h="1891">
                    <a:moveTo>
                      <a:pt x="0" y="0"/>
                    </a:moveTo>
                    <a:lnTo>
                      <a:pt x="19" y="44"/>
                    </a:lnTo>
                    <a:lnTo>
                      <a:pt x="94" y="84"/>
                    </a:lnTo>
                    <a:lnTo>
                      <a:pt x="218" y="129"/>
                    </a:lnTo>
                    <a:lnTo>
                      <a:pt x="332" y="173"/>
                    </a:lnTo>
                    <a:lnTo>
                      <a:pt x="461" y="213"/>
                    </a:lnTo>
                    <a:lnTo>
                      <a:pt x="615" y="258"/>
                    </a:lnTo>
                    <a:lnTo>
                      <a:pt x="730" y="297"/>
                    </a:lnTo>
                    <a:lnTo>
                      <a:pt x="864" y="342"/>
                    </a:lnTo>
                    <a:lnTo>
                      <a:pt x="993" y="387"/>
                    </a:lnTo>
                    <a:lnTo>
                      <a:pt x="1107" y="427"/>
                    </a:lnTo>
                    <a:lnTo>
                      <a:pt x="1216" y="471"/>
                    </a:lnTo>
                    <a:lnTo>
                      <a:pt x="1296" y="516"/>
                    </a:lnTo>
                    <a:lnTo>
                      <a:pt x="1346" y="556"/>
                    </a:lnTo>
                    <a:lnTo>
                      <a:pt x="1375" y="600"/>
                    </a:lnTo>
                    <a:lnTo>
                      <a:pt x="1395" y="645"/>
                    </a:lnTo>
                    <a:lnTo>
                      <a:pt x="1425" y="685"/>
                    </a:lnTo>
                    <a:lnTo>
                      <a:pt x="1440" y="729"/>
                    </a:lnTo>
                    <a:lnTo>
                      <a:pt x="1445" y="774"/>
                    </a:lnTo>
                    <a:lnTo>
                      <a:pt x="1455" y="814"/>
                    </a:lnTo>
                    <a:lnTo>
                      <a:pt x="1480" y="859"/>
                    </a:lnTo>
                    <a:lnTo>
                      <a:pt x="1485" y="903"/>
                    </a:lnTo>
                    <a:lnTo>
                      <a:pt x="1475" y="943"/>
                    </a:lnTo>
                    <a:lnTo>
                      <a:pt x="1470" y="988"/>
                    </a:lnTo>
                    <a:lnTo>
                      <a:pt x="1475" y="1032"/>
                    </a:lnTo>
                    <a:lnTo>
                      <a:pt x="1465" y="1072"/>
                    </a:lnTo>
                    <a:lnTo>
                      <a:pt x="1440" y="1117"/>
                    </a:lnTo>
                    <a:lnTo>
                      <a:pt x="1415" y="1161"/>
                    </a:lnTo>
                    <a:lnTo>
                      <a:pt x="1420" y="1201"/>
                    </a:lnTo>
                    <a:lnTo>
                      <a:pt x="1410" y="1246"/>
                    </a:lnTo>
                    <a:lnTo>
                      <a:pt x="1420" y="1291"/>
                    </a:lnTo>
                    <a:lnTo>
                      <a:pt x="1425" y="1330"/>
                    </a:lnTo>
                    <a:lnTo>
                      <a:pt x="1435" y="1375"/>
                    </a:lnTo>
                    <a:lnTo>
                      <a:pt x="1435" y="1415"/>
                    </a:lnTo>
                    <a:lnTo>
                      <a:pt x="1415" y="1459"/>
                    </a:lnTo>
                    <a:lnTo>
                      <a:pt x="1410" y="1504"/>
                    </a:lnTo>
                    <a:lnTo>
                      <a:pt x="1390" y="1544"/>
                    </a:lnTo>
                    <a:lnTo>
                      <a:pt x="1375" y="1588"/>
                    </a:lnTo>
                    <a:lnTo>
                      <a:pt x="1365" y="1633"/>
                    </a:lnTo>
                    <a:lnTo>
                      <a:pt x="1360" y="1673"/>
                    </a:lnTo>
                    <a:lnTo>
                      <a:pt x="1341" y="1718"/>
                    </a:lnTo>
                    <a:lnTo>
                      <a:pt x="1346" y="1762"/>
                    </a:lnTo>
                    <a:lnTo>
                      <a:pt x="1346" y="1802"/>
                    </a:lnTo>
                    <a:lnTo>
                      <a:pt x="1350" y="1847"/>
                    </a:lnTo>
                    <a:lnTo>
                      <a:pt x="1355" y="1891"/>
                    </a:lnTo>
                  </a:path>
                </a:pathLst>
              </a:cu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2000">
                  <a:solidFill>
                    <a:schemeClr val="bg1"/>
                  </a:solidFill>
                </a:endParaRPr>
              </a:p>
            </p:txBody>
          </p:sp>
          <p:sp>
            <p:nvSpPr>
              <p:cNvPr id="25652" name="Oval 95"/>
              <p:cNvSpPr>
                <a:spLocks noChangeArrowheads="1"/>
              </p:cNvSpPr>
              <p:nvPr/>
            </p:nvSpPr>
            <p:spPr bwMode="auto">
              <a:xfrm>
                <a:off x="5230813" y="2200275"/>
                <a:ext cx="69850" cy="6985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2000">
                  <a:solidFill>
                    <a:schemeClr val="bg1"/>
                  </a:solidFill>
                </a:endParaRPr>
              </a:p>
            </p:txBody>
          </p:sp>
          <p:sp>
            <p:nvSpPr>
              <p:cNvPr id="25653" name="Oval 96"/>
              <p:cNvSpPr>
                <a:spLocks noChangeArrowheads="1"/>
              </p:cNvSpPr>
              <p:nvPr/>
            </p:nvSpPr>
            <p:spPr bwMode="auto">
              <a:xfrm>
                <a:off x="5262563" y="2270125"/>
                <a:ext cx="69850" cy="71438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2000">
                  <a:solidFill>
                    <a:schemeClr val="bg1"/>
                  </a:solidFill>
                </a:endParaRPr>
              </a:p>
            </p:txBody>
          </p:sp>
          <p:sp>
            <p:nvSpPr>
              <p:cNvPr id="25654" name="Oval 97"/>
              <p:cNvSpPr>
                <a:spLocks noChangeArrowheads="1"/>
              </p:cNvSpPr>
              <p:nvPr/>
            </p:nvSpPr>
            <p:spPr bwMode="auto">
              <a:xfrm>
                <a:off x="5380038" y="2333625"/>
                <a:ext cx="71437" cy="71438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2000">
                  <a:solidFill>
                    <a:schemeClr val="bg1"/>
                  </a:solidFill>
                </a:endParaRPr>
              </a:p>
            </p:txBody>
          </p:sp>
          <p:sp>
            <p:nvSpPr>
              <p:cNvPr id="25655" name="Oval 98"/>
              <p:cNvSpPr>
                <a:spLocks noChangeArrowheads="1"/>
              </p:cNvSpPr>
              <p:nvPr/>
            </p:nvSpPr>
            <p:spPr bwMode="auto">
              <a:xfrm>
                <a:off x="5576888" y="2405063"/>
                <a:ext cx="71437" cy="6985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2000">
                  <a:solidFill>
                    <a:schemeClr val="bg1"/>
                  </a:solidFill>
                </a:endParaRPr>
              </a:p>
            </p:txBody>
          </p:sp>
          <p:sp>
            <p:nvSpPr>
              <p:cNvPr id="25656" name="Oval 99"/>
              <p:cNvSpPr>
                <a:spLocks noChangeArrowheads="1"/>
              </p:cNvSpPr>
              <p:nvPr/>
            </p:nvSpPr>
            <p:spPr bwMode="auto">
              <a:xfrm>
                <a:off x="5757863" y="2474913"/>
                <a:ext cx="71437" cy="71438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2000">
                  <a:solidFill>
                    <a:schemeClr val="bg1"/>
                  </a:solidFill>
                </a:endParaRPr>
              </a:p>
            </p:txBody>
          </p:sp>
          <p:sp>
            <p:nvSpPr>
              <p:cNvPr id="25657" name="Oval 100"/>
              <p:cNvSpPr>
                <a:spLocks noChangeArrowheads="1"/>
              </p:cNvSpPr>
              <p:nvPr/>
            </p:nvSpPr>
            <p:spPr bwMode="auto">
              <a:xfrm>
                <a:off x="5964238" y="2538413"/>
                <a:ext cx="69850" cy="71438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2000">
                  <a:solidFill>
                    <a:schemeClr val="bg1"/>
                  </a:solidFill>
                </a:endParaRPr>
              </a:p>
            </p:txBody>
          </p:sp>
          <p:sp>
            <p:nvSpPr>
              <p:cNvPr id="25658" name="Oval 101"/>
              <p:cNvSpPr>
                <a:spLocks noChangeArrowheads="1"/>
              </p:cNvSpPr>
              <p:nvPr/>
            </p:nvSpPr>
            <p:spPr bwMode="auto">
              <a:xfrm>
                <a:off x="6208713" y="2609850"/>
                <a:ext cx="69850" cy="71438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2000">
                  <a:solidFill>
                    <a:schemeClr val="bg1"/>
                  </a:solidFill>
                </a:endParaRPr>
              </a:p>
            </p:txBody>
          </p:sp>
          <p:sp>
            <p:nvSpPr>
              <p:cNvPr id="25659" name="Oval 102"/>
              <p:cNvSpPr>
                <a:spLocks noChangeArrowheads="1"/>
              </p:cNvSpPr>
              <p:nvPr/>
            </p:nvSpPr>
            <p:spPr bwMode="auto">
              <a:xfrm>
                <a:off x="6389688" y="2673350"/>
                <a:ext cx="69850" cy="6985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2000">
                  <a:solidFill>
                    <a:schemeClr val="bg1"/>
                  </a:solidFill>
                </a:endParaRPr>
              </a:p>
            </p:txBody>
          </p:sp>
          <p:sp>
            <p:nvSpPr>
              <p:cNvPr id="25660" name="Oval 103"/>
              <p:cNvSpPr>
                <a:spLocks noChangeArrowheads="1"/>
              </p:cNvSpPr>
              <p:nvPr/>
            </p:nvSpPr>
            <p:spPr bwMode="auto">
              <a:xfrm>
                <a:off x="6602413" y="2743200"/>
                <a:ext cx="71437" cy="71438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2000">
                  <a:solidFill>
                    <a:schemeClr val="bg1"/>
                  </a:solidFill>
                </a:endParaRPr>
              </a:p>
            </p:txBody>
          </p:sp>
          <p:sp>
            <p:nvSpPr>
              <p:cNvPr id="25661" name="Oval 104"/>
              <p:cNvSpPr>
                <a:spLocks noChangeArrowheads="1"/>
              </p:cNvSpPr>
              <p:nvPr/>
            </p:nvSpPr>
            <p:spPr bwMode="auto">
              <a:xfrm>
                <a:off x="6807200" y="2814638"/>
                <a:ext cx="71437" cy="71438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2000">
                  <a:solidFill>
                    <a:schemeClr val="bg1"/>
                  </a:solidFill>
                </a:endParaRPr>
              </a:p>
            </p:txBody>
          </p:sp>
          <p:sp>
            <p:nvSpPr>
              <p:cNvPr id="25662" name="Oval 105"/>
              <p:cNvSpPr>
                <a:spLocks noChangeArrowheads="1"/>
              </p:cNvSpPr>
              <p:nvPr/>
            </p:nvSpPr>
            <p:spPr bwMode="auto">
              <a:xfrm>
                <a:off x="6988175" y="2878138"/>
                <a:ext cx="71437" cy="6985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2000">
                  <a:solidFill>
                    <a:schemeClr val="bg1"/>
                  </a:solidFill>
                </a:endParaRPr>
              </a:p>
            </p:txBody>
          </p:sp>
          <p:sp>
            <p:nvSpPr>
              <p:cNvPr id="25663" name="Oval 106"/>
              <p:cNvSpPr>
                <a:spLocks noChangeArrowheads="1"/>
              </p:cNvSpPr>
              <p:nvPr/>
            </p:nvSpPr>
            <p:spPr bwMode="auto">
              <a:xfrm>
                <a:off x="7162800" y="2947988"/>
                <a:ext cx="69850" cy="71438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2000">
                  <a:solidFill>
                    <a:schemeClr val="bg1"/>
                  </a:solidFill>
                </a:endParaRPr>
              </a:p>
            </p:txBody>
          </p:sp>
          <p:sp>
            <p:nvSpPr>
              <p:cNvPr id="25664" name="Oval 107"/>
              <p:cNvSpPr>
                <a:spLocks noChangeArrowheads="1"/>
              </p:cNvSpPr>
              <p:nvPr/>
            </p:nvSpPr>
            <p:spPr bwMode="auto">
              <a:xfrm>
                <a:off x="7288213" y="3019425"/>
                <a:ext cx="71437" cy="71438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2000">
                  <a:solidFill>
                    <a:schemeClr val="bg1"/>
                  </a:solidFill>
                </a:endParaRPr>
              </a:p>
            </p:txBody>
          </p:sp>
          <p:sp>
            <p:nvSpPr>
              <p:cNvPr id="25665" name="Oval 108"/>
              <p:cNvSpPr>
                <a:spLocks noChangeArrowheads="1"/>
              </p:cNvSpPr>
              <p:nvPr/>
            </p:nvSpPr>
            <p:spPr bwMode="auto">
              <a:xfrm>
                <a:off x="7367588" y="3082925"/>
                <a:ext cx="69850" cy="6985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2000">
                  <a:solidFill>
                    <a:schemeClr val="bg1"/>
                  </a:solidFill>
                </a:endParaRPr>
              </a:p>
            </p:txBody>
          </p:sp>
          <p:sp>
            <p:nvSpPr>
              <p:cNvPr id="25666" name="Oval 109"/>
              <p:cNvSpPr>
                <a:spLocks noChangeArrowheads="1"/>
              </p:cNvSpPr>
              <p:nvPr/>
            </p:nvSpPr>
            <p:spPr bwMode="auto">
              <a:xfrm>
                <a:off x="7413625" y="3152775"/>
                <a:ext cx="71437" cy="71438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2000">
                  <a:solidFill>
                    <a:schemeClr val="bg1"/>
                  </a:solidFill>
                </a:endParaRPr>
              </a:p>
            </p:txBody>
          </p:sp>
          <p:sp>
            <p:nvSpPr>
              <p:cNvPr id="25667" name="Oval 110"/>
              <p:cNvSpPr>
                <a:spLocks noChangeArrowheads="1"/>
              </p:cNvSpPr>
              <p:nvPr/>
            </p:nvSpPr>
            <p:spPr bwMode="auto">
              <a:xfrm>
                <a:off x="7445375" y="3224213"/>
                <a:ext cx="71437" cy="71438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2000">
                  <a:solidFill>
                    <a:schemeClr val="bg1"/>
                  </a:solidFill>
                </a:endParaRPr>
              </a:p>
            </p:txBody>
          </p:sp>
          <p:sp>
            <p:nvSpPr>
              <p:cNvPr id="25668" name="Oval 111"/>
              <p:cNvSpPr>
                <a:spLocks noChangeArrowheads="1"/>
              </p:cNvSpPr>
              <p:nvPr/>
            </p:nvSpPr>
            <p:spPr bwMode="auto">
              <a:xfrm>
                <a:off x="7493000" y="3287713"/>
                <a:ext cx="71437" cy="71438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2000">
                  <a:solidFill>
                    <a:schemeClr val="bg1"/>
                  </a:solidFill>
                </a:endParaRPr>
              </a:p>
            </p:txBody>
          </p:sp>
          <p:sp>
            <p:nvSpPr>
              <p:cNvPr id="25669" name="Oval 112"/>
              <p:cNvSpPr>
                <a:spLocks noChangeArrowheads="1"/>
              </p:cNvSpPr>
              <p:nvPr/>
            </p:nvSpPr>
            <p:spPr bwMode="auto">
              <a:xfrm>
                <a:off x="7516813" y="3359150"/>
                <a:ext cx="71437" cy="6985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2000">
                  <a:solidFill>
                    <a:schemeClr val="bg1"/>
                  </a:solidFill>
                </a:endParaRPr>
              </a:p>
            </p:txBody>
          </p:sp>
          <p:sp>
            <p:nvSpPr>
              <p:cNvPr id="25670" name="Oval 113"/>
              <p:cNvSpPr>
                <a:spLocks noChangeArrowheads="1"/>
              </p:cNvSpPr>
              <p:nvPr/>
            </p:nvSpPr>
            <p:spPr bwMode="auto">
              <a:xfrm>
                <a:off x="7524750" y="3429000"/>
                <a:ext cx="71437" cy="71438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2000">
                  <a:solidFill>
                    <a:schemeClr val="bg1"/>
                  </a:solidFill>
                </a:endParaRPr>
              </a:p>
            </p:txBody>
          </p:sp>
          <p:sp>
            <p:nvSpPr>
              <p:cNvPr id="25671" name="Oval 114"/>
              <p:cNvSpPr>
                <a:spLocks noChangeArrowheads="1"/>
              </p:cNvSpPr>
              <p:nvPr/>
            </p:nvSpPr>
            <p:spPr bwMode="auto">
              <a:xfrm>
                <a:off x="7540625" y="3492500"/>
                <a:ext cx="71437" cy="71438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2000">
                  <a:solidFill>
                    <a:schemeClr val="bg1"/>
                  </a:solidFill>
                </a:endParaRPr>
              </a:p>
            </p:txBody>
          </p:sp>
          <p:sp>
            <p:nvSpPr>
              <p:cNvPr id="25672" name="Oval 115"/>
              <p:cNvSpPr>
                <a:spLocks noChangeArrowheads="1"/>
              </p:cNvSpPr>
              <p:nvPr/>
            </p:nvSpPr>
            <p:spPr bwMode="auto">
              <a:xfrm>
                <a:off x="7580313" y="3563938"/>
                <a:ext cx="69850" cy="6985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2000">
                  <a:solidFill>
                    <a:schemeClr val="bg1"/>
                  </a:solidFill>
                </a:endParaRPr>
              </a:p>
            </p:txBody>
          </p:sp>
          <p:sp>
            <p:nvSpPr>
              <p:cNvPr id="25673" name="Oval 116"/>
              <p:cNvSpPr>
                <a:spLocks noChangeArrowheads="1"/>
              </p:cNvSpPr>
              <p:nvPr/>
            </p:nvSpPr>
            <p:spPr bwMode="auto">
              <a:xfrm>
                <a:off x="7588250" y="3633788"/>
                <a:ext cx="69850" cy="71438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2000">
                  <a:solidFill>
                    <a:schemeClr val="bg1"/>
                  </a:solidFill>
                </a:endParaRPr>
              </a:p>
            </p:txBody>
          </p:sp>
          <p:sp>
            <p:nvSpPr>
              <p:cNvPr id="25674" name="Oval 117"/>
              <p:cNvSpPr>
                <a:spLocks noChangeArrowheads="1"/>
              </p:cNvSpPr>
              <p:nvPr/>
            </p:nvSpPr>
            <p:spPr bwMode="auto">
              <a:xfrm>
                <a:off x="7572375" y="3697288"/>
                <a:ext cx="69850" cy="71438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2000">
                  <a:solidFill>
                    <a:schemeClr val="bg1"/>
                  </a:solidFill>
                </a:endParaRPr>
              </a:p>
            </p:txBody>
          </p:sp>
          <p:sp>
            <p:nvSpPr>
              <p:cNvPr id="25675" name="Oval 118"/>
              <p:cNvSpPr>
                <a:spLocks noChangeArrowheads="1"/>
              </p:cNvSpPr>
              <p:nvPr/>
            </p:nvSpPr>
            <p:spPr bwMode="auto">
              <a:xfrm>
                <a:off x="7564438" y="3768725"/>
                <a:ext cx="71437" cy="6985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2000">
                  <a:solidFill>
                    <a:schemeClr val="bg1"/>
                  </a:solidFill>
                </a:endParaRPr>
              </a:p>
            </p:txBody>
          </p:sp>
          <p:sp>
            <p:nvSpPr>
              <p:cNvPr id="25676" name="Oval 119"/>
              <p:cNvSpPr>
                <a:spLocks noChangeArrowheads="1"/>
              </p:cNvSpPr>
              <p:nvPr/>
            </p:nvSpPr>
            <p:spPr bwMode="auto">
              <a:xfrm>
                <a:off x="7572375" y="3838575"/>
                <a:ext cx="69850" cy="71438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2000">
                  <a:solidFill>
                    <a:schemeClr val="bg1"/>
                  </a:solidFill>
                </a:endParaRPr>
              </a:p>
            </p:txBody>
          </p:sp>
          <p:sp>
            <p:nvSpPr>
              <p:cNvPr id="25677" name="Oval 120"/>
              <p:cNvSpPr>
                <a:spLocks noChangeArrowheads="1"/>
              </p:cNvSpPr>
              <p:nvPr/>
            </p:nvSpPr>
            <p:spPr bwMode="auto">
              <a:xfrm>
                <a:off x="7556500" y="3902075"/>
                <a:ext cx="71437" cy="71438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2000">
                  <a:solidFill>
                    <a:schemeClr val="bg1"/>
                  </a:solidFill>
                </a:endParaRPr>
              </a:p>
            </p:txBody>
          </p:sp>
          <p:sp>
            <p:nvSpPr>
              <p:cNvPr id="25678" name="Oval 121"/>
              <p:cNvSpPr>
                <a:spLocks noChangeArrowheads="1"/>
              </p:cNvSpPr>
              <p:nvPr/>
            </p:nvSpPr>
            <p:spPr bwMode="auto">
              <a:xfrm>
                <a:off x="7516813" y="3973513"/>
                <a:ext cx="71437" cy="71438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2000">
                  <a:solidFill>
                    <a:schemeClr val="bg1"/>
                  </a:solidFill>
                </a:endParaRPr>
              </a:p>
            </p:txBody>
          </p:sp>
          <p:sp>
            <p:nvSpPr>
              <p:cNvPr id="25679" name="Oval 122"/>
              <p:cNvSpPr>
                <a:spLocks noChangeArrowheads="1"/>
              </p:cNvSpPr>
              <p:nvPr/>
            </p:nvSpPr>
            <p:spPr bwMode="auto">
              <a:xfrm>
                <a:off x="7477125" y="4044950"/>
                <a:ext cx="71437" cy="6985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2000">
                  <a:solidFill>
                    <a:schemeClr val="bg1"/>
                  </a:solidFill>
                </a:endParaRPr>
              </a:p>
            </p:txBody>
          </p:sp>
          <p:sp>
            <p:nvSpPr>
              <p:cNvPr id="25680" name="Oval 123"/>
              <p:cNvSpPr>
                <a:spLocks noChangeArrowheads="1"/>
              </p:cNvSpPr>
              <p:nvPr/>
            </p:nvSpPr>
            <p:spPr bwMode="auto">
              <a:xfrm>
                <a:off x="7485063" y="4106863"/>
                <a:ext cx="71437" cy="71438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2000">
                  <a:solidFill>
                    <a:schemeClr val="bg1"/>
                  </a:solidFill>
                </a:endParaRPr>
              </a:p>
            </p:txBody>
          </p:sp>
          <p:sp>
            <p:nvSpPr>
              <p:cNvPr id="25681" name="Oval 124"/>
              <p:cNvSpPr>
                <a:spLocks noChangeArrowheads="1"/>
              </p:cNvSpPr>
              <p:nvPr/>
            </p:nvSpPr>
            <p:spPr bwMode="auto">
              <a:xfrm>
                <a:off x="7469188" y="4178300"/>
                <a:ext cx="71437" cy="71438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2000">
                  <a:solidFill>
                    <a:schemeClr val="bg1"/>
                  </a:solidFill>
                </a:endParaRPr>
              </a:p>
            </p:txBody>
          </p:sp>
          <p:sp>
            <p:nvSpPr>
              <p:cNvPr id="25682" name="Oval 125"/>
              <p:cNvSpPr>
                <a:spLocks noChangeArrowheads="1"/>
              </p:cNvSpPr>
              <p:nvPr/>
            </p:nvSpPr>
            <p:spPr bwMode="auto">
              <a:xfrm>
                <a:off x="7485063" y="4249738"/>
                <a:ext cx="71437" cy="6985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2000">
                  <a:solidFill>
                    <a:schemeClr val="bg1"/>
                  </a:solidFill>
                </a:endParaRPr>
              </a:p>
            </p:txBody>
          </p:sp>
          <p:sp>
            <p:nvSpPr>
              <p:cNvPr id="25683" name="Oval 126"/>
              <p:cNvSpPr>
                <a:spLocks noChangeArrowheads="1"/>
              </p:cNvSpPr>
              <p:nvPr/>
            </p:nvSpPr>
            <p:spPr bwMode="auto">
              <a:xfrm>
                <a:off x="7493000" y="4311650"/>
                <a:ext cx="71437" cy="71438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2000">
                  <a:solidFill>
                    <a:schemeClr val="bg1"/>
                  </a:solidFill>
                </a:endParaRPr>
              </a:p>
            </p:txBody>
          </p:sp>
          <p:sp>
            <p:nvSpPr>
              <p:cNvPr id="25684" name="Oval 127"/>
              <p:cNvSpPr>
                <a:spLocks noChangeArrowheads="1"/>
              </p:cNvSpPr>
              <p:nvPr/>
            </p:nvSpPr>
            <p:spPr bwMode="auto">
              <a:xfrm>
                <a:off x="7508875" y="4383088"/>
                <a:ext cx="71437" cy="71438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2000">
                  <a:solidFill>
                    <a:schemeClr val="bg1"/>
                  </a:solidFill>
                </a:endParaRPr>
              </a:p>
            </p:txBody>
          </p:sp>
          <p:sp>
            <p:nvSpPr>
              <p:cNvPr id="25685" name="Oval 128"/>
              <p:cNvSpPr>
                <a:spLocks noChangeArrowheads="1"/>
              </p:cNvSpPr>
              <p:nvPr/>
            </p:nvSpPr>
            <p:spPr bwMode="auto">
              <a:xfrm>
                <a:off x="7508875" y="4446588"/>
                <a:ext cx="71437" cy="6985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2000">
                  <a:solidFill>
                    <a:schemeClr val="bg1"/>
                  </a:solidFill>
                </a:endParaRPr>
              </a:p>
            </p:txBody>
          </p:sp>
          <p:sp>
            <p:nvSpPr>
              <p:cNvPr id="25686" name="Oval 129"/>
              <p:cNvSpPr>
                <a:spLocks noChangeArrowheads="1"/>
              </p:cNvSpPr>
              <p:nvPr/>
            </p:nvSpPr>
            <p:spPr bwMode="auto">
              <a:xfrm>
                <a:off x="7477125" y="4516438"/>
                <a:ext cx="71437" cy="71438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2000">
                  <a:solidFill>
                    <a:schemeClr val="bg1"/>
                  </a:solidFill>
                </a:endParaRPr>
              </a:p>
            </p:txBody>
          </p:sp>
          <p:sp>
            <p:nvSpPr>
              <p:cNvPr id="25687" name="Oval 130"/>
              <p:cNvSpPr>
                <a:spLocks noChangeArrowheads="1"/>
              </p:cNvSpPr>
              <p:nvPr/>
            </p:nvSpPr>
            <p:spPr bwMode="auto">
              <a:xfrm>
                <a:off x="7469188" y="4587875"/>
                <a:ext cx="71437" cy="71438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2000">
                  <a:solidFill>
                    <a:schemeClr val="bg1"/>
                  </a:solidFill>
                </a:endParaRPr>
              </a:p>
            </p:txBody>
          </p:sp>
          <p:sp>
            <p:nvSpPr>
              <p:cNvPr id="25688" name="Oval 131"/>
              <p:cNvSpPr>
                <a:spLocks noChangeArrowheads="1"/>
              </p:cNvSpPr>
              <p:nvPr/>
            </p:nvSpPr>
            <p:spPr bwMode="auto">
              <a:xfrm>
                <a:off x="7437438" y="4651375"/>
                <a:ext cx="71437" cy="71438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2000">
                  <a:solidFill>
                    <a:schemeClr val="bg1"/>
                  </a:solidFill>
                </a:endParaRPr>
              </a:p>
            </p:txBody>
          </p:sp>
          <p:sp>
            <p:nvSpPr>
              <p:cNvPr id="25689" name="Oval 132"/>
              <p:cNvSpPr>
                <a:spLocks noChangeArrowheads="1"/>
              </p:cNvSpPr>
              <p:nvPr/>
            </p:nvSpPr>
            <p:spPr bwMode="auto">
              <a:xfrm>
                <a:off x="7413625" y="4722813"/>
                <a:ext cx="71437" cy="6985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2000">
                  <a:solidFill>
                    <a:schemeClr val="bg1"/>
                  </a:solidFill>
                </a:endParaRPr>
              </a:p>
            </p:txBody>
          </p:sp>
          <p:sp>
            <p:nvSpPr>
              <p:cNvPr id="25690" name="Oval 133"/>
              <p:cNvSpPr>
                <a:spLocks noChangeArrowheads="1"/>
              </p:cNvSpPr>
              <p:nvPr/>
            </p:nvSpPr>
            <p:spPr bwMode="auto">
              <a:xfrm>
                <a:off x="7399338" y="4792663"/>
                <a:ext cx="69850" cy="71438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2000">
                  <a:solidFill>
                    <a:schemeClr val="bg1"/>
                  </a:solidFill>
                </a:endParaRPr>
              </a:p>
            </p:txBody>
          </p:sp>
          <p:sp>
            <p:nvSpPr>
              <p:cNvPr id="25691" name="Oval 134"/>
              <p:cNvSpPr>
                <a:spLocks noChangeArrowheads="1"/>
              </p:cNvSpPr>
              <p:nvPr/>
            </p:nvSpPr>
            <p:spPr bwMode="auto">
              <a:xfrm>
                <a:off x="7391400" y="4856163"/>
                <a:ext cx="69850" cy="71438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2000">
                  <a:solidFill>
                    <a:schemeClr val="bg1"/>
                  </a:solidFill>
                </a:endParaRPr>
              </a:p>
            </p:txBody>
          </p:sp>
          <p:sp>
            <p:nvSpPr>
              <p:cNvPr id="25692" name="Oval 135"/>
              <p:cNvSpPr>
                <a:spLocks noChangeArrowheads="1"/>
              </p:cNvSpPr>
              <p:nvPr/>
            </p:nvSpPr>
            <p:spPr bwMode="auto">
              <a:xfrm>
                <a:off x="7359650" y="4927600"/>
                <a:ext cx="69850" cy="6985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2000">
                  <a:solidFill>
                    <a:schemeClr val="bg1"/>
                  </a:solidFill>
                </a:endParaRPr>
              </a:p>
            </p:txBody>
          </p:sp>
          <p:sp>
            <p:nvSpPr>
              <p:cNvPr id="25693" name="Oval 136"/>
              <p:cNvSpPr>
                <a:spLocks noChangeArrowheads="1"/>
              </p:cNvSpPr>
              <p:nvPr/>
            </p:nvSpPr>
            <p:spPr bwMode="auto">
              <a:xfrm>
                <a:off x="7367588" y="4997450"/>
                <a:ext cx="69850" cy="71438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2000">
                  <a:solidFill>
                    <a:schemeClr val="bg1"/>
                  </a:solidFill>
                </a:endParaRPr>
              </a:p>
            </p:txBody>
          </p:sp>
          <p:sp>
            <p:nvSpPr>
              <p:cNvPr id="25694" name="Oval 137"/>
              <p:cNvSpPr>
                <a:spLocks noChangeArrowheads="1"/>
              </p:cNvSpPr>
              <p:nvPr/>
            </p:nvSpPr>
            <p:spPr bwMode="auto">
              <a:xfrm>
                <a:off x="7367588" y="5060950"/>
                <a:ext cx="69850" cy="71438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2000">
                  <a:solidFill>
                    <a:schemeClr val="bg1"/>
                  </a:solidFill>
                </a:endParaRPr>
              </a:p>
            </p:txBody>
          </p:sp>
          <p:sp>
            <p:nvSpPr>
              <p:cNvPr id="25695" name="Oval 138"/>
              <p:cNvSpPr>
                <a:spLocks noChangeArrowheads="1"/>
              </p:cNvSpPr>
              <p:nvPr/>
            </p:nvSpPr>
            <p:spPr bwMode="auto">
              <a:xfrm>
                <a:off x="7375525" y="5132388"/>
                <a:ext cx="69850" cy="6985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2000">
                  <a:solidFill>
                    <a:schemeClr val="bg1"/>
                  </a:solidFill>
                </a:endParaRPr>
              </a:p>
            </p:txBody>
          </p:sp>
          <p:sp>
            <p:nvSpPr>
              <p:cNvPr id="25696" name="Oval 139"/>
              <p:cNvSpPr>
                <a:spLocks noChangeArrowheads="1"/>
              </p:cNvSpPr>
              <p:nvPr/>
            </p:nvSpPr>
            <p:spPr bwMode="auto">
              <a:xfrm>
                <a:off x="7383463" y="5202238"/>
                <a:ext cx="69850" cy="71438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2000">
                  <a:solidFill>
                    <a:schemeClr val="bg1"/>
                  </a:solidFill>
                </a:endParaRPr>
              </a:p>
            </p:txBody>
          </p:sp>
          <p:sp>
            <p:nvSpPr>
              <p:cNvPr id="25697" name="Oval 140"/>
              <p:cNvSpPr>
                <a:spLocks noChangeArrowheads="1"/>
              </p:cNvSpPr>
              <p:nvPr/>
            </p:nvSpPr>
            <p:spPr bwMode="auto">
              <a:xfrm>
                <a:off x="5230813" y="2200275"/>
                <a:ext cx="61912" cy="61913"/>
              </a:xfrm>
              <a:prstGeom prst="ellips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2000">
                  <a:solidFill>
                    <a:schemeClr val="bg1"/>
                  </a:solidFill>
                </a:endParaRPr>
              </a:p>
            </p:txBody>
          </p:sp>
          <p:sp>
            <p:nvSpPr>
              <p:cNvPr id="25698" name="Oval 141"/>
              <p:cNvSpPr>
                <a:spLocks noChangeArrowheads="1"/>
              </p:cNvSpPr>
              <p:nvPr/>
            </p:nvSpPr>
            <p:spPr bwMode="auto">
              <a:xfrm>
                <a:off x="5262563" y="2270125"/>
                <a:ext cx="61912" cy="63500"/>
              </a:xfrm>
              <a:prstGeom prst="ellips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2000">
                  <a:solidFill>
                    <a:schemeClr val="bg1"/>
                  </a:solidFill>
                </a:endParaRPr>
              </a:p>
            </p:txBody>
          </p:sp>
          <p:sp>
            <p:nvSpPr>
              <p:cNvPr id="25699" name="Oval 142"/>
              <p:cNvSpPr>
                <a:spLocks noChangeArrowheads="1"/>
              </p:cNvSpPr>
              <p:nvPr/>
            </p:nvSpPr>
            <p:spPr bwMode="auto">
              <a:xfrm>
                <a:off x="5380038" y="2333625"/>
                <a:ext cx="63500" cy="63500"/>
              </a:xfrm>
              <a:prstGeom prst="ellips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2000">
                  <a:solidFill>
                    <a:schemeClr val="bg1"/>
                  </a:solidFill>
                </a:endParaRPr>
              </a:p>
            </p:txBody>
          </p:sp>
          <p:sp>
            <p:nvSpPr>
              <p:cNvPr id="25700" name="Oval 143"/>
              <p:cNvSpPr>
                <a:spLocks noChangeArrowheads="1"/>
              </p:cNvSpPr>
              <p:nvPr/>
            </p:nvSpPr>
            <p:spPr bwMode="auto">
              <a:xfrm>
                <a:off x="5576888" y="2405063"/>
                <a:ext cx="63500" cy="63500"/>
              </a:xfrm>
              <a:prstGeom prst="ellips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2000">
                  <a:solidFill>
                    <a:schemeClr val="bg1"/>
                  </a:solidFill>
                </a:endParaRPr>
              </a:p>
            </p:txBody>
          </p:sp>
          <p:sp>
            <p:nvSpPr>
              <p:cNvPr id="25701" name="Oval 144"/>
              <p:cNvSpPr>
                <a:spLocks noChangeArrowheads="1"/>
              </p:cNvSpPr>
              <p:nvPr/>
            </p:nvSpPr>
            <p:spPr bwMode="auto">
              <a:xfrm>
                <a:off x="5757863" y="2474913"/>
                <a:ext cx="63500" cy="63500"/>
              </a:xfrm>
              <a:prstGeom prst="ellips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2000">
                  <a:solidFill>
                    <a:schemeClr val="bg1"/>
                  </a:solidFill>
                </a:endParaRPr>
              </a:p>
            </p:txBody>
          </p:sp>
          <p:sp>
            <p:nvSpPr>
              <p:cNvPr id="25702" name="Oval 145"/>
              <p:cNvSpPr>
                <a:spLocks noChangeArrowheads="1"/>
              </p:cNvSpPr>
              <p:nvPr/>
            </p:nvSpPr>
            <p:spPr bwMode="auto">
              <a:xfrm>
                <a:off x="5964238" y="2538413"/>
                <a:ext cx="61912" cy="63500"/>
              </a:xfrm>
              <a:prstGeom prst="ellips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2000">
                  <a:solidFill>
                    <a:schemeClr val="bg1"/>
                  </a:solidFill>
                </a:endParaRPr>
              </a:p>
            </p:txBody>
          </p:sp>
          <p:sp>
            <p:nvSpPr>
              <p:cNvPr id="25703" name="Oval 146"/>
              <p:cNvSpPr>
                <a:spLocks noChangeArrowheads="1"/>
              </p:cNvSpPr>
              <p:nvPr/>
            </p:nvSpPr>
            <p:spPr bwMode="auto">
              <a:xfrm>
                <a:off x="6208713" y="2609850"/>
                <a:ext cx="61912" cy="63500"/>
              </a:xfrm>
              <a:prstGeom prst="ellips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2000">
                  <a:solidFill>
                    <a:schemeClr val="bg1"/>
                  </a:solidFill>
                </a:endParaRPr>
              </a:p>
            </p:txBody>
          </p:sp>
          <p:sp>
            <p:nvSpPr>
              <p:cNvPr id="25704" name="Oval 147"/>
              <p:cNvSpPr>
                <a:spLocks noChangeArrowheads="1"/>
              </p:cNvSpPr>
              <p:nvPr/>
            </p:nvSpPr>
            <p:spPr bwMode="auto">
              <a:xfrm>
                <a:off x="6389688" y="2673350"/>
                <a:ext cx="63500" cy="61913"/>
              </a:xfrm>
              <a:prstGeom prst="ellips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2000">
                  <a:solidFill>
                    <a:schemeClr val="bg1"/>
                  </a:solidFill>
                </a:endParaRPr>
              </a:p>
            </p:txBody>
          </p:sp>
          <p:sp>
            <p:nvSpPr>
              <p:cNvPr id="25705" name="Oval 148"/>
              <p:cNvSpPr>
                <a:spLocks noChangeArrowheads="1"/>
              </p:cNvSpPr>
              <p:nvPr/>
            </p:nvSpPr>
            <p:spPr bwMode="auto">
              <a:xfrm>
                <a:off x="6602413" y="2743200"/>
                <a:ext cx="63500" cy="63500"/>
              </a:xfrm>
              <a:prstGeom prst="ellips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2000">
                  <a:solidFill>
                    <a:schemeClr val="bg1"/>
                  </a:solidFill>
                </a:endParaRPr>
              </a:p>
            </p:txBody>
          </p:sp>
          <p:sp>
            <p:nvSpPr>
              <p:cNvPr id="25706" name="Oval 149"/>
              <p:cNvSpPr>
                <a:spLocks noChangeArrowheads="1"/>
              </p:cNvSpPr>
              <p:nvPr/>
            </p:nvSpPr>
            <p:spPr bwMode="auto">
              <a:xfrm>
                <a:off x="6807200" y="2814638"/>
                <a:ext cx="63500" cy="63500"/>
              </a:xfrm>
              <a:prstGeom prst="ellips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2000">
                  <a:solidFill>
                    <a:schemeClr val="bg1"/>
                  </a:solidFill>
                </a:endParaRPr>
              </a:p>
            </p:txBody>
          </p:sp>
          <p:sp>
            <p:nvSpPr>
              <p:cNvPr id="25707" name="Oval 150"/>
              <p:cNvSpPr>
                <a:spLocks noChangeArrowheads="1"/>
              </p:cNvSpPr>
              <p:nvPr/>
            </p:nvSpPr>
            <p:spPr bwMode="auto">
              <a:xfrm>
                <a:off x="6988175" y="2878138"/>
                <a:ext cx="63500" cy="61913"/>
              </a:xfrm>
              <a:prstGeom prst="ellips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2000">
                  <a:solidFill>
                    <a:schemeClr val="bg1"/>
                  </a:solidFill>
                </a:endParaRPr>
              </a:p>
            </p:txBody>
          </p:sp>
          <p:sp>
            <p:nvSpPr>
              <p:cNvPr id="25708" name="Oval 151"/>
              <p:cNvSpPr>
                <a:spLocks noChangeArrowheads="1"/>
              </p:cNvSpPr>
              <p:nvPr/>
            </p:nvSpPr>
            <p:spPr bwMode="auto">
              <a:xfrm>
                <a:off x="7162800" y="2947988"/>
                <a:ext cx="61912" cy="63500"/>
              </a:xfrm>
              <a:prstGeom prst="ellips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2000">
                  <a:solidFill>
                    <a:schemeClr val="bg1"/>
                  </a:solidFill>
                </a:endParaRPr>
              </a:p>
            </p:txBody>
          </p:sp>
          <p:sp>
            <p:nvSpPr>
              <p:cNvPr id="25709" name="Oval 152"/>
              <p:cNvSpPr>
                <a:spLocks noChangeArrowheads="1"/>
              </p:cNvSpPr>
              <p:nvPr/>
            </p:nvSpPr>
            <p:spPr bwMode="auto">
              <a:xfrm>
                <a:off x="7288213" y="3019425"/>
                <a:ext cx="63500" cy="63500"/>
              </a:xfrm>
              <a:prstGeom prst="ellips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2000">
                  <a:solidFill>
                    <a:schemeClr val="bg1"/>
                  </a:solidFill>
                </a:endParaRPr>
              </a:p>
            </p:txBody>
          </p:sp>
          <p:sp>
            <p:nvSpPr>
              <p:cNvPr id="25710" name="Oval 153"/>
              <p:cNvSpPr>
                <a:spLocks noChangeArrowheads="1"/>
              </p:cNvSpPr>
              <p:nvPr/>
            </p:nvSpPr>
            <p:spPr bwMode="auto">
              <a:xfrm>
                <a:off x="7367588" y="3082925"/>
                <a:ext cx="61912" cy="63500"/>
              </a:xfrm>
              <a:prstGeom prst="ellips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2000">
                  <a:solidFill>
                    <a:schemeClr val="bg1"/>
                  </a:solidFill>
                </a:endParaRPr>
              </a:p>
            </p:txBody>
          </p:sp>
          <p:sp>
            <p:nvSpPr>
              <p:cNvPr id="25711" name="Oval 154"/>
              <p:cNvSpPr>
                <a:spLocks noChangeArrowheads="1"/>
              </p:cNvSpPr>
              <p:nvPr/>
            </p:nvSpPr>
            <p:spPr bwMode="auto">
              <a:xfrm>
                <a:off x="7413625" y="3152775"/>
                <a:ext cx="63500" cy="63500"/>
              </a:xfrm>
              <a:prstGeom prst="ellips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2000">
                  <a:solidFill>
                    <a:schemeClr val="bg1"/>
                  </a:solidFill>
                </a:endParaRPr>
              </a:p>
            </p:txBody>
          </p:sp>
          <p:sp>
            <p:nvSpPr>
              <p:cNvPr id="25712" name="Oval 155"/>
              <p:cNvSpPr>
                <a:spLocks noChangeArrowheads="1"/>
              </p:cNvSpPr>
              <p:nvPr/>
            </p:nvSpPr>
            <p:spPr bwMode="auto">
              <a:xfrm>
                <a:off x="7445375" y="3224213"/>
                <a:ext cx="63500" cy="63500"/>
              </a:xfrm>
              <a:prstGeom prst="ellips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2000">
                  <a:solidFill>
                    <a:schemeClr val="bg1"/>
                  </a:solidFill>
                </a:endParaRPr>
              </a:p>
            </p:txBody>
          </p:sp>
          <p:sp>
            <p:nvSpPr>
              <p:cNvPr id="25713" name="Oval 156"/>
              <p:cNvSpPr>
                <a:spLocks noChangeArrowheads="1"/>
              </p:cNvSpPr>
              <p:nvPr/>
            </p:nvSpPr>
            <p:spPr bwMode="auto">
              <a:xfrm>
                <a:off x="7493000" y="3287713"/>
                <a:ext cx="63500" cy="63500"/>
              </a:xfrm>
              <a:prstGeom prst="ellips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2000">
                  <a:solidFill>
                    <a:schemeClr val="bg1"/>
                  </a:solidFill>
                </a:endParaRPr>
              </a:p>
            </p:txBody>
          </p:sp>
          <p:sp>
            <p:nvSpPr>
              <p:cNvPr id="25714" name="Oval 157"/>
              <p:cNvSpPr>
                <a:spLocks noChangeArrowheads="1"/>
              </p:cNvSpPr>
              <p:nvPr/>
            </p:nvSpPr>
            <p:spPr bwMode="auto">
              <a:xfrm>
                <a:off x="7516813" y="3359150"/>
                <a:ext cx="63500" cy="61913"/>
              </a:xfrm>
              <a:prstGeom prst="ellips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2000">
                  <a:solidFill>
                    <a:schemeClr val="bg1"/>
                  </a:solidFill>
                </a:endParaRPr>
              </a:p>
            </p:txBody>
          </p:sp>
          <p:sp>
            <p:nvSpPr>
              <p:cNvPr id="25715" name="Oval 158"/>
              <p:cNvSpPr>
                <a:spLocks noChangeArrowheads="1"/>
              </p:cNvSpPr>
              <p:nvPr/>
            </p:nvSpPr>
            <p:spPr bwMode="auto">
              <a:xfrm>
                <a:off x="7524750" y="3429000"/>
                <a:ext cx="63500" cy="63500"/>
              </a:xfrm>
              <a:prstGeom prst="ellips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2000">
                  <a:solidFill>
                    <a:schemeClr val="bg1"/>
                  </a:solidFill>
                </a:endParaRPr>
              </a:p>
            </p:txBody>
          </p:sp>
          <p:sp>
            <p:nvSpPr>
              <p:cNvPr id="25716" name="Oval 159"/>
              <p:cNvSpPr>
                <a:spLocks noChangeArrowheads="1"/>
              </p:cNvSpPr>
              <p:nvPr/>
            </p:nvSpPr>
            <p:spPr bwMode="auto">
              <a:xfrm>
                <a:off x="7540625" y="3492500"/>
                <a:ext cx="63500" cy="63500"/>
              </a:xfrm>
              <a:prstGeom prst="ellips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2000">
                  <a:solidFill>
                    <a:schemeClr val="bg1"/>
                  </a:solidFill>
                </a:endParaRPr>
              </a:p>
            </p:txBody>
          </p:sp>
          <p:sp>
            <p:nvSpPr>
              <p:cNvPr id="25717" name="Oval 160"/>
              <p:cNvSpPr>
                <a:spLocks noChangeArrowheads="1"/>
              </p:cNvSpPr>
              <p:nvPr/>
            </p:nvSpPr>
            <p:spPr bwMode="auto">
              <a:xfrm>
                <a:off x="7580313" y="3563938"/>
                <a:ext cx="61912" cy="61913"/>
              </a:xfrm>
              <a:prstGeom prst="ellips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2000">
                  <a:solidFill>
                    <a:schemeClr val="bg1"/>
                  </a:solidFill>
                </a:endParaRPr>
              </a:p>
            </p:txBody>
          </p:sp>
          <p:sp>
            <p:nvSpPr>
              <p:cNvPr id="25718" name="Oval 161"/>
              <p:cNvSpPr>
                <a:spLocks noChangeArrowheads="1"/>
              </p:cNvSpPr>
              <p:nvPr/>
            </p:nvSpPr>
            <p:spPr bwMode="auto">
              <a:xfrm>
                <a:off x="7588250" y="3633788"/>
                <a:ext cx="61912" cy="63500"/>
              </a:xfrm>
              <a:prstGeom prst="ellips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2000">
                  <a:solidFill>
                    <a:schemeClr val="bg1"/>
                  </a:solidFill>
                </a:endParaRPr>
              </a:p>
            </p:txBody>
          </p:sp>
          <p:sp>
            <p:nvSpPr>
              <p:cNvPr id="25719" name="Oval 162"/>
              <p:cNvSpPr>
                <a:spLocks noChangeArrowheads="1"/>
              </p:cNvSpPr>
              <p:nvPr/>
            </p:nvSpPr>
            <p:spPr bwMode="auto">
              <a:xfrm>
                <a:off x="7572375" y="3697288"/>
                <a:ext cx="63500" cy="63500"/>
              </a:xfrm>
              <a:prstGeom prst="ellips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2000">
                  <a:solidFill>
                    <a:schemeClr val="bg1"/>
                  </a:solidFill>
                </a:endParaRPr>
              </a:p>
            </p:txBody>
          </p:sp>
          <p:sp>
            <p:nvSpPr>
              <p:cNvPr id="25720" name="Oval 163"/>
              <p:cNvSpPr>
                <a:spLocks noChangeArrowheads="1"/>
              </p:cNvSpPr>
              <p:nvPr/>
            </p:nvSpPr>
            <p:spPr bwMode="auto">
              <a:xfrm>
                <a:off x="7564438" y="3768725"/>
                <a:ext cx="63500" cy="63500"/>
              </a:xfrm>
              <a:prstGeom prst="ellips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2000">
                  <a:solidFill>
                    <a:schemeClr val="bg1"/>
                  </a:solidFill>
                </a:endParaRPr>
              </a:p>
            </p:txBody>
          </p:sp>
          <p:sp>
            <p:nvSpPr>
              <p:cNvPr id="25721" name="Oval 164"/>
              <p:cNvSpPr>
                <a:spLocks noChangeArrowheads="1"/>
              </p:cNvSpPr>
              <p:nvPr/>
            </p:nvSpPr>
            <p:spPr bwMode="auto">
              <a:xfrm>
                <a:off x="7572375" y="3838575"/>
                <a:ext cx="63500" cy="63500"/>
              </a:xfrm>
              <a:prstGeom prst="ellips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2000">
                  <a:solidFill>
                    <a:schemeClr val="bg1"/>
                  </a:solidFill>
                </a:endParaRPr>
              </a:p>
            </p:txBody>
          </p:sp>
          <p:sp>
            <p:nvSpPr>
              <p:cNvPr id="25722" name="Oval 165"/>
              <p:cNvSpPr>
                <a:spLocks noChangeArrowheads="1"/>
              </p:cNvSpPr>
              <p:nvPr/>
            </p:nvSpPr>
            <p:spPr bwMode="auto">
              <a:xfrm>
                <a:off x="7556500" y="3902075"/>
                <a:ext cx="63500" cy="63500"/>
              </a:xfrm>
              <a:prstGeom prst="ellips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2000">
                  <a:solidFill>
                    <a:schemeClr val="bg1"/>
                  </a:solidFill>
                </a:endParaRPr>
              </a:p>
            </p:txBody>
          </p:sp>
          <p:sp>
            <p:nvSpPr>
              <p:cNvPr id="25723" name="Oval 166"/>
              <p:cNvSpPr>
                <a:spLocks noChangeArrowheads="1"/>
              </p:cNvSpPr>
              <p:nvPr/>
            </p:nvSpPr>
            <p:spPr bwMode="auto">
              <a:xfrm>
                <a:off x="7516813" y="3973513"/>
                <a:ext cx="63500" cy="63500"/>
              </a:xfrm>
              <a:prstGeom prst="ellips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2000">
                  <a:solidFill>
                    <a:schemeClr val="bg1"/>
                  </a:solidFill>
                </a:endParaRPr>
              </a:p>
            </p:txBody>
          </p:sp>
          <p:sp>
            <p:nvSpPr>
              <p:cNvPr id="25724" name="Oval 167"/>
              <p:cNvSpPr>
                <a:spLocks noChangeArrowheads="1"/>
              </p:cNvSpPr>
              <p:nvPr/>
            </p:nvSpPr>
            <p:spPr bwMode="auto">
              <a:xfrm>
                <a:off x="7477125" y="4044950"/>
                <a:ext cx="63500" cy="61913"/>
              </a:xfrm>
              <a:prstGeom prst="ellips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2000">
                  <a:solidFill>
                    <a:schemeClr val="bg1"/>
                  </a:solidFill>
                </a:endParaRPr>
              </a:p>
            </p:txBody>
          </p:sp>
          <p:sp>
            <p:nvSpPr>
              <p:cNvPr id="25725" name="Oval 168"/>
              <p:cNvSpPr>
                <a:spLocks noChangeArrowheads="1"/>
              </p:cNvSpPr>
              <p:nvPr/>
            </p:nvSpPr>
            <p:spPr bwMode="auto">
              <a:xfrm>
                <a:off x="7485063" y="4106863"/>
                <a:ext cx="63500" cy="63500"/>
              </a:xfrm>
              <a:prstGeom prst="ellips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2000">
                  <a:solidFill>
                    <a:schemeClr val="bg1"/>
                  </a:solidFill>
                </a:endParaRPr>
              </a:p>
            </p:txBody>
          </p:sp>
          <p:sp>
            <p:nvSpPr>
              <p:cNvPr id="25726" name="Oval 169"/>
              <p:cNvSpPr>
                <a:spLocks noChangeArrowheads="1"/>
              </p:cNvSpPr>
              <p:nvPr/>
            </p:nvSpPr>
            <p:spPr bwMode="auto">
              <a:xfrm>
                <a:off x="7469188" y="4178300"/>
                <a:ext cx="63500" cy="63500"/>
              </a:xfrm>
              <a:prstGeom prst="ellips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2000">
                  <a:solidFill>
                    <a:schemeClr val="bg1"/>
                  </a:solidFill>
                </a:endParaRPr>
              </a:p>
            </p:txBody>
          </p:sp>
          <p:sp>
            <p:nvSpPr>
              <p:cNvPr id="25727" name="Oval 170"/>
              <p:cNvSpPr>
                <a:spLocks noChangeArrowheads="1"/>
              </p:cNvSpPr>
              <p:nvPr/>
            </p:nvSpPr>
            <p:spPr bwMode="auto">
              <a:xfrm>
                <a:off x="7485063" y="4249738"/>
                <a:ext cx="63500" cy="61913"/>
              </a:xfrm>
              <a:prstGeom prst="ellips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2000">
                  <a:solidFill>
                    <a:schemeClr val="bg1"/>
                  </a:solidFill>
                </a:endParaRPr>
              </a:p>
            </p:txBody>
          </p:sp>
          <p:sp>
            <p:nvSpPr>
              <p:cNvPr id="25728" name="Oval 171"/>
              <p:cNvSpPr>
                <a:spLocks noChangeArrowheads="1"/>
              </p:cNvSpPr>
              <p:nvPr/>
            </p:nvSpPr>
            <p:spPr bwMode="auto">
              <a:xfrm>
                <a:off x="7493000" y="4311650"/>
                <a:ext cx="63500" cy="63500"/>
              </a:xfrm>
              <a:prstGeom prst="ellips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2000">
                  <a:solidFill>
                    <a:schemeClr val="bg1"/>
                  </a:solidFill>
                </a:endParaRPr>
              </a:p>
            </p:txBody>
          </p:sp>
          <p:sp>
            <p:nvSpPr>
              <p:cNvPr id="25729" name="Oval 172"/>
              <p:cNvSpPr>
                <a:spLocks noChangeArrowheads="1"/>
              </p:cNvSpPr>
              <p:nvPr/>
            </p:nvSpPr>
            <p:spPr bwMode="auto">
              <a:xfrm>
                <a:off x="7508875" y="4383088"/>
                <a:ext cx="63500" cy="63500"/>
              </a:xfrm>
              <a:prstGeom prst="ellips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2000">
                  <a:solidFill>
                    <a:schemeClr val="bg1"/>
                  </a:solidFill>
                </a:endParaRPr>
              </a:p>
            </p:txBody>
          </p:sp>
          <p:sp>
            <p:nvSpPr>
              <p:cNvPr id="25730" name="Oval 173"/>
              <p:cNvSpPr>
                <a:spLocks noChangeArrowheads="1"/>
              </p:cNvSpPr>
              <p:nvPr/>
            </p:nvSpPr>
            <p:spPr bwMode="auto">
              <a:xfrm>
                <a:off x="7508875" y="4446588"/>
                <a:ext cx="63500" cy="63500"/>
              </a:xfrm>
              <a:prstGeom prst="ellips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2000">
                  <a:solidFill>
                    <a:schemeClr val="bg1"/>
                  </a:solidFill>
                </a:endParaRPr>
              </a:p>
            </p:txBody>
          </p:sp>
          <p:sp>
            <p:nvSpPr>
              <p:cNvPr id="25731" name="Oval 174"/>
              <p:cNvSpPr>
                <a:spLocks noChangeArrowheads="1"/>
              </p:cNvSpPr>
              <p:nvPr/>
            </p:nvSpPr>
            <p:spPr bwMode="auto">
              <a:xfrm>
                <a:off x="7477125" y="4516438"/>
                <a:ext cx="63500" cy="63500"/>
              </a:xfrm>
              <a:prstGeom prst="ellips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2000">
                  <a:solidFill>
                    <a:schemeClr val="bg1"/>
                  </a:solidFill>
                </a:endParaRPr>
              </a:p>
            </p:txBody>
          </p:sp>
          <p:sp>
            <p:nvSpPr>
              <p:cNvPr id="25732" name="Oval 175"/>
              <p:cNvSpPr>
                <a:spLocks noChangeArrowheads="1"/>
              </p:cNvSpPr>
              <p:nvPr/>
            </p:nvSpPr>
            <p:spPr bwMode="auto">
              <a:xfrm>
                <a:off x="7469188" y="4587875"/>
                <a:ext cx="63500" cy="63500"/>
              </a:xfrm>
              <a:prstGeom prst="ellips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2000">
                  <a:solidFill>
                    <a:schemeClr val="bg1"/>
                  </a:solidFill>
                </a:endParaRPr>
              </a:p>
            </p:txBody>
          </p:sp>
          <p:sp>
            <p:nvSpPr>
              <p:cNvPr id="25733" name="Oval 176"/>
              <p:cNvSpPr>
                <a:spLocks noChangeArrowheads="1"/>
              </p:cNvSpPr>
              <p:nvPr/>
            </p:nvSpPr>
            <p:spPr bwMode="auto">
              <a:xfrm>
                <a:off x="7437438" y="4651375"/>
                <a:ext cx="63500" cy="63500"/>
              </a:xfrm>
              <a:prstGeom prst="ellips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2000">
                  <a:solidFill>
                    <a:schemeClr val="bg1"/>
                  </a:solidFill>
                </a:endParaRPr>
              </a:p>
            </p:txBody>
          </p:sp>
          <p:sp>
            <p:nvSpPr>
              <p:cNvPr id="25734" name="Oval 177"/>
              <p:cNvSpPr>
                <a:spLocks noChangeArrowheads="1"/>
              </p:cNvSpPr>
              <p:nvPr/>
            </p:nvSpPr>
            <p:spPr bwMode="auto">
              <a:xfrm>
                <a:off x="7413625" y="4722813"/>
                <a:ext cx="63500" cy="61913"/>
              </a:xfrm>
              <a:prstGeom prst="ellips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2000">
                  <a:solidFill>
                    <a:schemeClr val="bg1"/>
                  </a:solidFill>
                </a:endParaRPr>
              </a:p>
            </p:txBody>
          </p:sp>
          <p:sp>
            <p:nvSpPr>
              <p:cNvPr id="25735" name="Oval 178"/>
              <p:cNvSpPr>
                <a:spLocks noChangeArrowheads="1"/>
              </p:cNvSpPr>
              <p:nvPr/>
            </p:nvSpPr>
            <p:spPr bwMode="auto">
              <a:xfrm>
                <a:off x="7399338" y="4792663"/>
                <a:ext cx="61912" cy="63500"/>
              </a:xfrm>
              <a:prstGeom prst="ellips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2000">
                  <a:solidFill>
                    <a:schemeClr val="bg1"/>
                  </a:solidFill>
                </a:endParaRPr>
              </a:p>
            </p:txBody>
          </p:sp>
          <p:sp>
            <p:nvSpPr>
              <p:cNvPr id="25736" name="Oval 179"/>
              <p:cNvSpPr>
                <a:spLocks noChangeArrowheads="1"/>
              </p:cNvSpPr>
              <p:nvPr/>
            </p:nvSpPr>
            <p:spPr bwMode="auto">
              <a:xfrm>
                <a:off x="7391400" y="4856163"/>
                <a:ext cx="61912" cy="63500"/>
              </a:xfrm>
              <a:prstGeom prst="ellips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2000">
                  <a:solidFill>
                    <a:schemeClr val="bg1"/>
                  </a:solidFill>
                </a:endParaRPr>
              </a:p>
            </p:txBody>
          </p:sp>
          <p:sp>
            <p:nvSpPr>
              <p:cNvPr id="25737" name="Oval 180"/>
              <p:cNvSpPr>
                <a:spLocks noChangeArrowheads="1"/>
              </p:cNvSpPr>
              <p:nvPr/>
            </p:nvSpPr>
            <p:spPr bwMode="auto">
              <a:xfrm>
                <a:off x="7359650" y="4927600"/>
                <a:ext cx="61912" cy="61913"/>
              </a:xfrm>
              <a:prstGeom prst="ellips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2000">
                  <a:solidFill>
                    <a:schemeClr val="bg1"/>
                  </a:solidFill>
                </a:endParaRPr>
              </a:p>
            </p:txBody>
          </p:sp>
          <p:sp>
            <p:nvSpPr>
              <p:cNvPr id="25738" name="Oval 181"/>
              <p:cNvSpPr>
                <a:spLocks noChangeArrowheads="1"/>
              </p:cNvSpPr>
              <p:nvPr/>
            </p:nvSpPr>
            <p:spPr bwMode="auto">
              <a:xfrm>
                <a:off x="7367588" y="4997450"/>
                <a:ext cx="61912" cy="63500"/>
              </a:xfrm>
              <a:prstGeom prst="ellips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2000">
                  <a:solidFill>
                    <a:schemeClr val="bg1"/>
                  </a:solidFill>
                </a:endParaRPr>
              </a:p>
            </p:txBody>
          </p:sp>
          <p:sp>
            <p:nvSpPr>
              <p:cNvPr id="25739" name="Oval 182"/>
              <p:cNvSpPr>
                <a:spLocks noChangeArrowheads="1"/>
              </p:cNvSpPr>
              <p:nvPr/>
            </p:nvSpPr>
            <p:spPr bwMode="auto">
              <a:xfrm>
                <a:off x="7367588" y="5060950"/>
                <a:ext cx="61912" cy="63500"/>
              </a:xfrm>
              <a:prstGeom prst="ellips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2000">
                  <a:solidFill>
                    <a:schemeClr val="bg1"/>
                  </a:solidFill>
                </a:endParaRPr>
              </a:p>
            </p:txBody>
          </p:sp>
          <p:sp>
            <p:nvSpPr>
              <p:cNvPr id="25740" name="Oval 183"/>
              <p:cNvSpPr>
                <a:spLocks noChangeArrowheads="1"/>
              </p:cNvSpPr>
              <p:nvPr/>
            </p:nvSpPr>
            <p:spPr bwMode="auto">
              <a:xfrm>
                <a:off x="7375525" y="5132388"/>
                <a:ext cx="61912" cy="61913"/>
              </a:xfrm>
              <a:prstGeom prst="ellips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2000">
                  <a:solidFill>
                    <a:schemeClr val="bg1"/>
                  </a:solidFill>
                </a:endParaRPr>
              </a:p>
            </p:txBody>
          </p:sp>
          <p:sp>
            <p:nvSpPr>
              <p:cNvPr id="25741" name="Oval 184"/>
              <p:cNvSpPr>
                <a:spLocks noChangeArrowheads="1"/>
              </p:cNvSpPr>
              <p:nvPr/>
            </p:nvSpPr>
            <p:spPr bwMode="auto">
              <a:xfrm>
                <a:off x="7383463" y="5202238"/>
                <a:ext cx="61912" cy="63500"/>
              </a:xfrm>
              <a:prstGeom prst="ellips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2000">
                  <a:solidFill>
                    <a:schemeClr val="bg1"/>
                  </a:solidFill>
                </a:endParaRPr>
              </a:p>
            </p:txBody>
          </p:sp>
          <p:sp>
            <p:nvSpPr>
              <p:cNvPr id="25742" name="Line 185"/>
              <p:cNvSpPr>
                <a:spLocks noChangeShapeType="1"/>
              </p:cNvSpPr>
              <p:nvPr/>
            </p:nvSpPr>
            <p:spPr bwMode="auto">
              <a:xfrm>
                <a:off x="7099300" y="1797050"/>
                <a:ext cx="1587" cy="375285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25743" name="Group 244"/>
              <p:cNvGrpSpPr>
                <a:grpSpLocks/>
              </p:cNvGrpSpPr>
              <p:nvPr/>
            </p:nvGrpSpPr>
            <p:grpSpPr bwMode="auto">
              <a:xfrm>
                <a:off x="4279212" y="1711325"/>
                <a:ext cx="577337" cy="3712965"/>
                <a:chOff x="4418112" y="1711325"/>
                <a:chExt cx="577337" cy="3712965"/>
              </a:xfrm>
            </p:grpSpPr>
            <p:sp>
              <p:nvSpPr>
                <p:cNvPr id="25745" name="Rectangle 74"/>
                <p:cNvSpPr>
                  <a:spLocks noChangeArrowheads="1"/>
                </p:cNvSpPr>
                <p:nvPr/>
              </p:nvSpPr>
              <p:spPr bwMode="auto">
                <a:xfrm>
                  <a:off x="4797425" y="1711325"/>
                  <a:ext cx="142668" cy="30777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r>
                    <a:rPr lang="en-US" sz="2000">
                      <a:solidFill>
                        <a:schemeClr val="bg1"/>
                      </a:solidFill>
                      <a:latin typeface="NewTimes-Roman" charset="0"/>
                    </a:rPr>
                    <a:t>0</a:t>
                  </a:r>
                  <a:endParaRPr lang="en-US" sz="20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5746" name="Rectangle 77"/>
                <p:cNvSpPr>
                  <a:spLocks noChangeArrowheads="1"/>
                </p:cNvSpPr>
                <p:nvPr/>
              </p:nvSpPr>
              <p:spPr bwMode="auto">
                <a:xfrm>
                  <a:off x="4797425" y="2389188"/>
                  <a:ext cx="142668" cy="30777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r>
                    <a:rPr lang="en-US" sz="2000">
                      <a:solidFill>
                        <a:schemeClr val="bg1"/>
                      </a:solidFill>
                      <a:latin typeface="NewTimes-Roman" charset="0"/>
                    </a:rPr>
                    <a:t>5</a:t>
                  </a:r>
                  <a:endParaRPr lang="en-US" sz="20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5747" name="Rectangle 80"/>
                <p:cNvSpPr>
                  <a:spLocks noChangeArrowheads="1"/>
                </p:cNvSpPr>
                <p:nvPr/>
              </p:nvSpPr>
              <p:spPr bwMode="auto">
                <a:xfrm>
                  <a:off x="4710113" y="3074988"/>
                  <a:ext cx="285336" cy="30777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r>
                    <a:rPr lang="en-US" sz="2000">
                      <a:solidFill>
                        <a:schemeClr val="bg1"/>
                      </a:solidFill>
                      <a:latin typeface="NewTimes-Roman" charset="0"/>
                    </a:rPr>
                    <a:t>10</a:t>
                  </a:r>
                  <a:endParaRPr lang="en-US" sz="20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5748" name="Rectangle 83"/>
                <p:cNvSpPr>
                  <a:spLocks noChangeArrowheads="1"/>
                </p:cNvSpPr>
                <p:nvPr/>
              </p:nvSpPr>
              <p:spPr bwMode="auto">
                <a:xfrm>
                  <a:off x="4710113" y="3752850"/>
                  <a:ext cx="285336" cy="30777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r>
                    <a:rPr lang="en-US" sz="2000">
                      <a:solidFill>
                        <a:schemeClr val="bg1"/>
                      </a:solidFill>
                      <a:latin typeface="NewTimes-Roman" charset="0"/>
                    </a:rPr>
                    <a:t>15</a:t>
                  </a:r>
                  <a:endParaRPr lang="en-US" sz="20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5749" name="Rectangle 86"/>
                <p:cNvSpPr>
                  <a:spLocks noChangeArrowheads="1"/>
                </p:cNvSpPr>
                <p:nvPr/>
              </p:nvSpPr>
              <p:spPr bwMode="auto">
                <a:xfrm>
                  <a:off x="4710113" y="4438650"/>
                  <a:ext cx="285336" cy="30777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r>
                    <a:rPr lang="en-US" sz="2000">
                      <a:solidFill>
                        <a:schemeClr val="bg1"/>
                      </a:solidFill>
                      <a:latin typeface="NewTimes-Roman" charset="0"/>
                    </a:rPr>
                    <a:t>20</a:t>
                  </a:r>
                  <a:endParaRPr lang="en-US" sz="20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5750" name="Rectangle 89"/>
                <p:cNvSpPr>
                  <a:spLocks noChangeArrowheads="1"/>
                </p:cNvSpPr>
                <p:nvPr/>
              </p:nvSpPr>
              <p:spPr bwMode="auto">
                <a:xfrm>
                  <a:off x="4710113" y="5116513"/>
                  <a:ext cx="285336" cy="30777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r>
                    <a:rPr lang="en-US" sz="2000">
                      <a:solidFill>
                        <a:schemeClr val="bg1"/>
                      </a:solidFill>
                      <a:latin typeface="NewTimes-Roman" charset="0"/>
                    </a:rPr>
                    <a:t>25</a:t>
                  </a:r>
                  <a:endParaRPr lang="en-US" sz="20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5751" name="Rectangle 186"/>
                <p:cNvSpPr>
                  <a:spLocks noChangeArrowheads="1"/>
                </p:cNvSpPr>
                <p:nvPr/>
              </p:nvSpPr>
              <p:spPr bwMode="auto">
                <a:xfrm rot="-5400000">
                  <a:off x="4024575" y="3498950"/>
                  <a:ext cx="1094852" cy="30777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r>
                    <a:rPr lang="en-US" sz="2000">
                      <a:solidFill>
                        <a:schemeClr val="bg1"/>
                      </a:solidFill>
                      <a:latin typeface="NewTimes-Roman" charset="0"/>
                    </a:rPr>
                    <a:t>depth (m)</a:t>
                  </a:r>
                  <a:endParaRPr lang="en-US" sz="200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25744" name="Rectangle 187"/>
              <p:cNvSpPr>
                <a:spLocks noChangeArrowheads="1"/>
              </p:cNvSpPr>
              <p:nvPr/>
            </p:nvSpPr>
            <p:spPr bwMode="auto">
              <a:xfrm>
                <a:off x="5058325" y="5820500"/>
                <a:ext cx="2574423" cy="3077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2000">
                    <a:solidFill>
                      <a:schemeClr val="bg1"/>
                    </a:solidFill>
                    <a:latin typeface="NewTimes-Roman" charset="0"/>
                  </a:rPr>
                  <a:t>onshore current (cm/s)</a:t>
                </a:r>
                <a:endParaRPr lang="en-US" sz="200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25606" name="Freeform 257"/>
            <p:cNvSpPr>
              <a:spLocks noChangeArrowheads="1"/>
            </p:cNvSpPr>
            <p:nvPr/>
          </p:nvSpPr>
          <p:spPr bwMode="auto">
            <a:xfrm>
              <a:off x="2592729" y="1562582"/>
              <a:ext cx="1828800" cy="1099595"/>
            </a:xfrm>
            <a:custGeom>
              <a:avLst/>
              <a:gdLst>
                <a:gd name="T0" fmla="*/ 23149 w 1828800"/>
                <a:gd name="T1" fmla="*/ 403018 h 1122744"/>
                <a:gd name="T2" fmla="*/ 1828800 w 1828800"/>
                <a:gd name="T3" fmla="*/ 930784 h 1122744"/>
                <a:gd name="T4" fmla="*/ 1828800 w 1828800"/>
                <a:gd name="T5" fmla="*/ 9594 h 1122744"/>
                <a:gd name="T6" fmla="*/ 0 w 1828800"/>
                <a:gd name="T7" fmla="*/ 0 h 1122744"/>
                <a:gd name="T8" fmla="*/ 0 w 1828800"/>
                <a:gd name="T9" fmla="*/ 355041 h 1122744"/>
                <a:gd name="T10" fmla="*/ 0 w 1828800"/>
                <a:gd name="T11" fmla="*/ 345445 h 112274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828800"/>
                <a:gd name="T19" fmla="*/ 0 h 1122744"/>
                <a:gd name="T20" fmla="*/ 1828800 w 1828800"/>
                <a:gd name="T21" fmla="*/ 1122744 h 112274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828800" h="1122744">
                  <a:moveTo>
                    <a:pt x="23149" y="486136"/>
                  </a:moveTo>
                  <a:lnTo>
                    <a:pt x="1828800" y="1122744"/>
                  </a:lnTo>
                  <a:lnTo>
                    <a:pt x="1828800" y="11574"/>
                  </a:lnTo>
                  <a:lnTo>
                    <a:pt x="0" y="0"/>
                  </a:lnTo>
                  <a:lnTo>
                    <a:pt x="0" y="428263"/>
                  </a:lnTo>
                  <a:lnTo>
                    <a:pt x="0" y="416688"/>
                  </a:lnTo>
                </a:path>
              </a:pathLst>
            </a:custGeom>
            <a:solidFill>
              <a:srgbClr val="FF0000"/>
            </a:solidFill>
            <a:ln w="9525" algn="ctr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607" name="TextBox 258"/>
            <p:cNvSpPr txBox="1">
              <a:spLocks noChangeArrowheads="1"/>
            </p:cNvSpPr>
            <p:nvPr/>
          </p:nvSpPr>
          <p:spPr bwMode="auto">
            <a:xfrm>
              <a:off x="3402927" y="1736203"/>
              <a:ext cx="991331" cy="5846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3200" i="1" dirty="0" err="1"/>
                <a:t>U</a:t>
              </a:r>
              <a:r>
                <a:rPr lang="en-US" sz="3200" i="1" baseline="-25000" dirty="0" err="1"/>
                <a:t>obs</a:t>
              </a:r>
              <a:endParaRPr lang="en-US" sz="3200" i="1" baseline="-25000" dirty="0"/>
            </a:p>
          </p:txBody>
        </p:sp>
      </p:grpSp>
      <p:pic>
        <p:nvPicPr>
          <p:cNvPr id="153" name="Picture 152" descr="P1010023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02023" y="3738281"/>
            <a:ext cx="3406587" cy="2554941"/>
          </a:xfrm>
          <a:prstGeom prst="rect">
            <a:avLst/>
          </a:prstGeom>
        </p:spPr>
      </p:pic>
      <p:pic>
        <p:nvPicPr>
          <p:cNvPr id="154" name="Picture 153" descr="discus-buoy.jpg"/>
          <p:cNvPicPr>
            <a:picLocks noChangeAspect="1"/>
          </p:cNvPicPr>
          <p:nvPr/>
        </p:nvPicPr>
        <p:blipFill>
          <a:blip r:embed="rId4" cstate="print"/>
          <a:srcRect t="20468" b="27024"/>
          <a:stretch>
            <a:fillRect/>
          </a:stretch>
        </p:blipFill>
        <p:spPr>
          <a:xfrm>
            <a:off x="530755" y="1186331"/>
            <a:ext cx="3315104" cy="2435487"/>
          </a:xfrm>
          <a:prstGeom prst="rect">
            <a:avLst/>
          </a:prstGeom>
        </p:spPr>
      </p:pic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31898986"/>
              </p:ext>
            </p:extLst>
          </p:nvPr>
        </p:nvGraphicFramePr>
        <p:xfrm>
          <a:off x="5189538" y="1193800"/>
          <a:ext cx="2259012" cy="635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9906" name="Equation" r:id="rId5" imgW="812800" imgH="228600" progId="Equation.DSMT4">
                  <p:embed/>
                </p:oleObj>
              </mc:Choice>
              <mc:Fallback>
                <p:oleObj name="Equation" r:id="rId5" imgW="81280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189538" y="1193800"/>
                        <a:ext cx="2259012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466906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Rectangle 2"/>
          <p:cNvSpPr>
            <a:spLocks noGrp="1" noChangeArrowheads="1"/>
          </p:cNvSpPr>
          <p:nvPr>
            <p:ph type="title"/>
          </p:nvPr>
        </p:nvSpPr>
        <p:spPr>
          <a:xfrm>
            <a:off x="650875" y="330630"/>
            <a:ext cx="7772400" cy="827088"/>
          </a:xfrm>
        </p:spPr>
        <p:txBody>
          <a:bodyPr>
            <a:normAutofit fontScale="90000"/>
          </a:bodyPr>
          <a:lstStyle/>
          <a:p>
            <a:br>
              <a:rPr lang="en-US" sz="2400" dirty="0">
                <a:solidFill>
                  <a:srgbClr val="FFFFCC"/>
                </a:solidFill>
              </a:rPr>
            </a:br>
            <a:r>
              <a:rPr lang="en-US" dirty="0">
                <a:solidFill>
                  <a:srgbClr val="FFFFCC"/>
                </a:solidFill>
              </a:rPr>
              <a:t>What are dynamics that lead to wind-driven coastal upwelling? </a:t>
            </a:r>
            <a:br>
              <a:rPr lang="en-US" sz="2400" dirty="0"/>
            </a:br>
            <a:endParaRPr lang="en-US" sz="2400" dirty="0"/>
          </a:p>
        </p:txBody>
      </p:sp>
      <p:sp>
        <p:nvSpPr>
          <p:cNvPr id="41" name="TextBox 40"/>
          <p:cNvSpPr txBox="1"/>
          <p:nvPr/>
        </p:nvSpPr>
        <p:spPr>
          <a:xfrm>
            <a:off x="7970601" y="3137646"/>
            <a:ext cx="6848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SST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5309795" y="3191435"/>
            <a:ext cx="14702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Chlorophyll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t="16192" b="2023"/>
          <a:stretch/>
        </p:blipFill>
        <p:spPr>
          <a:xfrm>
            <a:off x="-7596" y="1247422"/>
            <a:ext cx="9151595" cy="5613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37217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626" name="Group 232"/>
          <p:cNvGrpSpPr>
            <a:grpSpLocks noChangeAspect="1"/>
          </p:cNvGrpSpPr>
          <p:nvPr/>
        </p:nvGrpSpPr>
        <p:grpSpPr bwMode="auto">
          <a:xfrm>
            <a:off x="223248" y="289571"/>
            <a:ext cx="8799512" cy="6289675"/>
            <a:chOff x="912" y="755"/>
            <a:chExt cx="3936" cy="2813"/>
          </a:xfrm>
        </p:grpSpPr>
        <p:sp>
          <p:nvSpPr>
            <p:cNvPr id="65767" name="AutoShape 231"/>
            <p:cNvSpPr>
              <a:spLocks noChangeAspect="1" noChangeArrowheads="1" noTextEdit="1"/>
            </p:cNvSpPr>
            <p:nvPr/>
          </p:nvSpPr>
          <p:spPr bwMode="auto">
            <a:xfrm>
              <a:off x="912" y="755"/>
              <a:ext cx="3936" cy="28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1800" b="1">
                <a:solidFill>
                  <a:schemeClr val="accent3"/>
                </a:solidFill>
                <a:latin typeface="Helvetica" pitchFamily="34" charset="0"/>
              </a:endParaRPr>
            </a:p>
          </p:txBody>
        </p:sp>
        <p:grpSp>
          <p:nvGrpSpPr>
            <p:cNvPr id="26635" name="Group 433"/>
            <p:cNvGrpSpPr>
              <a:grpSpLocks/>
            </p:cNvGrpSpPr>
            <p:nvPr/>
          </p:nvGrpSpPr>
          <p:grpSpPr bwMode="auto">
            <a:xfrm>
              <a:off x="1111" y="909"/>
              <a:ext cx="3392" cy="2493"/>
              <a:chOff x="1111" y="909"/>
              <a:chExt cx="3392" cy="2493"/>
            </a:xfrm>
          </p:grpSpPr>
          <p:sp>
            <p:nvSpPr>
              <p:cNvPr id="65769" name="Rectangle 233"/>
              <p:cNvSpPr>
                <a:spLocks noChangeArrowheads="1"/>
              </p:cNvSpPr>
              <p:nvPr/>
            </p:nvSpPr>
            <p:spPr bwMode="auto">
              <a:xfrm>
                <a:off x="1423" y="964"/>
                <a:ext cx="3049" cy="963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r>
                  <a:rPr lang="en-US" sz="1800" b="1" dirty="0">
                    <a:solidFill>
                      <a:schemeClr val="accent3"/>
                    </a:solidFill>
                    <a:latin typeface="Helvetica" pitchFamily="34" charset="0"/>
                  </a:rPr>
                  <a:t>t</a:t>
                </a:r>
              </a:p>
            </p:txBody>
          </p:sp>
          <p:sp>
            <p:nvSpPr>
              <p:cNvPr id="65770" name="Rectangle 234"/>
              <p:cNvSpPr>
                <a:spLocks noChangeArrowheads="1"/>
              </p:cNvSpPr>
              <p:nvPr/>
            </p:nvSpPr>
            <p:spPr bwMode="auto">
              <a:xfrm>
                <a:off x="1423" y="964"/>
                <a:ext cx="3049" cy="963"/>
              </a:xfrm>
              <a:prstGeom prst="rect">
                <a:avLst/>
              </a:prstGeom>
              <a:noFill/>
              <a:ln w="0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="1">
                  <a:solidFill>
                    <a:schemeClr val="accent3"/>
                  </a:solidFill>
                  <a:latin typeface="Helvetica" pitchFamily="34" charset="0"/>
                </a:endParaRPr>
              </a:p>
            </p:txBody>
          </p:sp>
          <p:sp>
            <p:nvSpPr>
              <p:cNvPr id="65771" name="Line 235"/>
              <p:cNvSpPr>
                <a:spLocks noChangeShapeType="1"/>
              </p:cNvSpPr>
              <p:nvPr/>
            </p:nvSpPr>
            <p:spPr bwMode="auto">
              <a:xfrm>
                <a:off x="1423" y="964"/>
                <a:ext cx="3049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="1">
                  <a:solidFill>
                    <a:schemeClr val="accent3"/>
                  </a:solidFill>
                  <a:latin typeface="Helvetica" pitchFamily="34" charset="0"/>
                </a:endParaRPr>
              </a:p>
            </p:txBody>
          </p:sp>
          <p:sp>
            <p:nvSpPr>
              <p:cNvPr id="65772" name="Line 236"/>
              <p:cNvSpPr>
                <a:spLocks noChangeShapeType="1"/>
              </p:cNvSpPr>
              <p:nvPr/>
            </p:nvSpPr>
            <p:spPr bwMode="auto">
              <a:xfrm>
                <a:off x="1423" y="1927"/>
                <a:ext cx="3049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="1">
                  <a:solidFill>
                    <a:schemeClr val="accent3"/>
                  </a:solidFill>
                  <a:latin typeface="Helvetica" pitchFamily="34" charset="0"/>
                </a:endParaRPr>
              </a:p>
            </p:txBody>
          </p:sp>
          <p:sp>
            <p:nvSpPr>
              <p:cNvPr id="65773" name="Line 237"/>
              <p:cNvSpPr>
                <a:spLocks noChangeShapeType="1"/>
              </p:cNvSpPr>
              <p:nvPr/>
            </p:nvSpPr>
            <p:spPr bwMode="auto">
              <a:xfrm flipV="1">
                <a:off x="4472" y="964"/>
                <a:ext cx="1" cy="96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="1">
                  <a:solidFill>
                    <a:schemeClr val="accent3"/>
                  </a:solidFill>
                  <a:latin typeface="Helvetica" pitchFamily="34" charset="0"/>
                </a:endParaRPr>
              </a:p>
            </p:txBody>
          </p:sp>
          <p:sp>
            <p:nvSpPr>
              <p:cNvPr id="65774" name="Line 238"/>
              <p:cNvSpPr>
                <a:spLocks noChangeShapeType="1"/>
              </p:cNvSpPr>
              <p:nvPr/>
            </p:nvSpPr>
            <p:spPr bwMode="auto">
              <a:xfrm flipV="1">
                <a:off x="1423" y="964"/>
                <a:ext cx="1" cy="96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="1">
                  <a:solidFill>
                    <a:schemeClr val="accent3"/>
                  </a:solidFill>
                  <a:latin typeface="Helvetica" pitchFamily="34" charset="0"/>
                </a:endParaRPr>
              </a:p>
            </p:txBody>
          </p:sp>
          <p:sp>
            <p:nvSpPr>
              <p:cNvPr id="65775" name="Line 239"/>
              <p:cNvSpPr>
                <a:spLocks noChangeShapeType="1"/>
              </p:cNvSpPr>
              <p:nvPr/>
            </p:nvSpPr>
            <p:spPr bwMode="auto">
              <a:xfrm>
                <a:off x="1423" y="1927"/>
                <a:ext cx="3049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="1">
                  <a:solidFill>
                    <a:schemeClr val="accent3"/>
                  </a:solidFill>
                  <a:latin typeface="Helvetica" pitchFamily="34" charset="0"/>
                </a:endParaRPr>
              </a:p>
            </p:txBody>
          </p:sp>
          <p:sp>
            <p:nvSpPr>
              <p:cNvPr id="65776" name="Line 240"/>
              <p:cNvSpPr>
                <a:spLocks noChangeShapeType="1"/>
              </p:cNvSpPr>
              <p:nvPr/>
            </p:nvSpPr>
            <p:spPr bwMode="auto">
              <a:xfrm flipV="1">
                <a:off x="1423" y="964"/>
                <a:ext cx="1" cy="96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="1">
                  <a:solidFill>
                    <a:schemeClr val="accent3"/>
                  </a:solidFill>
                  <a:latin typeface="Helvetica" pitchFamily="34" charset="0"/>
                </a:endParaRPr>
              </a:p>
            </p:txBody>
          </p:sp>
          <p:sp>
            <p:nvSpPr>
              <p:cNvPr id="65777" name="Line 241"/>
              <p:cNvSpPr>
                <a:spLocks noChangeShapeType="1"/>
              </p:cNvSpPr>
              <p:nvPr/>
            </p:nvSpPr>
            <p:spPr bwMode="auto">
              <a:xfrm flipV="1">
                <a:off x="1423" y="1892"/>
                <a:ext cx="1" cy="35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="1">
                  <a:solidFill>
                    <a:schemeClr val="accent3"/>
                  </a:solidFill>
                  <a:latin typeface="Helvetica" pitchFamily="34" charset="0"/>
                </a:endParaRPr>
              </a:p>
            </p:txBody>
          </p:sp>
          <p:sp>
            <p:nvSpPr>
              <p:cNvPr id="65778" name="Line 242"/>
              <p:cNvSpPr>
                <a:spLocks noChangeShapeType="1"/>
              </p:cNvSpPr>
              <p:nvPr/>
            </p:nvSpPr>
            <p:spPr bwMode="auto">
              <a:xfrm>
                <a:off x="1423" y="964"/>
                <a:ext cx="1" cy="29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="1">
                  <a:solidFill>
                    <a:schemeClr val="accent3"/>
                  </a:solidFill>
                  <a:latin typeface="Helvetica" pitchFamily="34" charset="0"/>
                </a:endParaRPr>
              </a:p>
            </p:txBody>
          </p:sp>
          <p:sp>
            <p:nvSpPr>
              <p:cNvPr id="65779" name="Rectangle 243"/>
              <p:cNvSpPr>
                <a:spLocks noChangeArrowheads="1"/>
              </p:cNvSpPr>
              <p:nvPr/>
            </p:nvSpPr>
            <p:spPr bwMode="auto">
              <a:xfrm>
                <a:off x="1383" y="1947"/>
                <a:ext cx="87" cy="12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>
                  <a:defRPr/>
                </a:pPr>
                <a:r>
                  <a:rPr lang="en-US" sz="1800" b="1" dirty="0">
                    <a:solidFill>
                      <a:schemeClr val="accent3"/>
                    </a:solidFill>
                    <a:latin typeface="NewTimes-Roman" charset="0"/>
                  </a:rPr>
                  <a:t> 9</a:t>
                </a:r>
                <a:endParaRPr lang="en-US" sz="1800" b="1" dirty="0">
                  <a:solidFill>
                    <a:schemeClr val="accent3"/>
                  </a:solidFill>
                  <a:latin typeface="Helvetica" pitchFamily="34" charset="0"/>
                </a:endParaRPr>
              </a:p>
            </p:txBody>
          </p:sp>
          <p:sp>
            <p:nvSpPr>
              <p:cNvPr id="65780" name="Line 244"/>
              <p:cNvSpPr>
                <a:spLocks noChangeShapeType="1"/>
              </p:cNvSpPr>
              <p:nvPr/>
            </p:nvSpPr>
            <p:spPr bwMode="auto">
              <a:xfrm flipV="1">
                <a:off x="1582" y="1892"/>
                <a:ext cx="1" cy="35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="1">
                  <a:solidFill>
                    <a:schemeClr val="accent3"/>
                  </a:solidFill>
                  <a:latin typeface="Helvetica" pitchFamily="34" charset="0"/>
                </a:endParaRPr>
              </a:p>
            </p:txBody>
          </p:sp>
          <p:sp>
            <p:nvSpPr>
              <p:cNvPr id="65781" name="Line 245"/>
              <p:cNvSpPr>
                <a:spLocks noChangeShapeType="1"/>
              </p:cNvSpPr>
              <p:nvPr/>
            </p:nvSpPr>
            <p:spPr bwMode="auto">
              <a:xfrm>
                <a:off x="1582" y="964"/>
                <a:ext cx="1" cy="29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="1">
                  <a:solidFill>
                    <a:schemeClr val="accent3"/>
                  </a:solidFill>
                  <a:latin typeface="Helvetica" pitchFamily="34" charset="0"/>
                </a:endParaRPr>
              </a:p>
            </p:txBody>
          </p:sp>
          <p:sp>
            <p:nvSpPr>
              <p:cNvPr id="65782" name="Rectangle 246"/>
              <p:cNvSpPr>
                <a:spLocks noChangeArrowheads="1"/>
              </p:cNvSpPr>
              <p:nvPr/>
            </p:nvSpPr>
            <p:spPr bwMode="auto">
              <a:xfrm>
                <a:off x="1528" y="1947"/>
                <a:ext cx="115" cy="12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>
                  <a:defRPr/>
                </a:pPr>
                <a:r>
                  <a:rPr lang="en-US" sz="1800" b="1">
                    <a:solidFill>
                      <a:schemeClr val="accent3"/>
                    </a:solidFill>
                    <a:latin typeface="NewTimes-Roman" charset="0"/>
                  </a:rPr>
                  <a:t>14</a:t>
                </a:r>
                <a:endParaRPr lang="en-US" sz="1800" b="1">
                  <a:solidFill>
                    <a:schemeClr val="accent3"/>
                  </a:solidFill>
                  <a:latin typeface="Helvetica" pitchFamily="34" charset="0"/>
                </a:endParaRPr>
              </a:p>
            </p:txBody>
          </p:sp>
          <p:sp>
            <p:nvSpPr>
              <p:cNvPr id="65783" name="Line 247"/>
              <p:cNvSpPr>
                <a:spLocks noChangeShapeType="1"/>
              </p:cNvSpPr>
              <p:nvPr/>
            </p:nvSpPr>
            <p:spPr bwMode="auto">
              <a:xfrm flipV="1">
                <a:off x="1746" y="1892"/>
                <a:ext cx="1" cy="35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="1">
                  <a:solidFill>
                    <a:schemeClr val="accent3"/>
                  </a:solidFill>
                  <a:latin typeface="Helvetica" pitchFamily="34" charset="0"/>
                </a:endParaRPr>
              </a:p>
            </p:txBody>
          </p:sp>
          <p:sp>
            <p:nvSpPr>
              <p:cNvPr id="65784" name="Line 248"/>
              <p:cNvSpPr>
                <a:spLocks noChangeShapeType="1"/>
              </p:cNvSpPr>
              <p:nvPr/>
            </p:nvSpPr>
            <p:spPr bwMode="auto">
              <a:xfrm>
                <a:off x="1746" y="964"/>
                <a:ext cx="1" cy="29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="1">
                  <a:solidFill>
                    <a:schemeClr val="accent3"/>
                  </a:solidFill>
                  <a:latin typeface="Helvetica" pitchFamily="34" charset="0"/>
                </a:endParaRPr>
              </a:p>
            </p:txBody>
          </p:sp>
          <p:sp>
            <p:nvSpPr>
              <p:cNvPr id="65785" name="Rectangle 249"/>
              <p:cNvSpPr>
                <a:spLocks noChangeArrowheads="1"/>
              </p:cNvSpPr>
              <p:nvPr/>
            </p:nvSpPr>
            <p:spPr bwMode="auto">
              <a:xfrm>
                <a:off x="1692" y="1947"/>
                <a:ext cx="115" cy="12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>
                  <a:defRPr/>
                </a:pPr>
                <a:r>
                  <a:rPr lang="en-US" sz="1800" b="1">
                    <a:solidFill>
                      <a:schemeClr val="accent3"/>
                    </a:solidFill>
                    <a:latin typeface="NewTimes-Roman" charset="0"/>
                  </a:rPr>
                  <a:t>19</a:t>
                </a:r>
                <a:endParaRPr lang="en-US" sz="1800" b="1">
                  <a:solidFill>
                    <a:schemeClr val="accent3"/>
                  </a:solidFill>
                  <a:latin typeface="Helvetica" pitchFamily="34" charset="0"/>
                </a:endParaRPr>
              </a:p>
            </p:txBody>
          </p:sp>
          <p:sp>
            <p:nvSpPr>
              <p:cNvPr id="65786" name="Line 250"/>
              <p:cNvSpPr>
                <a:spLocks noChangeShapeType="1"/>
              </p:cNvSpPr>
              <p:nvPr/>
            </p:nvSpPr>
            <p:spPr bwMode="auto">
              <a:xfrm flipV="1">
                <a:off x="1905" y="1892"/>
                <a:ext cx="1" cy="35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="1">
                  <a:solidFill>
                    <a:schemeClr val="accent3"/>
                  </a:solidFill>
                  <a:latin typeface="Helvetica" pitchFamily="34" charset="0"/>
                </a:endParaRPr>
              </a:p>
            </p:txBody>
          </p:sp>
          <p:sp>
            <p:nvSpPr>
              <p:cNvPr id="65787" name="Line 251"/>
              <p:cNvSpPr>
                <a:spLocks noChangeShapeType="1"/>
              </p:cNvSpPr>
              <p:nvPr/>
            </p:nvSpPr>
            <p:spPr bwMode="auto">
              <a:xfrm>
                <a:off x="1905" y="964"/>
                <a:ext cx="1" cy="29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="1">
                  <a:solidFill>
                    <a:schemeClr val="accent3"/>
                  </a:solidFill>
                  <a:latin typeface="Helvetica" pitchFamily="34" charset="0"/>
                </a:endParaRPr>
              </a:p>
            </p:txBody>
          </p:sp>
          <p:sp>
            <p:nvSpPr>
              <p:cNvPr id="65788" name="Rectangle 252"/>
              <p:cNvSpPr>
                <a:spLocks noChangeArrowheads="1"/>
              </p:cNvSpPr>
              <p:nvPr/>
            </p:nvSpPr>
            <p:spPr bwMode="auto">
              <a:xfrm>
                <a:off x="1850" y="1947"/>
                <a:ext cx="115" cy="12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>
                  <a:defRPr/>
                </a:pPr>
                <a:r>
                  <a:rPr lang="en-US" sz="1800" b="1">
                    <a:solidFill>
                      <a:schemeClr val="accent3"/>
                    </a:solidFill>
                    <a:latin typeface="NewTimes-Roman" charset="0"/>
                  </a:rPr>
                  <a:t>24</a:t>
                </a:r>
                <a:endParaRPr lang="en-US" sz="1800" b="1">
                  <a:solidFill>
                    <a:schemeClr val="accent3"/>
                  </a:solidFill>
                  <a:latin typeface="Helvetica" pitchFamily="34" charset="0"/>
                </a:endParaRPr>
              </a:p>
            </p:txBody>
          </p:sp>
          <p:sp>
            <p:nvSpPr>
              <p:cNvPr id="65789" name="Line 253"/>
              <p:cNvSpPr>
                <a:spLocks noChangeShapeType="1"/>
              </p:cNvSpPr>
              <p:nvPr/>
            </p:nvSpPr>
            <p:spPr bwMode="auto">
              <a:xfrm flipV="1">
                <a:off x="2069" y="1892"/>
                <a:ext cx="1" cy="35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="1">
                  <a:solidFill>
                    <a:schemeClr val="accent3"/>
                  </a:solidFill>
                  <a:latin typeface="Helvetica" pitchFamily="34" charset="0"/>
                </a:endParaRPr>
              </a:p>
            </p:txBody>
          </p:sp>
          <p:sp>
            <p:nvSpPr>
              <p:cNvPr id="65790" name="Line 254"/>
              <p:cNvSpPr>
                <a:spLocks noChangeShapeType="1"/>
              </p:cNvSpPr>
              <p:nvPr/>
            </p:nvSpPr>
            <p:spPr bwMode="auto">
              <a:xfrm>
                <a:off x="2069" y="964"/>
                <a:ext cx="1" cy="29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="1">
                  <a:solidFill>
                    <a:schemeClr val="accent3"/>
                  </a:solidFill>
                  <a:latin typeface="Helvetica" pitchFamily="34" charset="0"/>
                </a:endParaRPr>
              </a:p>
            </p:txBody>
          </p:sp>
          <p:sp>
            <p:nvSpPr>
              <p:cNvPr id="65791" name="Rectangle 255"/>
              <p:cNvSpPr>
                <a:spLocks noChangeArrowheads="1"/>
              </p:cNvSpPr>
              <p:nvPr/>
            </p:nvSpPr>
            <p:spPr bwMode="auto">
              <a:xfrm>
                <a:off x="2014" y="1947"/>
                <a:ext cx="115" cy="12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>
                  <a:defRPr/>
                </a:pPr>
                <a:r>
                  <a:rPr lang="en-US" sz="1800" b="1">
                    <a:solidFill>
                      <a:schemeClr val="accent3"/>
                    </a:solidFill>
                    <a:latin typeface="NewTimes-Roman" charset="0"/>
                  </a:rPr>
                  <a:t>29</a:t>
                </a:r>
                <a:endParaRPr lang="en-US" sz="1800" b="1">
                  <a:solidFill>
                    <a:schemeClr val="accent3"/>
                  </a:solidFill>
                  <a:latin typeface="Helvetica" pitchFamily="34" charset="0"/>
                </a:endParaRPr>
              </a:p>
            </p:txBody>
          </p:sp>
          <p:sp>
            <p:nvSpPr>
              <p:cNvPr id="65792" name="Line 256"/>
              <p:cNvSpPr>
                <a:spLocks noChangeShapeType="1"/>
              </p:cNvSpPr>
              <p:nvPr/>
            </p:nvSpPr>
            <p:spPr bwMode="auto">
              <a:xfrm flipV="1">
                <a:off x="2233" y="1892"/>
                <a:ext cx="1" cy="35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="1">
                  <a:solidFill>
                    <a:schemeClr val="accent3"/>
                  </a:solidFill>
                  <a:latin typeface="Helvetica" pitchFamily="34" charset="0"/>
                </a:endParaRPr>
              </a:p>
            </p:txBody>
          </p:sp>
          <p:sp>
            <p:nvSpPr>
              <p:cNvPr id="65793" name="Line 257"/>
              <p:cNvSpPr>
                <a:spLocks noChangeShapeType="1"/>
              </p:cNvSpPr>
              <p:nvPr/>
            </p:nvSpPr>
            <p:spPr bwMode="auto">
              <a:xfrm>
                <a:off x="2233" y="964"/>
                <a:ext cx="1" cy="29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="1">
                  <a:solidFill>
                    <a:schemeClr val="accent3"/>
                  </a:solidFill>
                  <a:latin typeface="Helvetica" pitchFamily="34" charset="0"/>
                </a:endParaRPr>
              </a:p>
            </p:txBody>
          </p:sp>
          <p:sp>
            <p:nvSpPr>
              <p:cNvPr id="65794" name="Rectangle 258"/>
              <p:cNvSpPr>
                <a:spLocks noChangeArrowheads="1"/>
              </p:cNvSpPr>
              <p:nvPr/>
            </p:nvSpPr>
            <p:spPr bwMode="auto">
              <a:xfrm>
                <a:off x="2193" y="1947"/>
                <a:ext cx="86" cy="12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>
                  <a:defRPr/>
                </a:pPr>
                <a:r>
                  <a:rPr lang="en-US" sz="1800" b="1">
                    <a:solidFill>
                      <a:schemeClr val="accent3"/>
                    </a:solidFill>
                    <a:latin typeface="NewTimes-Roman" charset="0"/>
                  </a:rPr>
                  <a:t> 3</a:t>
                </a:r>
                <a:endParaRPr lang="en-US" sz="1800" b="1">
                  <a:solidFill>
                    <a:schemeClr val="accent3"/>
                  </a:solidFill>
                  <a:latin typeface="Helvetica" pitchFamily="34" charset="0"/>
                </a:endParaRPr>
              </a:p>
            </p:txBody>
          </p:sp>
          <p:sp>
            <p:nvSpPr>
              <p:cNvPr id="65795" name="Line 259"/>
              <p:cNvSpPr>
                <a:spLocks noChangeShapeType="1"/>
              </p:cNvSpPr>
              <p:nvPr/>
            </p:nvSpPr>
            <p:spPr bwMode="auto">
              <a:xfrm flipV="1">
                <a:off x="2393" y="1892"/>
                <a:ext cx="1" cy="35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="1">
                  <a:solidFill>
                    <a:schemeClr val="accent3"/>
                  </a:solidFill>
                  <a:latin typeface="Helvetica" pitchFamily="34" charset="0"/>
                </a:endParaRPr>
              </a:p>
            </p:txBody>
          </p:sp>
          <p:sp>
            <p:nvSpPr>
              <p:cNvPr id="65796" name="Line 260"/>
              <p:cNvSpPr>
                <a:spLocks noChangeShapeType="1"/>
              </p:cNvSpPr>
              <p:nvPr/>
            </p:nvSpPr>
            <p:spPr bwMode="auto">
              <a:xfrm>
                <a:off x="2393" y="964"/>
                <a:ext cx="1" cy="29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="1">
                  <a:solidFill>
                    <a:schemeClr val="accent3"/>
                  </a:solidFill>
                  <a:latin typeface="Helvetica" pitchFamily="34" charset="0"/>
                </a:endParaRPr>
              </a:p>
            </p:txBody>
          </p:sp>
          <p:sp>
            <p:nvSpPr>
              <p:cNvPr id="65797" name="Rectangle 261"/>
              <p:cNvSpPr>
                <a:spLocks noChangeArrowheads="1"/>
              </p:cNvSpPr>
              <p:nvPr/>
            </p:nvSpPr>
            <p:spPr bwMode="auto">
              <a:xfrm>
                <a:off x="2352" y="1947"/>
                <a:ext cx="86" cy="12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>
                  <a:defRPr/>
                </a:pPr>
                <a:r>
                  <a:rPr lang="en-US" sz="1800" b="1">
                    <a:solidFill>
                      <a:schemeClr val="accent3"/>
                    </a:solidFill>
                    <a:latin typeface="NewTimes-Roman" charset="0"/>
                  </a:rPr>
                  <a:t> 8</a:t>
                </a:r>
                <a:endParaRPr lang="en-US" sz="1800" b="1">
                  <a:solidFill>
                    <a:schemeClr val="accent3"/>
                  </a:solidFill>
                  <a:latin typeface="Helvetica" pitchFamily="34" charset="0"/>
                </a:endParaRPr>
              </a:p>
            </p:txBody>
          </p:sp>
          <p:sp>
            <p:nvSpPr>
              <p:cNvPr id="65798" name="Line 262"/>
              <p:cNvSpPr>
                <a:spLocks noChangeShapeType="1"/>
              </p:cNvSpPr>
              <p:nvPr/>
            </p:nvSpPr>
            <p:spPr bwMode="auto">
              <a:xfrm flipV="1">
                <a:off x="2557" y="1892"/>
                <a:ext cx="1" cy="35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="1">
                  <a:solidFill>
                    <a:schemeClr val="accent3"/>
                  </a:solidFill>
                  <a:latin typeface="Helvetica" pitchFamily="34" charset="0"/>
                </a:endParaRPr>
              </a:p>
            </p:txBody>
          </p:sp>
          <p:sp>
            <p:nvSpPr>
              <p:cNvPr id="65799" name="Line 263"/>
              <p:cNvSpPr>
                <a:spLocks noChangeShapeType="1"/>
              </p:cNvSpPr>
              <p:nvPr/>
            </p:nvSpPr>
            <p:spPr bwMode="auto">
              <a:xfrm>
                <a:off x="2557" y="964"/>
                <a:ext cx="1" cy="29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="1">
                  <a:solidFill>
                    <a:schemeClr val="accent3"/>
                  </a:solidFill>
                  <a:latin typeface="Helvetica" pitchFamily="34" charset="0"/>
                </a:endParaRPr>
              </a:p>
            </p:txBody>
          </p:sp>
          <p:sp>
            <p:nvSpPr>
              <p:cNvPr id="65800" name="Rectangle 264"/>
              <p:cNvSpPr>
                <a:spLocks noChangeArrowheads="1"/>
              </p:cNvSpPr>
              <p:nvPr/>
            </p:nvSpPr>
            <p:spPr bwMode="auto">
              <a:xfrm>
                <a:off x="2501" y="1947"/>
                <a:ext cx="115" cy="12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>
                  <a:defRPr/>
                </a:pPr>
                <a:r>
                  <a:rPr lang="en-US" sz="1800" b="1">
                    <a:solidFill>
                      <a:schemeClr val="accent3"/>
                    </a:solidFill>
                    <a:latin typeface="NewTimes-Roman" charset="0"/>
                  </a:rPr>
                  <a:t>13</a:t>
                </a:r>
                <a:endParaRPr lang="en-US" sz="1800" b="1">
                  <a:solidFill>
                    <a:schemeClr val="accent3"/>
                  </a:solidFill>
                  <a:latin typeface="Helvetica" pitchFamily="34" charset="0"/>
                </a:endParaRPr>
              </a:p>
            </p:txBody>
          </p:sp>
          <p:sp>
            <p:nvSpPr>
              <p:cNvPr id="65801" name="Line 265"/>
              <p:cNvSpPr>
                <a:spLocks noChangeShapeType="1"/>
              </p:cNvSpPr>
              <p:nvPr/>
            </p:nvSpPr>
            <p:spPr bwMode="auto">
              <a:xfrm flipV="1">
                <a:off x="2719" y="1892"/>
                <a:ext cx="1" cy="35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="1">
                  <a:solidFill>
                    <a:schemeClr val="accent3"/>
                  </a:solidFill>
                  <a:latin typeface="Helvetica" pitchFamily="34" charset="0"/>
                </a:endParaRPr>
              </a:p>
            </p:txBody>
          </p:sp>
          <p:sp>
            <p:nvSpPr>
              <p:cNvPr id="65802" name="Line 266"/>
              <p:cNvSpPr>
                <a:spLocks noChangeShapeType="1"/>
              </p:cNvSpPr>
              <p:nvPr/>
            </p:nvSpPr>
            <p:spPr bwMode="auto">
              <a:xfrm>
                <a:off x="2719" y="964"/>
                <a:ext cx="1" cy="29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="1">
                  <a:solidFill>
                    <a:schemeClr val="accent3"/>
                  </a:solidFill>
                  <a:latin typeface="Helvetica" pitchFamily="34" charset="0"/>
                </a:endParaRPr>
              </a:p>
            </p:txBody>
          </p:sp>
          <p:sp>
            <p:nvSpPr>
              <p:cNvPr id="65803" name="Rectangle 267"/>
              <p:cNvSpPr>
                <a:spLocks noChangeArrowheads="1"/>
              </p:cNvSpPr>
              <p:nvPr/>
            </p:nvSpPr>
            <p:spPr bwMode="auto">
              <a:xfrm>
                <a:off x="2665" y="1947"/>
                <a:ext cx="114" cy="12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>
                  <a:defRPr/>
                </a:pPr>
                <a:r>
                  <a:rPr lang="en-US" sz="1800" b="1">
                    <a:solidFill>
                      <a:schemeClr val="accent3"/>
                    </a:solidFill>
                    <a:latin typeface="NewTimes-Roman" charset="0"/>
                  </a:rPr>
                  <a:t>18</a:t>
                </a:r>
                <a:endParaRPr lang="en-US" sz="1800" b="1">
                  <a:solidFill>
                    <a:schemeClr val="accent3"/>
                  </a:solidFill>
                  <a:latin typeface="Helvetica" pitchFamily="34" charset="0"/>
                </a:endParaRPr>
              </a:p>
            </p:txBody>
          </p:sp>
          <p:sp>
            <p:nvSpPr>
              <p:cNvPr id="65804" name="Line 268"/>
              <p:cNvSpPr>
                <a:spLocks noChangeShapeType="1"/>
              </p:cNvSpPr>
              <p:nvPr/>
            </p:nvSpPr>
            <p:spPr bwMode="auto">
              <a:xfrm flipV="1">
                <a:off x="2878" y="1892"/>
                <a:ext cx="1" cy="35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="1">
                  <a:solidFill>
                    <a:schemeClr val="accent3"/>
                  </a:solidFill>
                  <a:latin typeface="Helvetica" pitchFamily="34" charset="0"/>
                </a:endParaRPr>
              </a:p>
            </p:txBody>
          </p:sp>
          <p:sp>
            <p:nvSpPr>
              <p:cNvPr id="65805" name="Line 269"/>
              <p:cNvSpPr>
                <a:spLocks noChangeShapeType="1"/>
              </p:cNvSpPr>
              <p:nvPr/>
            </p:nvSpPr>
            <p:spPr bwMode="auto">
              <a:xfrm>
                <a:off x="2878" y="964"/>
                <a:ext cx="1" cy="29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="1">
                  <a:solidFill>
                    <a:schemeClr val="accent3"/>
                  </a:solidFill>
                  <a:latin typeface="Helvetica" pitchFamily="34" charset="0"/>
                </a:endParaRPr>
              </a:p>
            </p:txBody>
          </p:sp>
          <p:sp>
            <p:nvSpPr>
              <p:cNvPr id="65806" name="Rectangle 270"/>
              <p:cNvSpPr>
                <a:spLocks noChangeArrowheads="1"/>
              </p:cNvSpPr>
              <p:nvPr/>
            </p:nvSpPr>
            <p:spPr bwMode="auto">
              <a:xfrm>
                <a:off x="2824" y="1947"/>
                <a:ext cx="115" cy="12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>
                  <a:defRPr/>
                </a:pPr>
                <a:r>
                  <a:rPr lang="en-US" sz="1800" b="1">
                    <a:solidFill>
                      <a:schemeClr val="accent3"/>
                    </a:solidFill>
                    <a:latin typeface="NewTimes-Roman" charset="0"/>
                  </a:rPr>
                  <a:t>23</a:t>
                </a:r>
                <a:endParaRPr lang="en-US" sz="1800" b="1">
                  <a:solidFill>
                    <a:schemeClr val="accent3"/>
                  </a:solidFill>
                  <a:latin typeface="Helvetica" pitchFamily="34" charset="0"/>
                </a:endParaRPr>
              </a:p>
            </p:txBody>
          </p:sp>
          <p:sp>
            <p:nvSpPr>
              <p:cNvPr id="65807" name="Line 271"/>
              <p:cNvSpPr>
                <a:spLocks noChangeShapeType="1"/>
              </p:cNvSpPr>
              <p:nvPr/>
            </p:nvSpPr>
            <p:spPr bwMode="auto">
              <a:xfrm flipV="1">
                <a:off x="3042" y="1892"/>
                <a:ext cx="1" cy="35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="1">
                  <a:solidFill>
                    <a:schemeClr val="accent3"/>
                  </a:solidFill>
                  <a:latin typeface="Helvetica" pitchFamily="34" charset="0"/>
                </a:endParaRPr>
              </a:p>
            </p:txBody>
          </p:sp>
          <p:sp>
            <p:nvSpPr>
              <p:cNvPr id="65808" name="Line 272"/>
              <p:cNvSpPr>
                <a:spLocks noChangeShapeType="1"/>
              </p:cNvSpPr>
              <p:nvPr/>
            </p:nvSpPr>
            <p:spPr bwMode="auto">
              <a:xfrm>
                <a:off x="3042" y="964"/>
                <a:ext cx="1" cy="29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="1">
                  <a:solidFill>
                    <a:schemeClr val="accent3"/>
                  </a:solidFill>
                  <a:latin typeface="Helvetica" pitchFamily="34" charset="0"/>
                </a:endParaRPr>
              </a:p>
            </p:txBody>
          </p:sp>
          <p:sp>
            <p:nvSpPr>
              <p:cNvPr id="65809" name="Rectangle 273"/>
              <p:cNvSpPr>
                <a:spLocks noChangeArrowheads="1"/>
              </p:cNvSpPr>
              <p:nvPr/>
            </p:nvSpPr>
            <p:spPr bwMode="auto">
              <a:xfrm>
                <a:off x="2988" y="1947"/>
                <a:ext cx="115" cy="12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>
                  <a:defRPr/>
                </a:pPr>
                <a:r>
                  <a:rPr lang="en-US" sz="1800" b="1">
                    <a:solidFill>
                      <a:schemeClr val="accent3"/>
                    </a:solidFill>
                    <a:latin typeface="NewTimes-Roman" charset="0"/>
                  </a:rPr>
                  <a:t>28</a:t>
                </a:r>
                <a:endParaRPr lang="en-US" sz="1800" b="1">
                  <a:solidFill>
                    <a:schemeClr val="accent3"/>
                  </a:solidFill>
                  <a:latin typeface="Helvetica" pitchFamily="34" charset="0"/>
                </a:endParaRPr>
              </a:p>
            </p:txBody>
          </p:sp>
          <p:sp>
            <p:nvSpPr>
              <p:cNvPr id="65810" name="Line 274"/>
              <p:cNvSpPr>
                <a:spLocks noChangeShapeType="1"/>
              </p:cNvSpPr>
              <p:nvPr/>
            </p:nvSpPr>
            <p:spPr bwMode="auto">
              <a:xfrm flipV="1">
                <a:off x="3206" y="1892"/>
                <a:ext cx="1" cy="35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="1">
                  <a:solidFill>
                    <a:schemeClr val="accent3"/>
                  </a:solidFill>
                  <a:latin typeface="Helvetica" pitchFamily="34" charset="0"/>
                </a:endParaRPr>
              </a:p>
            </p:txBody>
          </p:sp>
          <p:sp>
            <p:nvSpPr>
              <p:cNvPr id="65811" name="Line 275"/>
              <p:cNvSpPr>
                <a:spLocks noChangeShapeType="1"/>
              </p:cNvSpPr>
              <p:nvPr/>
            </p:nvSpPr>
            <p:spPr bwMode="auto">
              <a:xfrm>
                <a:off x="3206" y="964"/>
                <a:ext cx="1" cy="29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="1">
                  <a:solidFill>
                    <a:schemeClr val="accent3"/>
                  </a:solidFill>
                  <a:latin typeface="Helvetica" pitchFamily="34" charset="0"/>
                </a:endParaRPr>
              </a:p>
            </p:txBody>
          </p:sp>
          <p:sp>
            <p:nvSpPr>
              <p:cNvPr id="65812" name="Rectangle 276"/>
              <p:cNvSpPr>
                <a:spLocks noChangeArrowheads="1"/>
              </p:cNvSpPr>
              <p:nvPr/>
            </p:nvSpPr>
            <p:spPr bwMode="auto">
              <a:xfrm>
                <a:off x="3167" y="1947"/>
                <a:ext cx="87" cy="12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>
                  <a:defRPr/>
                </a:pPr>
                <a:r>
                  <a:rPr lang="en-US" sz="1800" b="1">
                    <a:solidFill>
                      <a:schemeClr val="accent3"/>
                    </a:solidFill>
                    <a:latin typeface="NewTimes-Roman" charset="0"/>
                  </a:rPr>
                  <a:t> 3</a:t>
                </a:r>
                <a:endParaRPr lang="en-US" sz="1800" b="1">
                  <a:solidFill>
                    <a:schemeClr val="accent3"/>
                  </a:solidFill>
                  <a:latin typeface="Helvetica" pitchFamily="34" charset="0"/>
                </a:endParaRPr>
              </a:p>
            </p:txBody>
          </p:sp>
          <p:sp>
            <p:nvSpPr>
              <p:cNvPr id="65813" name="Line 277"/>
              <p:cNvSpPr>
                <a:spLocks noChangeShapeType="1"/>
              </p:cNvSpPr>
              <p:nvPr/>
            </p:nvSpPr>
            <p:spPr bwMode="auto">
              <a:xfrm flipV="1">
                <a:off x="3365" y="1892"/>
                <a:ext cx="1" cy="35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="1">
                  <a:solidFill>
                    <a:schemeClr val="accent3"/>
                  </a:solidFill>
                  <a:latin typeface="Helvetica" pitchFamily="34" charset="0"/>
                </a:endParaRPr>
              </a:p>
            </p:txBody>
          </p:sp>
          <p:sp>
            <p:nvSpPr>
              <p:cNvPr id="65814" name="Line 278"/>
              <p:cNvSpPr>
                <a:spLocks noChangeShapeType="1"/>
              </p:cNvSpPr>
              <p:nvPr/>
            </p:nvSpPr>
            <p:spPr bwMode="auto">
              <a:xfrm>
                <a:off x="3365" y="964"/>
                <a:ext cx="1" cy="29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="1">
                  <a:solidFill>
                    <a:schemeClr val="accent3"/>
                  </a:solidFill>
                  <a:latin typeface="Helvetica" pitchFamily="34" charset="0"/>
                </a:endParaRPr>
              </a:p>
            </p:txBody>
          </p:sp>
          <p:sp>
            <p:nvSpPr>
              <p:cNvPr id="65815" name="Rectangle 279"/>
              <p:cNvSpPr>
                <a:spLocks noChangeArrowheads="1"/>
              </p:cNvSpPr>
              <p:nvPr/>
            </p:nvSpPr>
            <p:spPr bwMode="auto">
              <a:xfrm>
                <a:off x="3326" y="1947"/>
                <a:ext cx="87" cy="12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>
                  <a:defRPr/>
                </a:pPr>
                <a:r>
                  <a:rPr lang="en-US" sz="1800" b="1">
                    <a:solidFill>
                      <a:schemeClr val="accent3"/>
                    </a:solidFill>
                    <a:latin typeface="NewTimes-Roman" charset="0"/>
                  </a:rPr>
                  <a:t> 8</a:t>
                </a:r>
                <a:endParaRPr lang="en-US" sz="1800" b="1">
                  <a:solidFill>
                    <a:schemeClr val="accent3"/>
                  </a:solidFill>
                  <a:latin typeface="Helvetica" pitchFamily="34" charset="0"/>
                </a:endParaRPr>
              </a:p>
            </p:txBody>
          </p:sp>
          <p:sp>
            <p:nvSpPr>
              <p:cNvPr id="65816" name="Line 280"/>
              <p:cNvSpPr>
                <a:spLocks noChangeShapeType="1"/>
              </p:cNvSpPr>
              <p:nvPr/>
            </p:nvSpPr>
            <p:spPr bwMode="auto">
              <a:xfrm flipV="1">
                <a:off x="3529" y="1892"/>
                <a:ext cx="1" cy="35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="1">
                  <a:solidFill>
                    <a:schemeClr val="accent3"/>
                  </a:solidFill>
                  <a:latin typeface="Helvetica" pitchFamily="34" charset="0"/>
                </a:endParaRPr>
              </a:p>
            </p:txBody>
          </p:sp>
          <p:sp>
            <p:nvSpPr>
              <p:cNvPr id="65817" name="Line 281"/>
              <p:cNvSpPr>
                <a:spLocks noChangeShapeType="1"/>
              </p:cNvSpPr>
              <p:nvPr/>
            </p:nvSpPr>
            <p:spPr bwMode="auto">
              <a:xfrm>
                <a:off x="3529" y="964"/>
                <a:ext cx="1" cy="29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="1">
                  <a:solidFill>
                    <a:schemeClr val="accent3"/>
                  </a:solidFill>
                  <a:latin typeface="Helvetica" pitchFamily="34" charset="0"/>
                </a:endParaRPr>
              </a:p>
            </p:txBody>
          </p:sp>
          <p:sp>
            <p:nvSpPr>
              <p:cNvPr id="65818" name="Rectangle 282"/>
              <p:cNvSpPr>
                <a:spLocks noChangeArrowheads="1"/>
              </p:cNvSpPr>
              <p:nvPr/>
            </p:nvSpPr>
            <p:spPr bwMode="auto">
              <a:xfrm>
                <a:off x="3474" y="1947"/>
                <a:ext cx="115" cy="12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>
                  <a:defRPr/>
                </a:pPr>
                <a:r>
                  <a:rPr lang="en-US" sz="1800" b="1">
                    <a:solidFill>
                      <a:schemeClr val="accent3"/>
                    </a:solidFill>
                    <a:latin typeface="NewTimes-Roman" charset="0"/>
                  </a:rPr>
                  <a:t>13</a:t>
                </a:r>
                <a:endParaRPr lang="en-US" sz="1800" b="1">
                  <a:solidFill>
                    <a:schemeClr val="accent3"/>
                  </a:solidFill>
                  <a:latin typeface="Helvetica" pitchFamily="34" charset="0"/>
                </a:endParaRPr>
              </a:p>
            </p:txBody>
          </p:sp>
          <p:sp>
            <p:nvSpPr>
              <p:cNvPr id="65819" name="Line 283"/>
              <p:cNvSpPr>
                <a:spLocks noChangeShapeType="1"/>
              </p:cNvSpPr>
              <p:nvPr/>
            </p:nvSpPr>
            <p:spPr bwMode="auto">
              <a:xfrm flipV="1">
                <a:off x="3693" y="1892"/>
                <a:ext cx="1" cy="35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="1">
                  <a:solidFill>
                    <a:schemeClr val="accent3"/>
                  </a:solidFill>
                  <a:latin typeface="Helvetica" pitchFamily="34" charset="0"/>
                </a:endParaRPr>
              </a:p>
            </p:txBody>
          </p:sp>
          <p:sp>
            <p:nvSpPr>
              <p:cNvPr id="65820" name="Line 284"/>
              <p:cNvSpPr>
                <a:spLocks noChangeShapeType="1"/>
              </p:cNvSpPr>
              <p:nvPr/>
            </p:nvSpPr>
            <p:spPr bwMode="auto">
              <a:xfrm>
                <a:off x="3693" y="964"/>
                <a:ext cx="1" cy="29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="1">
                  <a:solidFill>
                    <a:schemeClr val="accent3"/>
                  </a:solidFill>
                  <a:latin typeface="Helvetica" pitchFamily="34" charset="0"/>
                </a:endParaRPr>
              </a:p>
            </p:txBody>
          </p:sp>
          <p:sp>
            <p:nvSpPr>
              <p:cNvPr id="65821" name="Rectangle 285"/>
              <p:cNvSpPr>
                <a:spLocks noChangeArrowheads="1"/>
              </p:cNvSpPr>
              <p:nvPr/>
            </p:nvSpPr>
            <p:spPr bwMode="auto">
              <a:xfrm>
                <a:off x="3638" y="1947"/>
                <a:ext cx="115" cy="12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>
                  <a:defRPr/>
                </a:pPr>
                <a:r>
                  <a:rPr lang="en-US" sz="1800" b="1">
                    <a:solidFill>
                      <a:schemeClr val="accent3"/>
                    </a:solidFill>
                    <a:latin typeface="NewTimes-Roman" charset="0"/>
                  </a:rPr>
                  <a:t>18</a:t>
                </a:r>
                <a:endParaRPr lang="en-US" sz="1800" b="1">
                  <a:solidFill>
                    <a:schemeClr val="accent3"/>
                  </a:solidFill>
                  <a:latin typeface="Helvetica" pitchFamily="34" charset="0"/>
                </a:endParaRPr>
              </a:p>
            </p:txBody>
          </p:sp>
          <p:sp>
            <p:nvSpPr>
              <p:cNvPr id="65822" name="Line 286"/>
              <p:cNvSpPr>
                <a:spLocks noChangeShapeType="1"/>
              </p:cNvSpPr>
              <p:nvPr/>
            </p:nvSpPr>
            <p:spPr bwMode="auto">
              <a:xfrm flipV="1">
                <a:off x="3852" y="1892"/>
                <a:ext cx="1" cy="35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="1">
                  <a:solidFill>
                    <a:schemeClr val="accent3"/>
                  </a:solidFill>
                  <a:latin typeface="Helvetica" pitchFamily="34" charset="0"/>
                </a:endParaRPr>
              </a:p>
            </p:txBody>
          </p:sp>
          <p:sp>
            <p:nvSpPr>
              <p:cNvPr id="65823" name="Line 287"/>
              <p:cNvSpPr>
                <a:spLocks noChangeShapeType="1"/>
              </p:cNvSpPr>
              <p:nvPr/>
            </p:nvSpPr>
            <p:spPr bwMode="auto">
              <a:xfrm>
                <a:off x="3852" y="964"/>
                <a:ext cx="1" cy="29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="1">
                  <a:solidFill>
                    <a:schemeClr val="accent3"/>
                  </a:solidFill>
                  <a:latin typeface="Helvetica" pitchFamily="34" charset="0"/>
                </a:endParaRPr>
              </a:p>
            </p:txBody>
          </p:sp>
          <p:sp>
            <p:nvSpPr>
              <p:cNvPr id="65824" name="Rectangle 288"/>
              <p:cNvSpPr>
                <a:spLocks noChangeArrowheads="1"/>
              </p:cNvSpPr>
              <p:nvPr/>
            </p:nvSpPr>
            <p:spPr bwMode="auto">
              <a:xfrm>
                <a:off x="3797" y="1947"/>
                <a:ext cx="115" cy="12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>
                  <a:defRPr/>
                </a:pPr>
                <a:r>
                  <a:rPr lang="en-US" sz="1800" b="1">
                    <a:solidFill>
                      <a:schemeClr val="accent3"/>
                    </a:solidFill>
                    <a:latin typeface="NewTimes-Roman" charset="0"/>
                  </a:rPr>
                  <a:t>23</a:t>
                </a:r>
                <a:endParaRPr lang="en-US" sz="1800" b="1">
                  <a:solidFill>
                    <a:schemeClr val="accent3"/>
                  </a:solidFill>
                  <a:latin typeface="Helvetica" pitchFamily="34" charset="0"/>
                </a:endParaRPr>
              </a:p>
            </p:txBody>
          </p:sp>
          <p:sp>
            <p:nvSpPr>
              <p:cNvPr id="65825" name="Line 289"/>
              <p:cNvSpPr>
                <a:spLocks noChangeShapeType="1"/>
              </p:cNvSpPr>
              <p:nvPr/>
            </p:nvSpPr>
            <p:spPr bwMode="auto">
              <a:xfrm flipV="1">
                <a:off x="4015" y="1892"/>
                <a:ext cx="1" cy="35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="1">
                  <a:solidFill>
                    <a:schemeClr val="accent3"/>
                  </a:solidFill>
                  <a:latin typeface="Helvetica" pitchFamily="34" charset="0"/>
                </a:endParaRPr>
              </a:p>
            </p:txBody>
          </p:sp>
          <p:sp>
            <p:nvSpPr>
              <p:cNvPr id="65826" name="Line 290"/>
              <p:cNvSpPr>
                <a:spLocks noChangeShapeType="1"/>
              </p:cNvSpPr>
              <p:nvPr/>
            </p:nvSpPr>
            <p:spPr bwMode="auto">
              <a:xfrm>
                <a:off x="4015" y="964"/>
                <a:ext cx="1" cy="29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="1">
                  <a:solidFill>
                    <a:schemeClr val="accent3"/>
                  </a:solidFill>
                  <a:latin typeface="Helvetica" pitchFamily="34" charset="0"/>
                </a:endParaRPr>
              </a:p>
            </p:txBody>
          </p:sp>
          <p:sp>
            <p:nvSpPr>
              <p:cNvPr id="65827" name="Rectangle 291"/>
              <p:cNvSpPr>
                <a:spLocks noChangeArrowheads="1"/>
              </p:cNvSpPr>
              <p:nvPr/>
            </p:nvSpPr>
            <p:spPr bwMode="auto">
              <a:xfrm>
                <a:off x="3961" y="1947"/>
                <a:ext cx="115" cy="12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>
                  <a:defRPr/>
                </a:pPr>
                <a:r>
                  <a:rPr lang="en-US" sz="1800" b="1">
                    <a:solidFill>
                      <a:schemeClr val="accent3"/>
                    </a:solidFill>
                    <a:latin typeface="NewTimes-Roman" charset="0"/>
                  </a:rPr>
                  <a:t>28</a:t>
                </a:r>
                <a:endParaRPr lang="en-US" sz="1800" b="1">
                  <a:solidFill>
                    <a:schemeClr val="accent3"/>
                  </a:solidFill>
                  <a:latin typeface="Helvetica" pitchFamily="34" charset="0"/>
                </a:endParaRPr>
              </a:p>
            </p:txBody>
          </p:sp>
          <p:sp>
            <p:nvSpPr>
              <p:cNvPr id="65828" name="Line 292"/>
              <p:cNvSpPr>
                <a:spLocks noChangeShapeType="1"/>
              </p:cNvSpPr>
              <p:nvPr/>
            </p:nvSpPr>
            <p:spPr bwMode="auto">
              <a:xfrm flipV="1">
                <a:off x="4179" y="1892"/>
                <a:ext cx="1" cy="35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="1">
                  <a:solidFill>
                    <a:schemeClr val="accent3"/>
                  </a:solidFill>
                  <a:latin typeface="Helvetica" pitchFamily="34" charset="0"/>
                </a:endParaRPr>
              </a:p>
            </p:txBody>
          </p:sp>
          <p:sp>
            <p:nvSpPr>
              <p:cNvPr id="65829" name="Line 293"/>
              <p:cNvSpPr>
                <a:spLocks noChangeShapeType="1"/>
              </p:cNvSpPr>
              <p:nvPr/>
            </p:nvSpPr>
            <p:spPr bwMode="auto">
              <a:xfrm>
                <a:off x="4179" y="964"/>
                <a:ext cx="1" cy="29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="1">
                  <a:solidFill>
                    <a:schemeClr val="accent3"/>
                  </a:solidFill>
                  <a:latin typeface="Helvetica" pitchFamily="34" charset="0"/>
                </a:endParaRPr>
              </a:p>
            </p:txBody>
          </p:sp>
          <p:sp>
            <p:nvSpPr>
              <p:cNvPr id="65830" name="Rectangle 294"/>
              <p:cNvSpPr>
                <a:spLocks noChangeArrowheads="1"/>
              </p:cNvSpPr>
              <p:nvPr/>
            </p:nvSpPr>
            <p:spPr bwMode="auto">
              <a:xfrm>
                <a:off x="4140" y="1947"/>
                <a:ext cx="86" cy="12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>
                  <a:defRPr/>
                </a:pPr>
                <a:r>
                  <a:rPr lang="en-US" sz="1800" b="1">
                    <a:solidFill>
                      <a:schemeClr val="accent3"/>
                    </a:solidFill>
                    <a:latin typeface="NewTimes-Roman" charset="0"/>
                  </a:rPr>
                  <a:t> 2</a:t>
                </a:r>
                <a:endParaRPr lang="en-US" sz="1800" b="1">
                  <a:solidFill>
                    <a:schemeClr val="accent3"/>
                  </a:solidFill>
                  <a:latin typeface="Helvetica" pitchFamily="34" charset="0"/>
                </a:endParaRPr>
              </a:p>
            </p:txBody>
          </p:sp>
          <p:sp>
            <p:nvSpPr>
              <p:cNvPr id="65831" name="Line 295"/>
              <p:cNvSpPr>
                <a:spLocks noChangeShapeType="1"/>
              </p:cNvSpPr>
              <p:nvPr/>
            </p:nvSpPr>
            <p:spPr bwMode="auto">
              <a:xfrm flipV="1">
                <a:off x="4338" y="1892"/>
                <a:ext cx="1" cy="35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="1">
                  <a:solidFill>
                    <a:schemeClr val="accent3"/>
                  </a:solidFill>
                  <a:latin typeface="Helvetica" pitchFamily="34" charset="0"/>
                </a:endParaRPr>
              </a:p>
            </p:txBody>
          </p:sp>
          <p:sp>
            <p:nvSpPr>
              <p:cNvPr id="65832" name="Line 296"/>
              <p:cNvSpPr>
                <a:spLocks noChangeShapeType="1"/>
              </p:cNvSpPr>
              <p:nvPr/>
            </p:nvSpPr>
            <p:spPr bwMode="auto">
              <a:xfrm>
                <a:off x="4338" y="964"/>
                <a:ext cx="1" cy="29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="1">
                  <a:solidFill>
                    <a:schemeClr val="accent3"/>
                  </a:solidFill>
                  <a:latin typeface="Helvetica" pitchFamily="34" charset="0"/>
                </a:endParaRPr>
              </a:p>
            </p:txBody>
          </p:sp>
          <p:sp>
            <p:nvSpPr>
              <p:cNvPr id="65833" name="Rectangle 297"/>
              <p:cNvSpPr>
                <a:spLocks noChangeArrowheads="1"/>
              </p:cNvSpPr>
              <p:nvPr/>
            </p:nvSpPr>
            <p:spPr bwMode="auto">
              <a:xfrm>
                <a:off x="4298" y="1947"/>
                <a:ext cx="86" cy="12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>
                  <a:defRPr/>
                </a:pPr>
                <a:r>
                  <a:rPr lang="en-US" sz="1800" b="1">
                    <a:solidFill>
                      <a:schemeClr val="accent3"/>
                    </a:solidFill>
                    <a:latin typeface="NewTimes-Roman" charset="0"/>
                  </a:rPr>
                  <a:t> 7</a:t>
                </a:r>
                <a:endParaRPr lang="en-US" sz="1800" b="1">
                  <a:solidFill>
                    <a:schemeClr val="accent3"/>
                  </a:solidFill>
                  <a:latin typeface="Helvetica" pitchFamily="34" charset="0"/>
                </a:endParaRPr>
              </a:p>
            </p:txBody>
          </p:sp>
          <p:sp>
            <p:nvSpPr>
              <p:cNvPr id="65834" name="Line 298"/>
              <p:cNvSpPr>
                <a:spLocks noChangeShapeType="1"/>
              </p:cNvSpPr>
              <p:nvPr/>
            </p:nvSpPr>
            <p:spPr bwMode="auto">
              <a:xfrm>
                <a:off x="1423" y="1788"/>
                <a:ext cx="31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="1">
                  <a:solidFill>
                    <a:schemeClr val="accent3"/>
                  </a:solidFill>
                  <a:latin typeface="Helvetica" pitchFamily="34" charset="0"/>
                </a:endParaRPr>
              </a:p>
            </p:txBody>
          </p:sp>
          <p:sp>
            <p:nvSpPr>
              <p:cNvPr id="65835" name="Line 299"/>
              <p:cNvSpPr>
                <a:spLocks noChangeShapeType="1"/>
              </p:cNvSpPr>
              <p:nvPr/>
            </p:nvSpPr>
            <p:spPr bwMode="auto">
              <a:xfrm flipH="1">
                <a:off x="4438" y="1788"/>
                <a:ext cx="34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="1">
                  <a:solidFill>
                    <a:schemeClr val="accent3"/>
                  </a:solidFill>
                  <a:latin typeface="Helvetica" pitchFamily="34" charset="0"/>
                </a:endParaRPr>
              </a:p>
            </p:txBody>
          </p:sp>
          <p:sp>
            <p:nvSpPr>
              <p:cNvPr id="65836" name="Rectangle 300"/>
              <p:cNvSpPr>
                <a:spLocks noChangeArrowheads="1"/>
              </p:cNvSpPr>
              <p:nvPr/>
            </p:nvSpPr>
            <p:spPr bwMode="auto">
              <a:xfrm>
                <a:off x="1315" y="1733"/>
                <a:ext cx="92" cy="12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>
                  <a:defRPr/>
                </a:pPr>
                <a:r>
                  <a:rPr lang="en-US" sz="1800" b="1" dirty="0">
                    <a:solidFill>
                      <a:schemeClr val="accent3"/>
                    </a:solidFill>
                    <a:latin typeface="NewTimes-Roman" charset="0"/>
                  </a:rPr>
                  <a:t>-4</a:t>
                </a:r>
                <a:endParaRPr lang="en-US" sz="1800" b="1" dirty="0">
                  <a:solidFill>
                    <a:schemeClr val="accent3"/>
                  </a:solidFill>
                  <a:latin typeface="Helvetica" pitchFamily="34" charset="0"/>
                </a:endParaRPr>
              </a:p>
            </p:txBody>
          </p:sp>
          <p:sp>
            <p:nvSpPr>
              <p:cNvPr id="65837" name="Line 301"/>
              <p:cNvSpPr>
                <a:spLocks noChangeShapeType="1"/>
              </p:cNvSpPr>
              <p:nvPr/>
            </p:nvSpPr>
            <p:spPr bwMode="auto">
              <a:xfrm>
                <a:off x="1423" y="1510"/>
                <a:ext cx="31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="1">
                  <a:solidFill>
                    <a:schemeClr val="accent3"/>
                  </a:solidFill>
                  <a:latin typeface="Helvetica" pitchFamily="34" charset="0"/>
                </a:endParaRPr>
              </a:p>
            </p:txBody>
          </p:sp>
          <p:sp>
            <p:nvSpPr>
              <p:cNvPr id="65838" name="Line 302"/>
              <p:cNvSpPr>
                <a:spLocks noChangeShapeType="1"/>
              </p:cNvSpPr>
              <p:nvPr/>
            </p:nvSpPr>
            <p:spPr bwMode="auto">
              <a:xfrm flipH="1">
                <a:off x="4438" y="1510"/>
                <a:ext cx="34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="1">
                  <a:solidFill>
                    <a:schemeClr val="accent3"/>
                  </a:solidFill>
                  <a:latin typeface="Helvetica" pitchFamily="34" charset="0"/>
                </a:endParaRPr>
              </a:p>
            </p:txBody>
          </p:sp>
          <p:sp>
            <p:nvSpPr>
              <p:cNvPr id="65839" name="Rectangle 303"/>
              <p:cNvSpPr>
                <a:spLocks noChangeArrowheads="1"/>
              </p:cNvSpPr>
              <p:nvPr/>
            </p:nvSpPr>
            <p:spPr bwMode="auto">
              <a:xfrm>
                <a:off x="1315" y="1455"/>
                <a:ext cx="92" cy="12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>
                  <a:defRPr/>
                </a:pPr>
                <a:r>
                  <a:rPr lang="en-US" sz="1800" b="1">
                    <a:solidFill>
                      <a:schemeClr val="accent3"/>
                    </a:solidFill>
                    <a:latin typeface="NewTimes-Roman" charset="0"/>
                  </a:rPr>
                  <a:t>-2</a:t>
                </a:r>
                <a:endParaRPr lang="en-US" sz="1800" b="1">
                  <a:solidFill>
                    <a:schemeClr val="accent3"/>
                  </a:solidFill>
                  <a:latin typeface="Helvetica" pitchFamily="34" charset="0"/>
                </a:endParaRPr>
              </a:p>
            </p:txBody>
          </p:sp>
          <p:sp>
            <p:nvSpPr>
              <p:cNvPr id="65840" name="Line 304"/>
              <p:cNvSpPr>
                <a:spLocks noChangeShapeType="1"/>
              </p:cNvSpPr>
              <p:nvPr/>
            </p:nvSpPr>
            <p:spPr bwMode="auto">
              <a:xfrm>
                <a:off x="1423" y="1237"/>
                <a:ext cx="31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="1">
                  <a:solidFill>
                    <a:schemeClr val="accent3"/>
                  </a:solidFill>
                  <a:latin typeface="Helvetica" pitchFamily="34" charset="0"/>
                </a:endParaRPr>
              </a:p>
            </p:txBody>
          </p:sp>
          <p:sp>
            <p:nvSpPr>
              <p:cNvPr id="65841" name="Line 305"/>
              <p:cNvSpPr>
                <a:spLocks noChangeShapeType="1"/>
              </p:cNvSpPr>
              <p:nvPr/>
            </p:nvSpPr>
            <p:spPr bwMode="auto">
              <a:xfrm flipH="1">
                <a:off x="4438" y="1237"/>
                <a:ext cx="34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="1">
                  <a:solidFill>
                    <a:schemeClr val="accent3"/>
                  </a:solidFill>
                  <a:latin typeface="Helvetica" pitchFamily="34" charset="0"/>
                </a:endParaRPr>
              </a:p>
            </p:txBody>
          </p:sp>
          <p:sp>
            <p:nvSpPr>
              <p:cNvPr id="65842" name="Rectangle 306"/>
              <p:cNvSpPr>
                <a:spLocks noChangeArrowheads="1"/>
              </p:cNvSpPr>
              <p:nvPr/>
            </p:nvSpPr>
            <p:spPr bwMode="auto">
              <a:xfrm>
                <a:off x="1344" y="1182"/>
                <a:ext cx="57" cy="12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>
                  <a:defRPr/>
                </a:pPr>
                <a:r>
                  <a:rPr lang="en-US" sz="1800" b="1">
                    <a:solidFill>
                      <a:schemeClr val="accent3"/>
                    </a:solidFill>
                    <a:latin typeface="NewTimes-Roman" charset="0"/>
                  </a:rPr>
                  <a:t>0</a:t>
                </a:r>
                <a:endParaRPr lang="en-US" sz="1800" b="1">
                  <a:solidFill>
                    <a:schemeClr val="accent3"/>
                  </a:solidFill>
                  <a:latin typeface="Helvetica" pitchFamily="34" charset="0"/>
                </a:endParaRPr>
              </a:p>
            </p:txBody>
          </p:sp>
          <p:sp>
            <p:nvSpPr>
              <p:cNvPr id="65843" name="Line 307"/>
              <p:cNvSpPr>
                <a:spLocks noChangeShapeType="1"/>
              </p:cNvSpPr>
              <p:nvPr/>
            </p:nvSpPr>
            <p:spPr bwMode="auto">
              <a:xfrm>
                <a:off x="1423" y="964"/>
                <a:ext cx="31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="1">
                  <a:solidFill>
                    <a:schemeClr val="accent3"/>
                  </a:solidFill>
                  <a:latin typeface="Helvetica" pitchFamily="34" charset="0"/>
                </a:endParaRPr>
              </a:p>
            </p:txBody>
          </p:sp>
          <p:sp>
            <p:nvSpPr>
              <p:cNvPr id="65844" name="Line 308"/>
              <p:cNvSpPr>
                <a:spLocks noChangeShapeType="1"/>
              </p:cNvSpPr>
              <p:nvPr/>
            </p:nvSpPr>
            <p:spPr bwMode="auto">
              <a:xfrm flipH="1">
                <a:off x="4438" y="964"/>
                <a:ext cx="34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="1">
                  <a:solidFill>
                    <a:schemeClr val="accent3"/>
                  </a:solidFill>
                  <a:latin typeface="Helvetica" pitchFamily="34" charset="0"/>
                </a:endParaRPr>
              </a:p>
            </p:txBody>
          </p:sp>
          <p:sp>
            <p:nvSpPr>
              <p:cNvPr id="65845" name="Rectangle 309"/>
              <p:cNvSpPr>
                <a:spLocks noChangeArrowheads="1"/>
              </p:cNvSpPr>
              <p:nvPr/>
            </p:nvSpPr>
            <p:spPr bwMode="auto">
              <a:xfrm>
                <a:off x="1344" y="909"/>
                <a:ext cx="57" cy="12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>
                  <a:defRPr/>
                </a:pPr>
                <a:r>
                  <a:rPr lang="en-US" sz="1800" b="1">
                    <a:solidFill>
                      <a:schemeClr val="accent3"/>
                    </a:solidFill>
                    <a:latin typeface="NewTimes-Roman" charset="0"/>
                  </a:rPr>
                  <a:t>2</a:t>
                </a:r>
                <a:endParaRPr lang="en-US" sz="1800" b="1">
                  <a:solidFill>
                    <a:schemeClr val="accent3"/>
                  </a:solidFill>
                  <a:latin typeface="Helvetica" pitchFamily="34" charset="0"/>
                </a:endParaRPr>
              </a:p>
            </p:txBody>
          </p:sp>
          <p:sp>
            <p:nvSpPr>
              <p:cNvPr id="65846" name="Line 310"/>
              <p:cNvSpPr>
                <a:spLocks noChangeShapeType="1"/>
              </p:cNvSpPr>
              <p:nvPr/>
            </p:nvSpPr>
            <p:spPr bwMode="auto">
              <a:xfrm>
                <a:off x="1423" y="964"/>
                <a:ext cx="3049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="1">
                  <a:solidFill>
                    <a:schemeClr val="accent3"/>
                  </a:solidFill>
                  <a:latin typeface="Helvetica" pitchFamily="34" charset="0"/>
                </a:endParaRPr>
              </a:p>
            </p:txBody>
          </p:sp>
          <p:sp>
            <p:nvSpPr>
              <p:cNvPr id="65847" name="Line 311"/>
              <p:cNvSpPr>
                <a:spLocks noChangeShapeType="1"/>
              </p:cNvSpPr>
              <p:nvPr/>
            </p:nvSpPr>
            <p:spPr bwMode="auto">
              <a:xfrm>
                <a:off x="1423" y="1927"/>
                <a:ext cx="3049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="1">
                  <a:solidFill>
                    <a:schemeClr val="accent3"/>
                  </a:solidFill>
                  <a:latin typeface="Helvetica" pitchFamily="34" charset="0"/>
                </a:endParaRPr>
              </a:p>
            </p:txBody>
          </p:sp>
          <p:sp>
            <p:nvSpPr>
              <p:cNvPr id="65848" name="Line 312"/>
              <p:cNvSpPr>
                <a:spLocks noChangeShapeType="1"/>
              </p:cNvSpPr>
              <p:nvPr/>
            </p:nvSpPr>
            <p:spPr bwMode="auto">
              <a:xfrm flipV="1">
                <a:off x="4472" y="964"/>
                <a:ext cx="1" cy="96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="1">
                  <a:solidFill>
                    <a:schemeClr val="accent3"/>
                  </a:solidFill>
                  <a:latin typeface="Helvetica" pitchFamily="34" charset="0"/>
                </a:endParaRPr>
              </a:p>
            </p:txBody>
          </p:sp>
          <p:sp>
            <p:nvSpPr>
              <p:cNvPr id="65849" name="Line 313"/>
              <p:cNvSpPr>
                <a:spLocks noChangeShapeType="1"/>
              </p:cNvSpPr>
              <p:nvPr/>
            </p:nvSpPr>
            <p:spPr bwMode="auto">
              <a:xfrm flipV="1">
                <a:off x="1423" y="964"/>
                <a:ext cx="1" cy="96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="1">
                  <a:solidFill>
                    <a:schemeClr val="accent3"/>
                  </a:solidFill>
                  <a:latin typeface="Helvetica" pitchFamily="34" charset="0"/>
                </a:endParaRPr>
              </a:p>
            </p:txBody>
          </p:sp>
          <p:sp>
            <p:nvSpPr>
              <p:cNvPr id="65850" name="Freeform 314"/>
              <p:cNvSpPr>
                <a:spLocks/>
              </p:cNvSpPr>
              <p:nvPr/>
            </p:nvSpPr>
            <p:spPr bwMode="auto">
              <a:xfrm>
                <a:off x="1453" y="1088"/>
                <a:ext cx="447" cy="268"/>
              </a:xfrm>
              <a:custGeom>
                <a:avLst/>
                <a:gdLst/>
                <a:ahLst/>
                <a:cxnLst>
                  <a:cxn ang="0">
                    <a:pos x="5" y="173"/>
                  </a:cxn>
                  <a:cxn ang="0">
                    <a:pos x="15" y="154"/>
                  </a:cxn>
                  <a:cxn ang="0">
                    <a:pos x="30" y="149"/>
                  </a:cxn>
                  <a:cxn ang="0">
                    <a:pos x="45" y="144"/>
                  </a:cxn>
                  <a:cxn ang="0">
                    <a:pos x="60" y="134"/>
                  </a:cxn>
                  <a:cxn ang="0">
                    <a:pos x="75" y="124"/>
                  </a:cxn>
                  <a:cxn ang="0">
                    <a:pos x="90" y="109"/>
                  </a:cxn>
                  <a:cxn ang="0">
                    <a:pos x="105" y="94"/>
                  </a:cxn>
                  <a:cxn ang="0">
                    <a:pos x="119" y="89"/>
                  </a:cxn>
                  <a:cxn ang="0">
                    <a:pos x="134" y="84"/>
                  </a:cxn>
                  <a:cxn ang="0">
                    <a:pos x="149" y="59"/>
                  </a:cxn>
                  <a:cxn ang="0">
                    <a:pos x="154" y="39"/>
                  </a:cxn>
                  <a:cxn ang="0">
                    <a:pos x="164" y="44"/>
                  </a:cxn>
                  <a:cxn ang="0">
                    <a:pos x="174" y="84"/>
                  </a:cxn>
                  <a:cxn ang="0">
                    <a:pos x="179" y="144"/>
                  </a:cxn>
                  <a:cxn ang="0">
                    <a:pos x="189" y="178"/>
                  </a:cxn>
                  <a:cxn ang="0">
                    <a:pos x="199" y="188"/>
                  </a:cxn>
                  <a:cxn ang="0">
                    <a:pos x="204" y="169"/>
                  </a:cxn>
                  <a:cxn ang="0">
                    <a:pos x="224" y="144"/>
                  </a:cxn>
                  <a:cxn ang="0">
                    <a:pos x="229" y="119"/>
                  </a:cxn>
                  <a:cxn ang="0">
                    <a:pos x="239" y="84"/>
                  </a:cxn>
                  <a:cxn ang="0">
                    <a:pos x="244" y="34"/>
                  </a:cxn>
                  <a:cxn ang="0">
                    <a:pos x="258" y="0"/>
                  </a:cxn>
                  <a:cxn ang="0">
                    <a:pos x="263" y="5"/>
                  </a:cxn>
                  <a:cxn ang="0">
                    <a:pos x="268" y="44"/>
                  </a:cxn>
                  <a:cxn ang="0">
                    <a:pos x="278" y="69"/>
                  </a:cxn>
                  <a:cxn ang="0">
                    <a:pos x="283" y="99"/>
                  </a:cxn>
                  <a:cxn ang="0">
                    <a:pos x="298" y="124"/>
                  </a:cxn>
                  <a:cxn ang="0">
                    <a:pos x="313" y="144"/>
                  </a:cxn>
                  <a:cxn ang="0">
                    <a:pos x="323" y="144"/>
                  </a:cxn>
                  <a:cxn ang="0">
                    <a:pos x="343" y="129"/>
                  </a:cxn>
                  <a:cxn ang="0">
                    <a:pos x="348" y="109"/>
                  </a:cxn>
                  <a:cxn ang="0">
                    <a:pos x="358" y="94"/>
                  </a:cxn>
                  <a:cxn ang="0">
                    <a:pos x="373" y="69"/>
                  </a:cxn>
                  <a:cxn ang="0">
                    <a:pos x="383" y="74"/>
                  </a:cxn>
                  <a:cxn ang="0">
                    <a:pos x="393" y="89"/>
                  </a:cxn>
                  <a:cxn ang="0">
                    <a:pos x="397" y="109"/>
                  </a:cxn>
                  <a:cxn ang="0">
                    <a:pos x="407" y="139"/>
                  </a:cxn>
                  <a:cxn ang="0">
                    <a:pos x="412" y="173"/>
                  </a:cxn>
                  <a:cxn ang="0">
                    <a:pos x="422" y="213"/>
                  </a:cxn>
                  <a:cxn ang="0">
                    <a:pos x="427" y="253"/>
                  </a:cxn>
                  <a:cxn ang="0">
                    <a:pos x="437" y="263"/>
                  </a:cxn>
                </a:cxnLst>
                <a:rect l="0" t="0" r="r" b="b"/>
                <a:pathLst>
                  <a:path w="447" h="268">
                    <a:moveTo>
                      <a:pt x="0" y="183"/>
                    </a:moveTo>
                    <a:lnTo>
                      <a:pt x="0" y="178"/>
                    </a:lnTo>
                    <a:lnTo>
                      <a:pt x="5" y="173"/>
                    </a:lnTo>
                    <a:lnTo>
                      <a:pt x="5" y="164"/>
                    </a:lnTo>
                    <a:lnTo>
                      <a:pt x="10" y="159"/>
                    </a:lnTo>
                    <a:lnTo>
                      <a:pt x="15" y="154"/>
                    </a:lnTo>
                    <a:lnTo>
                      <a:pt x="20" y="149"/>
                    </a:lnTo>
                    <a:lnTo>
                      <a:pt x="25" y="149"/>
                    </a:lnTo>
                    <a:lnTo>
                      <a:pt x="30" y="149"/>
                    </a:lnTo>
                    <a:lnTo>
                      <a:pt x="35" y="144"/>
                    </a:lnTo>
                    <a:lnTo>
                      <a:pt x="40" y="144"/>
                    </a:lnTo>
                    <a:lnTo>
                      <a:pt x="45" y="144"/>
                    </a:lnTo>
                    <a:lnTo>
                      <a:pt x="50" y="139"/>
                    </a:lnTo>
                    <a:lnTo>
                      <a:pt x="55" y="134"/>
                    </a:lnTo>
                    <a:lnTo>
                      <a:pt x="60" y="134"/>
                    </a:lnTo>
                    <a:lnTo>
                      <a:pt x="65" y="129"/>
                    </a:lnTo>
                    <a:lnTo>
                      <a:pt x="70" y="124"/>
                    </a:lnTo>
                    <a:lnTo>
                      <a:pt x="75" y="124"/>
                    </a:lnTo>
                    <a:lnTo>
                      <a:pt x="80" y="119"/>
                    </a:lnTo>
                    <a:lnTo>
                      <a:pt x="85" y="114"/>
                    </a:lnTo>
                    <a:lnTo>
                      <a:pt x="90" y="109"/>
                    </a:lnTo>
                    <a:lnTo>
                      <a:pt x="95" y="104"/>
                    </a:lnTo>
                    <a:lnTo>
                      <a:pt x="100" y="99"/>
                    </a:lnTo>
                    <a:lnTo>
                      <a:pt x="105" y="94"/>
                    </a:lnTo>
                    <a:lnTo>
                      <a:pt x="109" y="94"/>
                    </a:lnTo>
                    <a:lnTo>
                      <a:pt x="114" y="89"/>
                    </a:lnTo>
                    <a:lnTo>
                      <a:pt x="119" y="89"/>
                    </a:lnTo>
                    <a:lnTo>
                      <a:pt x="124" y="89"/>
                    </a:lnTo>
                    <a:lnTo>
                      <a:pt x="129" y="89"/>
                    </a:lnTo>
                    <a:lnTo>
                      <a:pt x="134" y="84"/>
                    </a:lnTo>
                    <a:lnTo>
                      <a:pt x="144" y="74"/>
                    </a:lnTo>
                    <a:lnTo>
                      <a:pt x="144" y="64"/>
                    </a:lnTo>
                    <a:lnTo>
                      <a:pt x="149" y="59"/>
                    </a:lnTo>
                    <a:lnTo>
                      <a:pt x="149" y="49"/>
                    </a:lnTo>
                    <a:lnTo>
                      <a:pt x="154" y="44"/>
                    </a:lnTo>
                    <a:lnTo>
                      <a:pt x="154" y="39"/>
                    </a:lnTo>
                    <a:lnTo>
                      <a:pt x="159" y="34"/>
                    </a:lnTo>
                    <a:lnTo>
                      <a:pt x="164" y="39"/>
                    </a:lnTo>
                    <a:lnTo>
                      <a:pt x="164" y="44"/>
                    </a:lnTo>
                    <a:lnTo>
                      <a:pt x="169" y="54"/>
                    </a:lnTo>
                    <a:lnTo>
                      <a:pt x="169" y="74"/>
                    </a:lnTo>
                    <a:lnTo>
                      <a:pt x="174" y="84"/>
                    </a:lnTo>
                    <a:lnTo>
                      <a:pt x="174" y="114"/>
                    </a:lnTo>
                    <a:lnTo>
                      <a:pt x="179" y="124"/>
                    </a:lnTo>
                    <a:lnTo>
                      <a:pt x="179" y="144"/>
                    </a:lnTo>
                    <a:lnTo>
                      <a:pt x="184" y="154"/>
                    </a:lnTo>
                    <a:lnTo>
                      <a:pt x="184" y="173"/>
                    </a:lnTo>
                    <a:lnTo>
                      <a:pt x="189" y="178"/>
                    </a:lnTo>
                    <a:lnTo>
                      <a:pt x="189" y="188"/>
                    </a:lnTo>
                    <a:lnTo>
                      <a:pt x="194" y="193"/>
                    </a:lnTo>
                    <a:lnTo>
                      <a:pt x="199" y="188"/>
                    </a:lnTo>
                    <a:lnTo>
                      <a:pt x="199" y="183"/>
                    </a:lnTo>
                    <a:lnTo>
                      <a:pt x="204" y="178"/>
                    </a:lnTo>
                    <a:lnTo>
                      <a:pt x="204" y="169"/>
                    </a:lnTo>
                    <a:lnTo>
                      <a:pt x="214" y="159"/>
                    </a:lnTo>
                    <a:lnTo>
                      <a:pt x="214" y="154"/>
                    </a:lnTo>
                    <a:lnTo>
                      <a:pt x="224" y="144"/>
                    </a:lnTo>
                    <a:lnTo>
                      <a:pt x="224" y="134"/>
                    </a:lnTo>
                    <a:lnTo>
                      <a:pt x="229" y="129"/>
                    </a:lnTo>
                    <a:lnTo>
                      <a:pt x="229" y="119"/>
                    </a:lnTo>
                    <a:lnTo>
                      <a:pt x="234" y="114"/>
                    </a:lnTo>
                    <a:lnTo>
                      <a:pt x="234" y="94"/>
                    </a:lnTo>
                    <a:lnTo>
                      <a:pt x="239" y="84"/>
                    </a:lnTo>
                    <a:lnTo>
                      <a:pt x="239" y="59"/>
                    </a:lnTo>
                    <a:lnTo>
                      <a:pt x="244" y="49"/>
                    </a:lnTo>
                    <a:lnTo>
                      <a:pt x="244" y="34"/>
                    </a:lnTo>
                    <a:lnTo>
                      <a:pt x="249" y="29"/>
                    </a:lnTo>
                    <a:lnTo>
                      <a:pt x="249" y="10"/>
                    </a:lnTo>
                    <a:lnTo>
                      <a:pt x="258" y="0"/>
                    </a:lnTo>
                    <a:lnTo>
                      <a:pt x="253" y="0"/>
                    </a:lnTo>
                    <a:lnTo>
                      <a:pt x="258" y="0"/>
                    </a:lnTo>
                    <a:lnTo>
                      <a:pt x="263" y="5"/>
                    </a:lnTo>
                    <a:lnTo>
                      <a:pt x="263" y="20"/>
                    </a:lnTo>
                    <a:lnTo>
                      <a:pt x="268" y="25"/>
                    </a:lnTo>
                    <a:lnTo>
                      <a:pt x="268" y="44"/>
                    </a:lnTo>
                    <a:lnTo>
                      <a:pt x="273" y="49"/>
                    </a:lnTo>
                    <a:lnTo>
                      <a:pt x="273" y="64"/>
                    </a:lnTo>
                    <a:lnTo>
                      <a:pt x="278" y="69"/>
                    </a:lnTo>
                    <a:lnTo>
                      <a:pt x="278" y="84"/>
                    </a:lnTo>
                    <a:lnTo>
                      <a:pt x="283" y="89"/>
                    </a:lnTo>
                    <a:lnTo>
                      <a:pt x="283" y="99"/>
                    </a:lnTo>
                    <a:lnTo>
                      <a:pt x="293" y="109"/>
                    </a:lnTo>
                    <a:lnTo>
                      <a:pt x="293" y="119"/>
                    </a:lnTo>
                    <a:lnTo>
                      <a:pt x="298" y="124"/>
                    </a:lnTo>
                    <a:lnTo>
                      <a:pt x="303" y="129"/>
                    </a:lnTo>
                    <a:lnTo>
                      <a:pt x="313" y="139"/>
                    </a:lnTo>
                    <a:lnTo>
                      <a:pt x="313" y="144"/>
                    </a:lnTo>
                    <a:lnTo>
                      <a:pt x="318" y="144"/>
                    </a:lnTo>
                    <a:lnTo>
                      <a:pt x="328" y="144"/>
                    </a:lnTo>
                    <a:lnTo>
                      <a:pt x="323" y="144"/>
                    </a:lnTo>
                    <a:lnTo>
                      <a:pt x="328" y="144"/>
                    </a:lnTo>
                    <a:lnTo>
                      <a:pt x="333" y="139"/>
                    </a:lnTo>
                    <a:lnTo>
                      <a:pt x="343" y="129"/>
                    </a:lnTo>
                    <a:lnTo>
                      <a:pt x="343" y="119"/>
                    </a:lnTo>
                    <a:lnTo>
                      <a:pt x="348" y="114"/>
                    </a:lnTo>
                    <a:lnTo>
                      <a:pt x="348" y="109"/>
                    </a:lnTo>
                    <a:lnTo>
                      <a:pt x="353" y="104"/>
                    </a:lnTo>
                    <a:lnTo>
                      <a:pt x="353" y="99"/>
                    </a:lnTo>
                    <a:lnTo>
                      <a:pt x="358" y="94"/>
                    </a:lnTo>
                    <a:lnTo>
                      <a:pt x="358" y="84"/>
                    </a:lnTo>
                    <a:lnTo>
                      <a:pt x="363" y="79"/>
                    </a:lnTo>
                    <a:lnTo>
                      <a:pt x="373" y="69"/>
                    </a:lnTo>
                    <a:lnTo>
                      <a:pt x="373" y="64"/>
                    </a:lnTo>
                    <a:lnTo>
                      <a:pt x="378" y="69"/>
                    </a:lnTo>
                    <a:lnTo>
                      <a:pt x="383" y="74"/>
                    </a:lnTo>
                    <a:lnTo>
                      <a:pt x="388" y="79"/>
                    </a:lnTo>
                    <a:lnTo>
                      <a:pt x="388" y="84"/>
                    </a:lnTo>
                    <a:lnTo>
                      <a:pt x="393" y="89"/>
                    </a:lnTo>
                    <a:lnTo>
                      <a:pt x="393" y="94"/>
                    </a:lnTo>
                    <a:lnTo>
                      <a:pt x="397" y="99"/>
                    </a:lnTo>
                    <a:lnTo>
                      <a:pt x="397" y="109"/>
                    </a:lnTo>
                    <a:lnTo>
                      <a:pt x="402" y="114"/>
                    </a:lnTo>
                    <a:lnTo>
                      <a:pt x="402" y="129"/>
                    </a:lnTo>
                    <a:lnTo>
                      <a:pt x="407" y="139"/>
                    </a:lnTo>
                    <a:lnTo>
                      <a:pt x="407" y="154"/>
                    </a:lnTo>
                    <a:lnTo>
                      <a:pt x="412" y="159"/>
                    </a:lnTo>
                    <a:lnTo>
                      <a:pt x="412" y="173"/>
                    </a:lnTo>
                    <a:lnTo>
                      <a:pt x="417" y="183"/>
                    </a:lnTo>
                    <a:lnTo>
                      <a:pt x="417" y="203"/>
                    </a:lnTo>
                    <a:lnTo>
                      <a:pt x="422" y="213"/>
                    </a:lnTo>
                    <a:lnTo>
                      <a:pt x="422" y="233"/>
                    </a:lnTo>
                    <a:lnTo>
                      <a:pt x="427" y="243"/>
                    </a:lnTo>
                    <a:lnTo>
                      <a:pt x="427" y="253"/>
                    </a:lnTo>
                    <a:lnTo>
                      <a:pt x="432" y="258"/>
                    </a:lnTo>
                    <a:lnTo>
                      <a:pt x="432" y="268"/>
                    </a:lnTo>
                    <a:lnTo>
                      <a:pt x="437" y="263"/>
                    </a:lnTo>
                    <a:lnTo>
                      <a:pt x="442" y="258"/>
                    </a:lnTo>
                    <a:lnTo>
                      <a:pt x="447" y="253"/>
                    </a:lnTo>
                  </a:path>
                </a:pathLst>
              </a:custGeom>
              <a:noFill/>
              <a:ln w="38100" cap="flat">
                <a:solidFill>
                  <a:srgbClr val="0000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="1">
                  <a:solidFill>
                    <a:schemeClr val="accent3"/>
                  </a:solidFill>
                  <a:latin typeface="Helvetica" pitchFamily="34" charset="0"/>
                </a:endParaRPr>
              </a:p>
            </p:txBody>
          </p:sp>
          <p:sp>
            <p:nvSpPr>
              <p:cNvPr id="65851" name="Freeform 315"/>
              <p:cNvSpPr>
                <a:spLocks/>
              </p:cNvSpPr>
              <p:nvPr/>
            </p:nvSpPr>
            <p:spPr bwMode="auto">
              <a:xfrm>
                <a:off x="1900" y="1187"/>
                <a:ext cx="447" cy="530"/>
              </a:xfrm>
              <a:custGeom>
                <a:avLst/>
                <a:gdLst/>
                <a:ahLst/>
                <a:cxnLst>
                  <a:cxn ang="0">
                    <a:pos x="5" y="134"/>
                  </a:cxn>
                  <a:cxn ang="0">
                    <a:pos x="15" y="109"/>
                  </a:cxn>
                  <a:cxn ang="0">
                    <a:pos x="30" y="114"/>
                  </a:cxn>
                  <a:cxn ang="0">
                    <a:pos x="45" y="99"/>
                  </a:cxn>
                  <a:cxn ang="0">
                    <a:pos x="50" y="79"/>
                  </a:cxn>
                  <a:cxn ang="0">
                    <a:pos x="60" y="65"/>
                  </a:cxn>
                  <a:cxn ang="0">
                    <a:pos x="80" y="40"/>
                  </a:cxn>
                  <a:cxn ang="0">
                    <a:pos x="90" y="20"/>
                  </a:cxn>
                  <a:cxn ang="0">
                    <a:pos x="104" y="20"/>
                  </a:cxn>
                  <a:cxn ang="0">
                    <a:pos x="124" y="45"/>
                  </a:cxn>
                  <a:cxn ang="0">
                    <a:pos x="129" y="50"/>
                  </a:cxn>
                  <a:cxn ang="0">
                    <a:pos x="144" y="50"/>
                  </a:cxn>
                  <a:cxn ang="0">
                    <a:pos x="159" y="35"/>
                  </a:cxn>
                  <a:cxn ang="0">
                    <a:pos x="169" y="15"/>
                  </a:cxn>
                  <a:cxn ang="0">
                    <a:pos x="174" y="0"/>
                  </a:cxn>
                  <a:cxn ang="0">
                    <a:pos x="189" y="25"/>
                  </a:cxn>
                  <a:cxn ang="0">
                    <a:pos x="199" y="45"/>
                  </a:cxn>
                  <a:cxn ang="0">
                    <a:pos x="204" y="74"/>
                  </a:cxn>
                  <a:cxn ang="0">
                    <a:pos x="219" y="84"/>
                  </a:cxn>
                  <a:cxn ang="0">
                    <a:pos x="238" y="55"/>
                  </a:cxn>
                  <a:cxn ang="0">
                    <a:pos x="248" y="40"/>
                  </a:cxn>
                  <a:cxn ang="0">
                    <a:pos x="263" y="25"/>
                  </a:cxn>
                  <a:cxn ang="0">
                    <a:pos x="278" y="25"/>
                  </a:cxn>
                  <a:cxn ang="0">
                    <a:pos x="288" y="45"/>
                  </a:cxn>
                  <a:cxn ang="0">
                    <a:pos x="293" y="79"/>
                  </a:cxn>
                  <a:cxn ang="0">
                    <a:pos x="303" y="99"/>
                  </a:cxn>
                  <a:cxn ang="0">
                    <a:pos x="313" y="119"/>
                  </a:cxn>
                  <a:cxn ang="0">
                    <a:pos x="328" y="114"/>
                  </a:cxn>
                  <a:cxn ang="0">
                    <a:pos x="338" y="129"/>
                  </a:cxn>
                  <a:cxn ang="0">
                    <a:pos x="343" y="179"/>
                  </a:cxn>
                  <a:cxn ang="0">
                    <a:pos x="353" y="238"/>
                  </a:cxn>
                  <a:cxn ang="0">
                    <a:pos x="358" y="328"/>
                  </a:cxn>
                  <a:cxn ang="0">
                    <a:pos x="368" y="407"/>
                  </a:cxn>
                  <a:cxn ang="0">
                    <a:pos x="373" y="492"/>
                  </a:cxn>
                  <a:cxn ang="0">
                    <a:pos x="382" y="531"/>
                  </a:cxn>
                  <a:cxn ang="0">
                    <a:pos x="387" y="507"/>
                  </a:cxn>
                  <a:cxn ang="0">
                    <a:pos x="397" y="427"/>
                  </a:cxn>
                  <a:cxn ang="0">
                    <a:pos x="402" y="263"/>
                  </a:cxn>
                  <a:cxn ang="0">
                    <a:pos x="412" y="179"/>
                  </a:cxn>
                  <a:cxn ang="0">
                    <a:pos x="417" y="70"/>
                  </a:cxn>
                  <a:cxn ang="0">
                    <a:pos x="427" y="40"/>
                  </a:cxn>
                  <a:cxn ang="0">
                    <a:pos x="437" y="25"/>
                  </a:cxn>
                </a:cxnLst>
                <a:rect l="0" t="0" r="r" b="b"/>
                <a:pathLst>
                  <a:path w="447" h="531">
                    <a:moveTo>
                      <a:pt x="0" y="154"/>
                    </a:moveTo>
                    <a:lnTo>
                      <a:pt x="0" y="139"/>
                    </a:lnTo>
                    <a:lnTo>
                      <a:pt x="5" y="134"/>
                    </a:lnTo>
                    <a:lnTo>
                      <a:pt x="5" y="124"/>
                    </a:lnTo>
                    <a:lnTo>
                      <a:pt x="15" y="114"/>
                    </a:lnTo>
                    <a:lnTo>
                      <a:pt x="15" y="109"/>
                    </a:lnTo>
                    <a:lnTo>
                      <a:pt x="20" y="114"/>
                    </a:lnTo>
                    <a:lnTo>
                      <a:pt x="25" y="114"/>
                    </a:lnTo>
                    <a:lnTo>
                      <a:pt x="30" y="114"/>
                    </a:lnTo>
                    <a:lnTo>
                      <a:pt x="35" y="109"/>
                    </a:lnTo>
                    <a:lnTo>
                      <a:pt x="40" y="104"/>
                    </a:lnTo>
                    <a:lnTo>
                      <a:pt x="45" y="99"/>
                    </a:lnTo>
                    <a:lnTo>
                      <a:pt x="45" y="94"/>
                    </a:lnTo>
                    <a:lnTo>
                      <a:pt x="50" y="89"/>
                    </a:lnTo>
                    <a:lnTo>
                      <a:pt x="50" y="79"/>
                    </a:lnTo>
                    <a:lnTo>
                      <a:pt x="55" y="74"/>
                    </a:lnTo>
                    <a:lnTo>
                      <a:pt x="60" y="70"/>
                    </a:lnTo>
                    <a:lnTo>
                      <a:pt x="60" y="65"/>
                    </a:lnTo>
                    <a:lnTo>
                      <a:pt x="70" y="55"/>
                    </a:lnTo>
                    <a:lnTo>
                      <a:pt x="70" y="50"/>
                    </a:lnTo>
                    <a:lnTo>
                      <a:pt x="80" y="40"/>
                    </a:lnTo>
                    <a:lnTo>
                      <a:pt x="80" y="30"/>
                    </a:lnTo>
                    <a:lnTo>
                      <a:pt x="85" y="25"/>
                    </a:lnTo>
                    <a:lnTo>
                      <a:pt x="90" y="20"/>
                    </a:lnTo>
                    <a:lnTo>
                      <a:pt x="94" y="15"/>
                    </a:lnTo>
                    <a:lnTo>
                      <a:pt x="99" y="15"/>
                    </a:lnTo>
                    <a:lnTo>
                      <a:pt x="104" y="20"/>
                    </a:lnTo>
                    <a:lnTo>
                      <a:pt x="114" y="30"/>
                    </a:lnTo>
                    <a:lnTo>
                      <a:pt x="114" y="35"/>
                    </a:lnTo>
                    <a:lnTo>
                      <a:pt x="124" y="45"/>
                    </a:lnTo>
                    <a:lnTo>
                      <a:pt x="119" y="45"/>
                    </a:lnTo>
                    <a:lnTo>
                      <a:pt x="124" y="45"/>
                    </a:lnTo>
                    <a:lnTo>
                      <a:pt x="129" y="50"/>
                    </a:lnTo>
                    <a:lnTo>
                      <a:pt x="134" y="50"/>
                    </a:lnTo>
                    <a:lnTo>
                      <a:pt x="139" y="50"/>
                    </a:lnTo>
                    <a:lnTo>
                      <a:pt x="144" y="50"/>
                    </a:lnTo>
                    <a:lnTo>
                      <a:pt x="149" y="45"/>
                    </a:lnTo>
                    <a:lnTo>
                      <a:pt x="154" y="40"/>
                    </a:lnTo>
                    <a:lnTo>
                      <a:pt x="159" y="35"/>
                    </a:lnTo>
                    <a:lnTo>
                      <a:pt x="164" y="30"/>
                    </a:lnTo>
                    <a:lnTo>
                      <a:pt x="164" y="20"/>
                    </a:lnTo>
                    <a:lnTo>
                      <a:pt x="169" y="15"/>
                    </a:lnTo>
                    <a:lnTo>
                      <a:pt x="169" y="10"/>
                    </a:lnTo>
                    <a:lnTo>
                      <a:pt x="179" y="0"/>
                    </a:lnTo>
                    <a:lnTo>
                      <a:pt x="174" y="0"/>
                    </a:lnTo>
                    <a:lnTo>
                      <a:pt x="179" y="0"/>
                    </a:lnTo>
                    <a:lnTo>
                      <a:pt x="189" y="10"/>
                    </a:lnTo>
                    <a:lnTo>
                      <a:pt x="189" y="25"/>
                    </a:lnTo>
                    <a:lnTo>
                      <a:pt x="194" y="30"/>
                    </a:lnTo>
                    <a:lnTo>
                      <a:pt x="194" y="40"/>
                    </a:lnTo>
                    <a:lnTo>
                      <a:pt x="199" y="45"/>
                    </a:lnTo>
                    <a:lnTo>
                      <a:pt x="199" y="60"/>
                    </a:lnTo>
                    <a:lnTo>
                      <a:pt x="204" y="65"/>
                    </a:lnTo>
                    <a:lnTo>
                      <a:pt x="204" y="74"/>
                    </a:lnTo>
                    <a:lnTo>
                      <a:pt x="214" y="84"/>
                    </a:lnTo>
                    <a:lnTo>
                      <a:pt x="214" y="89"/>
                    </a:lnTo>
                    <a:lnTo>
                      <a:pt x="219" y="84"/>
                    </a:lnTo>
                    <a:lnTo>
                      <a:pt x="229" y="74"/>
                    </a:lnTo>
                    <a:lnTo>
                      <a:pt x="229" y="65"/>
                    </a:lnTo>
                    <a:lnTo>
                      <a:pt x="238" y="55"/>
                    </a:lnTo>
                    <a:lnTo>
                      <a:pt x="238" y="50"/>
                    </a:lnTo>
                    <a:lnTo>
                      <a:pt x="243" y="45"/>
                    </a:lnTo>
                    <a:lnTo>
                      <a:pt x="248" y="40"/>
                    </a:lnTo>
                    <a:lnTo>
                      <a:pt x="253" y="35"/>
                    </a:lnTo>
                    <a:lnTo>
                      <a:pt x="258" y="30"/>
                    </a:lnTo>
                    <a:lnTo>
                      <a:pt x="263" y="25"/>
                    </a:lnTo>
                    <a:lnTo>
                      <a:pt x="268" y="20"/>
                    </a:lnTo>
                    <a:lnTo>
                      <a:pt x="273" y="20"/>
                    </a:lnTo>
                    <a:lnTo>
                      <a:pt x="278" y="25"/>
                    </a:lnTo>
                    <a:lnTo>
                      <a:pt x="283" y="30"/>
                    </a:lnTo>
                    <a:lnTo>
                      <a:pt x="283" y="40"/>
                    </a:lnTo>
                    <a:lnTo>
                      <a:pt x="288" y="45"/>
                    </a:lnTo>
                    <a:lnTo>
                      <a:pt x="288" y="55"/>
                    </a:lnTo>
                    <a:lnTo>
                      <a:pt x="293" y="60"/>
                    </a:lnTo>
                    <a:lnTo>
                      <a:pt x="293" y="79"/>
                    </a:lnTo>
                    <a:lnTo>
                      <a:pt x="298" y="84"/>
                    </a:lnTo>
                    <a:lnTo>
                      <a:pt x="298" y="94"/>
                    </a:lnTo>
                    <a:lnTo>
                      <a:pt x="303" y="99"/>
                    </a:lnTo>
                    <a:lnTo>
                      <a:pt x="303" y="114"/>
                    </a:lnTo>
                    <a:lnTo>
                      <a:pt x="308" y="119"/>
                    </a:lnTo>
                    <a:lnTo>
                      <a:pt x="313" y="119"/>
                    </a:lnTo>
                    <a:lnTo>
                      <a:pt x="318" y="114"/>
                    </a:lnTo>
                    <a:lnTo>
                      <a:pt x="323" y="114"/>
                    </a:lnTo>
                    <a:lnTo>
                      <a:pt x="328" y="114"/>
                    </a:lnTo>
                    <a:lnTo>
                      <a:pt x="333" y="119"/>
                    </a:lnTo>
                    <a:lnTo>
                      <a:pt x="333" y="124"/>
                    </a:lnTo>
                    <a:lnTo>
                      <a:pt x="338" y="129"/>
                    </a:lnTo>
                    <a:lnTo>
                      <a:pt x="338" y="149"/>
                    </a:lnTo>
                    <a:lnTo>
                      <a:pt x="343" y="159"/>
                    </a:lnTo>
                    <a:lnTo>
                      <a:pt x="343" y="179"/>
                    </a:lnTo>
                    <a:lnTo>
                      <a:pt x="348" y="189"/>
                    </a:lnTo>
                    <a:lnTo>
                      <a:pt x="348" y="228"/>
                    </a:lnTo>
                    <a:lnTo>
                      <a:pt x="353" y="238"/>
                    </a:lnTo>
                    <a:lnTo>
                      <a:pt x="353" y="283"/>
                    </a:lnTo>
                    <a:lnTo>
                      <a:pt x="358" y="298"/>
                    </a:lnTo>
                    <a:lnTo>
                      <a:pt x="358" y="328"/>
                    </a:lnTo>
                    <a:lnTo>
                      <a:pt x="363" y="343"/>
                    </a:lnTo>
                    <a:lnTo>
                      <a:pt x="363" y="392"/>
                    </a:lnTo>
                    <a:lnTo>
                      <a:pt x="368" y="407"/>
                    </a:lnTo>
                    <a:lnTo>
                      <a:pt x="368" y="452"/>
                    </a:lnTo>
                    <a:lnTo>
                      <a:pt x="373" y="467"/>
                    </a:lnTo>
                    <a:lnTo>
                      <a:pt x="373" y="492"/>
                    </a:lnTo>
                    <a:lnTo>
                      <a:pt x="378" y="502"/>
                    </a:lnTo>
                    <a:lnTo>
                      <a:pt x="378" y="526"/>
                    </a:lnTo>
                    <a:lnTo>
                      <a:pt x="382" y="531"/>
                    </a:lnTo>
                    <a:lnTo>
                      <a:pt x="382" y="526"/>
                    </a:lnTo>
                    <a:lnTo>
                      <a:pt x="387" y="521"/>
                    </a:lnTo>
                    <a:lnTo>
                      <a:pt x="387" y="507"/>
                    </a:lnTo>
                    <a:lnTo>
                      <a:pt x="392" y="492"/>
                    </a:lnTo>
                    <a:lnTo>
                      <a:pt x="392" y="447"/>
                    </a:lnTo>
                    <a:lnTo>
                      <a:pt x="397" y="427"/>
                    </a:lnTo>
                    <a:lnTo>
                      <a:pt x="397" y="363"/>
                    </a:lnTo>
                    <a:lnTo>
                      <a:pt x="402" y="338"/>
                    </a:lnTo>
                    <a:lnTo>
                      <a:pt x="402" y="263"/>
                    </a:lnTo>
                    <a:lnTo>
                      <a:pt x="407" y="243"/>
                    </a:lnTo>
                    <a:lnTo>
                      <a:pt x="407" y="199"/>
                    </a:lnTo>
                    <a:lnTo>
                      <a:pt x="412" y="179"/>
                    </a:lnTo>
                    <a:lnTo>
                      <a:pt x="412" y="124"/>
                    </a:lnTo>
                    <a:lnTo>
                      <a:pt x="417" y="109"/>
                    </a:lnTo>
                    <a:lnTo>
                      <a:pt x="417" y="70"/>
                    </a:lnTo>
                    <a:lnTo>
                      <a:pt x="422" y="65"/>
                    </a:lnTo>
                    <a:lnTo>
                      <a:pt x="422" y="50"/>
                    </a:lnTo>
                    <a:lnTo>
                      <a:pt x="427" y="40"/>
                    </a:lnTo>
                    <a:lnTo>
                      <a:pt x="427" y="30"/>
                    </a:lnTo>
                    <a:lnTo>
                      <a:pt x="432" y="25"/>
                    </a:lnTo>
                    <a:lnTo>
                      <a:pt x="437" y="25"/>
                    </a:lnTo>
                    <a:lnTo>
                      <a:pt x="442" y="25"/>
                    </a:lnTo>
                    <a:lnTo>
                      <a:pt x="447" y="30"/>
                    </a:lnTo>
                  </a:path>
                </a:pathLst>
              </a:custGeom>
              <a:noFill/>
              <a:ln w="38100" cap="flat">
                <a:solidFill>
                  <a:srgbClr val="0000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="1">
                  <a:solidFill>
                    <a:schemeClr val="accent3"/>
                  </a:solidFill>
                  <a:latin typeface="Helvetica" pitchFamily="34" charset="0"/>
                </a:endParaRPr>
              </a:p>
            </p:txBody>
          </p:sp>
          <p:sp>
            <p:nvSpPr>
              <p:cNvPr id="65852" name="Freeform 316"/>
              <p:cNvSpPr>
                <a:spLocks/>
              </p:cNvSpPr>
              <p:nvPr/>
            </p:nvSpPr>
            <p:spPr bwMode="auto">
              <a:xfrm>
                <a:off x="2347" y="1152"/>
                <a:ext cx="492" cy="229"/>
              </a:xfrm>
              <a:custGeom>
                <a:avLst/>
                <a:gdLst/>
                <a:ahLst/>
                <a:cxnLst>
                  <a:cxn ang="0">
                    <a:pos x="10" y="70"/>
                  </a:cxn>
                  <a:cxn ang="0">
                    <a:pos x="25" y="75"/>
                  </a:cxn>
                  <a:cxn ang="0">
                    <a:pos x="40" y="80"/>
                  </a:cxn>
                  <a:cxn ang="0">
                    <a:pos x="55" y="95"/>
                  </a:cxn>
                  <a:cxn ang="0">
                    <a:pos x="65" y="105"/>
                  </a:cxn>
                  <a:cxn ang="0">
                    <a:pos x="79" y="90"/>
                  </a:cxn>
                  <a:cxn ang="0">
                    <a:pos x="89" y="75"/>
                  </a:cxn>
                  <a:cxn ang="0">
                    <a:pos x="104" y="65"/>
                  </a:cxn>
                  <a:cxn ang="0">
                    <a:pos x="119" y="85"/>
                  </a:cxn>
                  <a:cxn ang="0">
                    <a:pos x="134" y="85"/>
                  </a:cxn>
                  <a:cxn ang="0">
                    <a:pos x="149" y="80"/>
                  </a:cxn>
                  <a:cxn ang="0">
                    <a:pos x="159" y="95"/>
                  </a:cxn>
                  <a:cxn ang="0">
                    <a:pos x="169" y="114"/>
                  </a:cxn>
                  <a:cxn ang="0">
                    <a:pos x="179" y="134"/>
                  </a:cxn>
                  <a:cxn ang="0">
                    <a:pos x="194" y="124"/>
                  </a:cxn>
                  <a:cxn ang="0">
                    <a:pos x="204" y="105"/>
                  </a:cxn>
                  <a:cxn ang="0">
                    <a:pos x="219" y="85"/>
                  </a:cxn>
                  <a:cxn ang="0">
                    <a:pos x="233" y="65"/>
                  </a:cxn>
                  <a:cxn ang="0">
                    <a:pos x="238" y="60"/>
                  </a:cxn>
                  <a:cxn ang="0">
                    <a:pos x="253" y="60"/>
                  </a:cxn>
                  <a:cxn ang="0">
                    <a:pos x="273" y="80"/>
                  </a:cxn>
                  <a:cxn ang="0">
                    <a:pos x="283" y="85"/>
                  </a:cxn>
                  <a:cxn ang="0">
                    <a:pos x="298" y="85"/>
                  </a:cxn>
                  <a:cxn ang="0">
                    <a:pos x="313" y="75"/>
                  </a:cxn>
                  <a:cxn ang="0">
                    <a:pos x="328" y="70"/>
                  </a:cxn>
                  <a:cxn ang="0">
                    <a:pos x="343" y="70"/>
                  </a:cxn>
                  <a:cxn ang="0">
                    <a:pos x="353" y="55"/>
                  </a:cxn>
                  <a:cxn ang="0">
                    <a:pos x="358" y="25"/>
                  </a:cxn>
                  <a:cxn ang="0">
                    <a:pos x="367" y="0"/>
                  </a:cxn>
                  <a:cxn ang="0">
                    <a:pos x="377" y="15"/>
                  </a:cxn>
                  <a:cxn ang="0">
                    <a:pos x="382" y="70"/>
                  </a:cxn>
                  <a:cxn ang="0">
                    <a:pos x="392" y="114"/>
                  </a:cxn>
                  <a:cxn ang="0">
                    <a:pos x="397" y="179"/>
                  </a:cxn>
                  <a:cxn ang="0">
                    <a:pos x="407" y="204"/>
                  </a:cxn>
                  <a:cxn ang="0">
                    <a:pos x="412" y="229"/>
                  </a:cxn>
                  <a:cxn ang="0">
                    <a:pos x="422" y="209"/>
                  </a:cxn>
                  <a:cxn ang="0">
                    <a:pos x="432" y="174"/>
                  </a:cxn>
                  <a:cxn ang="0">
                    <a:pos x="437" y="119"/>
                  </a:cxn>
                  <a:cxn ang="0">
                    <a:pos x="452" y="90"/>
                  </a:cxn>
                  <a:cxn ang="0">
                    <a:pos x="457" y="95"/>
                  </a:cxn>
                  <a:cxn ang="0">
                    <a:pos x="472" y="119"/>
                  </a:cxn>
                  <a:cxn ang="0">
                    <a:pos x="487" y="149"/>
                  </a:cxn>
                </a:cxnLst>
                <a:rect l="0" t="0" r="r" b="b"/>
                <a:pathLst>
                  <a:path w="492" h="229">
                    <a:moveTo>
                      <a:pt x="0" y="65"/>
                    </a:moveTo>
                    <a:lnTo>
                      <a:pt x="5" y="65"/>
                    </a:lnTo>
                    <a:lnTo>
                      <a:pt x="10" y="70"/>
                    </a:lnTo>
                    <a:lnTo>
                      <a:pt x="15" y="70"/>
                    </a:lnTo>
                    <a:lnTo>
                      <a:pt x="20" y="70"/>
                    </a:lnTo>
                    <a:lnTo>
                      <a:pt x="25" y="75"/>
                    </a:lnTo>
                    <a:lnTo>
                      <a:pt x="30" y="75"/>
                    </a:lnTo>
                    <a:lnTo>
                      <a:pt x="35" y="75"/>
                    </a:lnTo>
                    <a:lnTo>
                      <a:pt x="40" y="80"/>
                    </a:lnTo>
                    <a:lnTo>
                      <a:pt x="45" y="85"/>
                    </a:lnTo>
                    <a:lnTo>
                      <a:pt x="50" y="90"/>
                    </a:lnTo>
                    <a:lnTo>
                      <a:pt x="55" y="95"/>
                    </a:lnTo>
                    <a:lnTo>
                      <a:pt x="65" y="105"/>
                    </a:lnTo>
                    <a:lnTo>
                      <a:pt x="60" y="105"/>
                    </a:lnTo>
                    <a:lnTo>
                      <a:pt x="65" y="105"/>
                    </a:lnTo>
                    <a:lnTo>
                      <a:pt x="70" y="105"/>
                    </a:lnTo>
                    <a:lnTo>
                      <a:pt x="79" y="95"/>
                    </a:lnTo>
                    <a:lnTo>
                      <a:pt x="79" y="90"/>
                    </a:lnTo>
                    <a:lnTo>
                      <a:pt x="84" y="85"/>
                    </a:lnTo>
                    <a:lnTo>
                      <a:pt x="89" y="80"/>
                    </a:lnTo>
                    <a:lnTo>
                      <a:pt x="89" y="75"/>
                    </a:lnTo>
                    <a:lnTo>
                      <a:pt x="94" y="70"/>
                    </a:lnTo>
                    <a:lnTo>
                      <a:pt x="99" y="65"/>
                    </a:lnTo>
                    <a:lnTo>
                      <a:pt x="104" y="65"/>
                    </a:lnTo>
                    <a:lnTo>
                      <a:pt x="109" y="65"/>
                    </a:lnTo>
                    <a:lnTo>
                      <a:pt x="119" y="75"/>
                    </a:lnTo>
                    <a:lnTo>
                      <a:pt x="119" y="85"/>
                    </a:lnTo>
                    <a:lnTo>
                      <a:pt x="124" y="90"/>
                    </a:lnTo>
                    <a:lnTo>
                      <a:pt x="129" y="90"/>
                    </a:lnTo>
                    <a:lnTo>
                      <a:pt x="134" y="85"/>
                    </a:lnTo>
                    <a:lnTo>
                      <a:pt x="139" y="80"/>
                    </a:lnTo>
                    <a:lnTo>
                      <a:pt x="144" y="75"/>
                    </a:lnTo>
                    <a:lnTo>
                      <a:pt x="149" y="80"/>
                    </a:lnTo>
                    <a:lnTo>
                      <a:pt x="154" y="85"/>
                    </a:lnTo>
                    <a:lnTo>
                      <a:pt x="159" y="90"/>
                    </a:lnTo>
                    <a:lnTo>
                      <a:pt x="159" y="95"/>
                    </a:lnTo>
                    <a:lnTo>
                      <a:pt x="164" y="100"/>
                    </a:lnTo>
                    <a:lnTo>
                      <a:pt x="164" y="109"/>
                    </a:lnTo>
                    <a:lnTo>
                      <a:pt x="169" y="114"/>
                    </a:lnTo>
                    <a:lnTo>
                      <a:pt x="169" y="124"/>
                    </a:lnTo>
                    <a:lnTo>
                      <a:pt x="174" y="129"/>
                    </a:lnTo>
                    <a:lnTo>
                      <a:pt x="179" y="134"/>
                    </a:lnTo>
                    <a:lnTo>
                      <a:pt x="184" y="134"/>
                    </a:lnTo>
                    <a:lnTo>
                      <a:pt x="189" y="129"/>
                    </a:lnTo>
                    <a:lnTo>
                      <a:pt x="194" y="124"/>
                    </a:lnTo>
                    <a:lnTo>
                      <a:pt x="199" y="119"/>
                    </a:lnTo>
                    <a:lnTo>
                      <a:pt x="199" y="109"/>
                    </a:lnTo>
                    <a:lnTo>
                      <a:pt x="204" y="105"/>
                    </a:lnTo>
                    <a:lnTo>
                      <a:pt x="209" y="100"/>
                    </a:lnTo>
                    <a:lnTo>
                      <a:pt x="209" y="95"/>
                    </a:lnTo>
                    <a:lnTo>
                      <a:pt x="219" y="85"/>
                    </a:lnTo>
                    <a:lnTo>
                      <a:pt x="219" y="80"/>
                    </a:lnTo>
                    <a:lnTo>
                      <a:pt x="223" y="75"/>
                    </a:lnTo>
                    <a:lnTo>
                      <a:pt x="233" y="65"/>
                    </a:lnTo>
                    <a:lnTo>
                      <a:pt x="228" y="65"/>
                    </a:lnTo>
                    <a:lnTo>
                      <a:pt x="233" y="65"/>
                    </a:lnTo>
                    <a:lnTo>
                      <a:pt x="238" y="60"/>
                    </a:lnTo>
                    <a:lnTo>
                      <a:pt x="243" y="55"/>
                    </a:lnTo>
                    <a:lnTo>
                      <a:pt x="248" y="55"/>
                    </a:lnTo>
                    <a:lnTo>
                      <a:pt x="253" y="60"/>
                    </a:lnTo>
                    <a:lnTo>
                      <a:pt x="258" y="65"/>
                    </a:lnTo>
                    <a:lnTo>
                      <a:pt x="263" y="70"/>
                    </a:lnTo>
                    <a:lnTo>
                      <a:pt x="273" y="80"/>
                    </a:lnTo>
                    <a:lnTo>
                      <a:pt x="273" y="85"/>
                    </a:lnTo>
                    <a:lnTo>
                      <a:pt x="278" y="85"/>
                    </a:lnTo>
                    <a:lnTo>
                      <a:pt x="283" y="85"/>
                    </a:lnTo>
                    <a:lnTo>
                      <a:pt x="288" y="85"/>
                    </a:lnTo>
                    <a:lnTo>
                      <a:pt x="293" y="85"/>
                    </a:lnTo>
                    <a:lnTo>
                      <a:pt x="298" y="85"/>
                    </a:lnTo>
                    <a:lnTo>
                      <a:pt x="303" y="80"/>
                    </a:lnTo>
                    <a:lnTo>
                      <a:pt x="308" y="80"/>
                    </a:lnTo>
                    <a:lnTo>
                      <a:pt x="313" y="75"/>
                    </a:lnTo>
                    <a:lnTo>
                      <a:pt x="318" y="75"/>
                    </a:lnTo>
                    <a:lnTo>
                      <a:pt x="323" y="70"/>
                    </a:lnTo>
                    <a:lnTo>
                      <a:pt x="328" y="70"/>
                    </a:lnTo>
                    <a:lnTo>
                      <a:pt x="333" y="75"/>
                    </a:lnTo>
                    <a:lnTo>
                      <a:pt x="338" y="75"/>
                    </a:lnTo>
                    <a:lnTo>
                      <a:pt x="343" y="70"/>
                    </a:lnTo>
                    <a:lnTo>
                      <a:pt x="348" y="65"/>
                    </a:lnTo>
                    <a:lnTo>
                      <a:pt x="348" y="60"/>
                    </a:lnTo>
                    <a:lnTo>
                      <a:pt x="353" y="55"/>
                    </a:lnTo>
                    <a:lnTo>
                      <a:pt x="353" y="45"/>
                    </a:lnTo>
                    <a:lnTo>
                      <a:pt x="358" y="40"/>
                    </a:lnTo>
                    <a:lnTo>
                      <a:pt x="358" y="25"/>
                    </a:lnTo>
                    <a:lnTo>
                      <a:pt x="363" y="20"/>
                    </a:lnTo>
                    <a:lnTo>
                      <a:pt x="363" y="5"/>
                    </a:lnTo>
                    <a:lnTo>
                      <a:pt x="367" y="0"/>
                    </a:lnTo>
                    <a:lnTo>
                      <a:pt x="372" y="5"/>
                    </a:lnTo>
                    <a:lnTo>
                      <a:pt x="372" y="10"/>
                    </a:lnTo>
                    <a:lnTo>
                      <a:pt x="377" y="15"/>
                    </a:lnTo>
                    <a:lnTo>
                      <a:pt x="377" y="35"/>
                    </a:lnTo>
                    <a:lnTo>
                      <a:pt x="382" y="45"/>
                    </a:lnTo>
                    <a:lnTo>
                      <a:pt x="382" y="70"/>
                    </a:lnTo>
                    <a:lnTo>
                      <a:pt x="387" y="85"/>
                    </a:lnTo>
                    <a:lnTo>
                      <a:pt x="387" y="105"/>
                    </a:lnTo>
                    <a:lnTo>
                      <a:pt x="392" y="114"/>
                    </a:lnTo>
                    <a:lnTo>
                      <a:pt x="392" y="144"/>
                    </a:lnTo>
                    <a:lnTo>
                      <a:pt x="397" y="154"/>
                    </a:lnTo>
                    <a:lnTo>
                      <a:pt x="397" y="179"/>
                    </a:lnTo>
                    <a:lnTo>
                      <a:pt x="402" y="184"/>
                    </a:lnTo>
                    <a:lnTo>
                      <a:pt x="402" y="199"/>
                    </a:lnTo>
                    <a:lnTo>
                      <a:pt x="407" y="204"/>
                    </a:lnTo>
                    <a:lnTo>
                      <a:pt x="407" y="219"/>
                    </a:lnTo>
                    <a:lnTo>
                      <a:pt x="417" y="229"/>
                    </a:lnTo>
                    <a:lnTo>
                      <a:pt x="412" y="229"/>
                    </a:lnTo>
                    <a:lnTo>
                      <a:pt x="417" y="224"/>
                    </a:lnTo>
                    <a:lnTo>
                      <a:pt x="422" y="219"/>
                    </a:lnTo>
                    <a:lnTo>
                      <a:pt x="422" y="209"/>
                    </a:lnTo>
                    <a:lnTo>
                      <a:pt x="427" y="204"/>
                    </a:lnTo>
                    <a:lnTo>
                      <a:pt x="427" y="179"/>
                    </a:lnTo>
                    <a:lnTo>
                      <a:pt x="432" y="174"/>
                    </a:lnTo>
                    <a:lnTo>
                      <a:pt x="432" y="154"/>
                    </a:lnTo>
                    <a:lnTo>
                      <a:pt x="437" y="144"/>
                    </a:lnTo>
                    <a:lnTo>
                      <a:pt x="437" y="119"/>
                    </a:lnTo>
                    <a:lnTo>
                      <a:pt x="442" y="114"/>
                    </a:lnTo>
                    <a:lnTo>
                      <a:pt x="442" y="100"/>
                    </a:lnTo>
                    <a:lnTo>
                      <a:pt x="452" y="90"/>
                    </a:lnTo>
                    <a:lnTo>
                      <a:pt x="447" y="90"/>
                    </a:lnTo>
                    <a:lnTo>
                      <a:pt x="452" y="90"/>
                    </a:lnTo>
                    <a:lnTo>
                      <a:pt x="457" y="95"/>
                    </a:lnTo>
                    <a:lnTo>
                      <a:pt x="462" y="100"/>
                    </a:lnTo>
                    <a:lnTo>
                      <a:pt x="472" y="109"/>
                    </a:lnTo>
                    <a:lnTo>
                      <a:pt x="472" y="119"/>
                    </a:lnTo>
                    <a:lnTo>
                      <a:pt x="482" y="129"/>
                    </a:lnTo>
                    <a:lnTo>
                      <a:pt x="482" y="144"/>
                    </a:lnTo>
                    <a:lnTo>
                      <a:pt x="487" y="149"/>
                    </a:lnTo>
                    <a:lnTo>
                      <a:pt x="487" y="159"/>
                    </a:lnTo>
                    <a:lnTo>
                      <a:pt x="492" y="164"/>
                    </a:lnTo>
                  </a:path>
                </a:pathLst>
              </a:custGeom>
              <a:noFill/>
              <a:ln w="38100" cap="flat">
                <a:solidFill>
                  <a:srgbClr val="0000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="1">
                  <a:solidFill>
                    <a:schemeClr val="accent3"/>
                  </a:solidFill>
                  <a:latin typeface="Helvetica" pitchFamily="34" charset="0"/>
                </a:endParaRPr>
              </a:p>
            </p:txBody>
          </p:sp>
          <p:sp>
            <p:nvSpPr>
              <p:cNvPr id="65853" name="Freeform 317"/>
              <p:cNvSpPr>
                <a:spLocks/>
              </p:cNvSpPr>
              <p:nvPr/>
            </p:nvSpPr>
            <p:spPr bwMode="auto">
              <a:xfrm>
                <a:off x="2839" y="1152"/>
                <a:ext cx="407" cy="388"/>
              </a:xfrm>
              <a:custGeom>
                <a:avLst/>
                <a:gdLst/>
                <a:ahLst/>
                <a:cxnLst>
                  <a:cxn ang="0">
                    <a:pos x="10" y="149"/>
                  </a:cxn>
                  <a:cxn ang="0">
                    <a:pos x="19" y="114"/>
                  </a:cxn>
                  <a:cxn ang="0">
                    <a:pos x="24" y="50"/>
                  </a:cxn>
                  <a:cxn ang="0">
                    <a:pos x="34" y="30"/>
                  </a:cxn>
                  <a:cxn ang="0">
                    <a:pos x="39" y="35"/>
                  </a:cxn>
                  <a:cxn ang="0">
                    <a:pos x="49" y="55"/>
                  </a:cxn>
                  <a:cxn ang="0">
                    <a:pos x="54" y="80"/>
                  </a:cxn>
                  <a:cxn ang="0">
                    <a:pos x="69" y="75"/>
                  </a:cxn>
                  <a:cxn ang="0">
                    <a:pos x="84" y="75"/>
                  </a:cxn>
                  <a:cxn ang="0">
                    <a:pos x="99" y="70"/>
                  </a:cxn>
                  <a:cxn ang="0">
                    <a:pos x="114" y="60"/>
                  </a:cxn>
                  <a:cxn ang="0">
                    <a:pos x="129" y="55"/>
                  </a:cxn>
                  <a:cxn ang="0">
                    <a:pos x="144" y="70"/>
                  </a:cxn>
                  <a:cxn ang="0">
                    <a:pos x="163" y="55"/>
                  </a:cxn>
                  <a:cxn ang="0">
                    <a:pos x="173" y="55"/>
                  </a:cxn>
                  <a:cxn ang="0">
                    <a:pos x="178" y="80"/>
                  </a:cxn>
                  <a:cxn ang="0">
                    <a:pos x="188" y="100"/>
                  </a:cxn>
                  <a:cxn ang="0">
                    <a:pos x="198" y="109"/>
                  </a:cxn>
                  <a:cxn ang="0">
                    <a:pos x="203" y="85"/>
                  </a:cxn>
                  <a:cxn ang="0">
                    <a:pos x="213" y="60"/>
                  </a:cxn>
                  <a:cxn ang="0">
                    <a:pos x="218" y="45"/>
                  </a:cxn>
                  <a:cxn ang="0">
                    <a:pos x="228" y="60"/>
                  </a:cxn>
                  <a:cxn ang="0">
                    <a:pos x="233" y="85"/>
                  </a:cxn>
                  <a:cxn ang="0">
                    <a:pos x="248" y="109"/>
                  </a:cxn>
                  <a:cxn ang="0">
                    <a:pos x="258" y="119"/>
                  </a:cxn>
                  <a:cxn ang="0">
                    <a:pos x="273" y="139"/>
                  </a:cxn>
                  <a:cxn ang="0">
                    <a:pos x="283" y="144"/>
                  </a:cxn>
                  <a:cxn ang="0">
                    <a:pos x="293" y="129"/>
                  </a:cxn>
                  <a:cxn ang="0">
                    <a:pos x="303" y="105"/>
                  </a:cxn>
                  <a:cxn ang="0">
                    <a:pos x="307" y="65"/>
                  </a:cxn>
                  <a:cxn ang="0">
                    <a:pos x="317" y="35"/>
                  </a:cxn>
                  <a:cxn ang="0">
                    <a:pos x="322" y="5"/>
                  </a:cxn>
                  <a:cxn ang="0">
                    <a:pos x="337" y="10"/>
                  </a:cxn>
                  <a:cxn ang="0">
                    <a:pos x="342" y="35"/>
                  </a:cxn>
                  <a:cxn ang="0">
                    <a:pos x="352" y="60"/>
                  </a:cxn>
                  <a:cxn ang="0">
                    <a:pos x="357" y="95"/>
                  </a:cxn>
                  <a:cxn ang="0">
                    <a:pos x="367" y="139"/>
                  </a:cxn>
                  <a:cxn ang="0">
                    <a:pos x="372" y="229"/>
                  </a:cxn>
                  <a:cxn ang="0">
                    <a:pos x="382" y="313"/>
                  </a:cxn>
                  <a:cxn ang="0">
                    <a:pos x="387" y="378"/>
                  </a:cxn>
                  <a:cxn ang="0">
                    <a:pos x="392" y="383"/>
                  </a:cxn>
                  <a:cxn ang="0">
                    <a:pos x="402" y="348"/>
                  </a:cxn>
                </a:cxnLst>
                <a:rect l="0" t="0" r="r" b="b"/>
                <a:pathLst>
                  <a:path w="407" h="388">
                    <a:moveTo>
                      <a:pt x="0" y="164"/>
                    </a:moveTo>
                    <a:lnTo>
                      <a:pt x="10" y="164"/>
                    </a:lnTo>
                    <a:lnTo>
                      <a:pt x="10" y="149"/>
                    </a:lnTo>
                    <a:lnTo>
                      <a:pt x="15" y="139"/>
                    </a:lnTo>
                    <a:lnTo>
                      <a:pt x="15" y="124"/>
                    </a:lnTo>
                    <a:lnTo>
                      <a:pt x="19" y="114"/>
                    </a:lnTo>
                    <a:lnTo>
                      <a:pt x="19" y="85"/>
                    </a:lnTo>
                    <a:lnTo>
                      <a:pt x="24" y="80"/>
                    </a:lnTo>
                    <a:lnTo>
                      <a:pt x="24" y="50"/>
                    </a:lnTo>
                    <a:lnTo>
                      <a:pt x="29" y="45"/>
                    </a:lnTo>
                    <a:lnTo>
                      <a:pt x="29" y="35"/>
                    </a:lnTo>
                    <a:lnTo>
                      <a:pt x="34" y="30"/>
                    </a:lnTo>
                    <a:lnTo>
                      <a:pt x="34" y="25"/>
                    </a:lnTo>
                    <a:lnTo>
                      <a:pt x="39" y="30"/>
                    </a:lnTo>
                    <a:lnTo>
                      <a:pt x="39" y="35"/>
                    </a:lnTo>
                    <a:lnTo>
                      <a:pt x="44" y="40"/>
                    </a:lnTo>
                    <a:lnTo>
                      <a:pt x="44" y="50"/>
                    </a:lnTo>
                    <a:lnTo>
                      <a:pt x="49" y="55"/>
                    </a:lnTo>
                    <a:lnTo>
                      <a:pt x="49" y="65"/>
                    </a:lnTo>
                    <a:lnTo>
                      <a:pt x="54" y="70"/>
                    </a:lnTo>
                    <a:lnTo>
                      <a:pt x="54" y="80"/>
                    </a:lnTo>
                    <a:lnTo>
                      <a:pt x="59" y="80"/>
                    </a:lnTo>
                    <a:lnTo>
                      <a:pt x="64" y="80"/>
                    </a:lnTo>
                    <a:lnTo>
                      <a:pt x="69" y="75"/>
                    </a:lnTo>
                    <a:lnTo>
                      <a:pt x="74" y="70"/>
                    </a:lnTo>
                    <a:lnTo>
                      <a:pt x="79" y="70"/>
                    </a:lnTo>
                    <a:lnTo>
                      <a:pt x="84" y="75"/>
                    </a:lnTo>
                    <a:lnTo>
                      <a:pt x="89" y="75"/>
                    </a:lnTo>
                    <a:lnTo>
                      <a:pt x="94" y="75"/>
                    </a:lnTo>
                    <a:lnTo>
                      <a:pt x="99" y="70"/>
                    </a:lnTo>
                    <a:lnTo>
                      <a:pt x="104" y="70"/>
                    </a:lnTo>
                    <a:lnTo>
                      <a:pt x="109" y="65"/>
                    </a:lnTo>
                    <a:lnTo>
                      <a:pt x="114" y="60"/>
                    </a:lnTo>
                    <a:lnTo>
                      <a:pt x="119" y="55"/>
                    </a:lnTo>
                    <a:lnTo>
                      <a:pt x="124" y="55"/>
                    </a:lnTo>
                    <a:lnTo>
                      <a:pt x="129" y="55"/>
                    </a:lnTo>
                    <a:lnTo>
                      <a:pt x="134" y="60"/>
                    </a:lnTo>
                    <a:lnTo>
                      <a:pt x="139" y="65"/>
                    </a:lnTo>
                    <a:lnTo>
                      <a:pt x="144" y="70"/>
                    </a:lnTo>
                    <a:lnTo>
                      <a:pt x="154" y="70"/>
                    </a:lnTo>
                    <a:lnTo>
                      <a:pt x="154" y="65"/>
                    </a:lnTo>
                    <a:lnTo>
                      <a:pt x="163" y="55"/>
                    </a:lnTo>
                    <a:lnTo>
                      <a:pt x="163" y="50"/>
                    </a:lnTo>
                    <a:lnTo>
                      <a:pt x="168" y="50"/>
                    </a:lnTo>
                    <a:lnTo>
                      <a:pt x="173" y="55"/>
                    </a:lnTo>
                    <a:lnTo>
                      <a:pt x="173" y="60"/>
                    </a:lnTo>
                    <a:lnTo>
                      <a:pt x="178" y="65"/>
                    </a:lnTo>
                    <a:lnTo>
                      <a:pt x="178" y="80"/>
                    </a:lnTo>
                    <a:lnTo>
                      <a:pt x="183" y="85"/>
                    </a:lnTo>
                    <a:lnTo>
                      <a:pt x="183" y="95"/>
                    </a:lnTo>
                    <a:lnTo>
                      <a:pt x="188" y="100"/>
                    </a:lnTo>
                    <a:lnTo>
                      <a:pt x="188" y="109"/>
                    </a:lnTo>
                    <a:lnTo>
                      <a:pt x="193" y="114"/>
                    </a:lnTo>
                    <a:lnTo>
                      <a:pt x="198" y="109"/>
                    </a:lnTo>
                    <a:lnTo>
                      <a:pt x="198" y="105"/>
                    </a:lnTo>
                    <a:lnTo>
                      <a:pt x="203" y="100"/>
                    </a:lnTo>
                    <a:lnTo>
                      <a:pt x="203" y="85"/>
                    </a:lnTo>
                    <a:lnTo>
                      <a:pt x="208" y="80"/>
                    </a:lnTo>
                    <a:lnTo>
                      <a:pt x="208" y="65"/>
                    </a:lnTo>
                    <a:lnTo>
                      <a:pt x="213" y="60"/>
                    </a:lnTo>
                    <a:lnTo>
                      <a:pt x="213" y="55"/>
                    </a:lnTo>
                    <a:lnTo>
                      <a:pt x="218" y="50"/>
                    </a:lnTo>
                    <a:lnTo>
                      <a:pt x="218" y="45"/>
                    </a:lnTo>
                    <a:lnTo>
                      <a:pt x="223" y="50"/>
                    </a:lnTo>
                    <a:lnTo>
                      <a:pt x="223" y="55"/>
                    </a:lnTo>
                    <a:lnTo>
                      <a:pt x="228" y="60"/>
                    </a:lnTo>
                    <a:lnTo>
                      <a:pt x="228" y="65"/>
                    </a:lnTo>
                    <a:lnTo>
                      <a:pt x="233" y="70"/>
                    </a:lnTo>
                    <a:lnTo>
                      <a:pt x="233" y="85"/>
                    </a:lnTo>
                    <a:lnTo>
                      <a:pt x="238" y="90"/>
                    </a:lnTo>
                    <a:lnTo>
                      <a:pt x="238" y="100"/>
                    </a:lnTo>
                    <a:lnTo>
                      <a:pt x="248" y="109"/>
                    </a:lnTo>
                    <a:lnTo>
                      <a:pt x="248" y="114"/>
                    </a:lnTo>
                    <a:lnTo>
                      <a:pt x="253" y="119"/>
                    </a:lnTo>
                    <a:lnTo>
                      <a:pt x="258" y="119"/>
                    </a:lnTo>
                    <a:lnTo>
                      <a:pt x="263" y="124"/>
                    </a:lnTo>
                    <a:lnTo>
                      <a:pt x="273" y="134"/>
                    </a:lnTo>
                    <a:lnTo>
                      <a:pt x="273" y="139"/>
                    </a:lnTo>
                    <a:lnTo>
                      <a:pt x="278" y="144"/>
                    </a:lnTo>
                    <a:lnTo>
                      <a:pt x="288" y="144"/>
                    </a:lnTo>
                    <a:lnTo>
                      <a:pt x="283" y="144"/>
                    </a:lnTo>
                    <a:lnTo>
                      <a:pt x="288" y="144"/>
                    </a:lnTo>
                    <a:lnTo>
                      <a:pt x="293" y="139"/>
                    </a:lnTo>
                    <a:lnTo>
                      <a:pt x="293" y="129"/>
                    </a:lnTo>
                    <a:lnTo>
                      <a:pt x="298" y="124"/>
                    </a:lnTo>
                    <a:lnTo>
                      <a:pt x="298" y="109"/>
                    </a:lnTo>
                    <a:lnTo>
                      <a:pt x="303" y="105"/>
                    </a:lnTo>
                    <a:lnTo>
                      <a:pt x="303" y="90"/>
                    </a:lnTo>
                    <a:lnTo>
                      <a:pt x="307" y="85"/>
                    </a:lnTo>
                    <a:lnTo>
                      <a:pt x="307" y="65"/>
                    </a:lnTo>
                    <a:lnTo>
                      <a:pt x="312" y="60"/>
                    </a:lnTo>
                    <a:lnTo>
                      <a:pt x="312" y="40"/>
                    </a:lnTo>
                    <a:lnTo>
                      <a:pt x="317" y="35"/>
                    </a:lnTo>
                    <a:lnTo>
                      <a:pt x="317" y="25"/>
                    </a:lnTo>
                    <a:lnTo>
                      <a:pt x="322" y="20"/>
                    </a:lnTo>
                    <a:lnTo>
                      <a:pt x="322" y="5"/>
                    </a:lnTo>
                    <a:lnTo>
                      <a:pt x="327" y="0"/>
                    </a:lnTo>
                    <a:lnTo>
                      <a:pt x="332" y="5"/>
                    </a:lnTo>
                    <a:lnTo>
                      <a:pt x="337" y="10"/>
                    </a:lnTo>
                    <a:lnTo>
                      <a:pt x="337" y="15"/>
                    </a:lnTo>
                    <a:lnTo>
                      <a:pt x="342" y="20"/>
                    </a:lnTo>
                    <a:lnTo>
                      <a:pt x="342" y="35"/>
                    </a:lnTo>
                    <a:lnTo>
                      <a:pt x="347" y="40"/>
                    </a:lnTo>
                    <a:lnTo>
                      <a:pt x="347" y="55"/>
                    </a:lnTo>
                    <a:lnTo>
                      <a:pt x="352" y="60"/>
                    </a:lnTo>
                    <a:lnTo>
                      <a:pt x="352" y="70"/>
                    </a:lnTo>
                    <a:lnTo>
                      <a:pt x="357" y="75"/>
                    </a:lnTo>
                    <a:lnTo>
                      <a:pt x="357" y="95"/>
                    </a:lnTo>
                    <a:lnTo>
                      <a:pt x="362" y="100"/>
                    </a:lnTo>
                    <a:lnTo>
                      <a:pt x="362" y="129"/>
                    </a:lnTo>
                    <a:lnTo>
                      <a:pt x="367" y="139"/>
                    </a:lnTo>
                    <a:lnTo>
                      <a:pt x="367" y="164"/>
                    </a:lnTo>
                    <a:lnTo>
                      <a:pt x="372" y="179"/>
                    </a:lnTo>
                    <a:lnTo>
                      <a:pt x="372" y="229"/>
                    </a:lnTo>
                    <a:lnTo>
                      <a:pt x="377" y="244"/>
                    </a:lnTo>
                    <a:lnTo>
                      <a:pt x="377" y="293"/>
                    </a:lnTo>
                    <a:lnTo>
                      <a:pt x="382" y="313"/>
                    </a:lnTo>
                    <a:lnTo>
                      <a:pt x="382" y="343"/>
                    </a:lnTo>
                    <a:lnTo>
                      <a:pt x="387" y="353"/>
                    </a:lnTo>
                    <a:lnTo>
                      <a:pt x="387" y="378"/>
                    </a:lnTo>
                    <a:lnTo>
                      <a:pt x="392" y="383"/>
                    </a:lnTo>
                    <a:lnTo>
                      <a:pt x="392" y="388"/>
                    </a:lnTo>
                    <a:lnTo>
                      <a:pt x="392" y="383"/>
                    </a:lnTo>
                    <a:lnTo>
                      <a:pt x="397" y="378"/>
                    </a:lnTo>
                    <a:lnTo>
                      <a:pt x="397" y="363"/>
                    </a:lnTo>
                    <a:lnTo>
                      <a:pt x="402" y="348"/>
                    </a:lnTo>
                    <a:lnTo>
                      <a:pt x="402" y="308"/>
                    </a:lnTo>
                    <a:lnTo>
                      <a:pt x="407" y="293"/>
                    </a:lnTo>
                  </a:path>
                </a:pathLst>
              </a:custGeom>
              <a:noFill/>
              <a:ln w="38100" cap="flat">
                <a:solidFill>
                  <a:srgbClr val="0000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="1">
                  <a:solidFill>
                    <a:schemeClr val="accent3"/>
                  </a:solidFill>
                  <a:latin typeface="Helvetica" pitchFamily="34" charset="0"/>
                </a:endParaRPr>
              </a:p>
            </p:txBody>
          </p:sp>
          <p:sp>
            <p:nvSpPr>
              <p:cNvPr id="65854" name="Freeform 318"/>
              <p:cNvSpPr>
                <a:spLocks/>
              </p:cNvSpPr>
              <p:nvPr/>
            </p:nvSpPr>
            <p:spPr bwMode="auto">
              <a:xfrm>
                <a:off x="3246" y="1187"/>
                <a:ext cx="392" cy="665"/>
              </a:xfrm>
              <a:custGeom>
                <a:avLst/>
                <a:gdLst/>
                <a:ahLst/>
                <a:cxnLst>
                  <a:cxn ang="0">
                    <a:pos x="5" y="194"/>
                  </a:cxn>
                  <a:cxn ang="0">
                    <a:pos x="10" y="119"/>
                  </a:cxn>
                  <a:cxn ang="0">
                    <a:pos x="20" y="89"/>
                  </a:cxn>
                  <a:cxn ang="0">
                    <a:pos x="30" y="84"/>
                  </a:cxn>
                  <a:cxn ang="0">
                    <a:pos x="44" y="104"/>
                  </a:cxn>
                  <a:cxn ang="0">
                    <a:pos x="59" y="114"/>
                  </a:cxn>
                  <a:cxn ang="0">
                    <a:pos x="74" y="114"/>
                  </a:cxn>
                  <a:cxn ang="0">
                    <a:pos x="89" y="99"/>
                  </a:cxn>
                  <a:cxn ang="0">
                    <a:pos x="99" y="79"/>
                  </a:cxn>
                  <a:cxn ang="0">
                    <a:pos x="114" y="74"/>
                  </a:cxn>
                  <a:cxn ang="0">
                    <a:pos x="129" y="65"/>
                  </a:cxn>
                  <a:cxn ang="0">
                    <a:pos x="144" y="60"/>
                  </a:cxn>
                  <a:cxn ang="0">
                    <a:pos x="159" y="45"/>
                  </a:cxn>
                  <a:cxn ang="0">
                    <a:pos x="164" y="15"/>
                  </a:cxn>
                  <a:cxn ang="0">
                    <a:pos x="179" y="0"/>
                  </a:cxn>
                  <a:cxn ang="0">
                    <a:pos x="184" y="70"/>
                  </a:cxn>
                  <a:cxn ang="0">
                    <a:pos x="193" y="149"/>
                  </a:cxn>
                  <a:cxn ang="0">
                    <a:pos x="198" y="293"/>
                  </a:cxn>
                  <a:cxn ang="0">
                    <a:pos x="208" y="348"/>
                  </a:cxn>
                  <a:cxn ang="0">
                    <a:pos x="213" y="387"/>
                  </a:cxn>
                  <a:cxn ang="0">
                    <a:pos x="223" y="372"/>
                  </a:cxn>
                  <a:cxn ang="0">
                    <a:pos x="228" y="328"/>
                  </a:cxn>
                  <a:cxn ang="0">
                    <a:pos x="238" y="298"/>
                  </a:cxn>
                  <a:cxn ang="0">
                    <a:pos x="243" y="238"/>
                  </a:cxn>
                  <a:cxn ang="0">
                    <a:pos x="258" y="209"/>
                  </a:cxn>
                  <a:cxn ang="0">
                    <a:pos x="263" y="218"/>
                  </a:cxn>
                  <a:cxn ang="0">
                    <a:pos x="268" y="258"/>
                  </a:cxn>
                  <a:cxn ang="0">
                    <a:pos x="283" y="288"/>
                  </a:cxn>
                  <a:cxn ang="0">
                    <a:pos x="288" y="273"/>
                  </a:cxn>
                  <a:cxn ang="0">
                    <a:pos x="293" y="214"/>
                  </a:cxn>
                  <a:cxn ang="0">
                    <a:pos x="303" y="149"/>
                  </a:cxn>
                  <a:cxn ang="0">
                    <a:pos x="308" y="79"/>
                  </a:cxn>
                  <a:cxn ang="0">
                    <a:pos x="318" y="45"/>
                  </a:cxn>
                  <a:cxn ang="0">
                    <a:pos x="323" y="70"/>
                  </a:cxn>
                  <a:cxn ang="0">
                    <a:pos x="332" y="139"/>
                  </a:cxn>
                  <a:cxn ang="0">
                    <a:pos x="337" y="273"/>
                  </a:cxn>
                  <a:cxn ang="0">
                    <a:pos x="347" y="387"/>
                  </a:cxn>
                  <a:cxn ang="0">
                    <a:pos x="352" y="531"/>
                  </a:cxn>
                  <a:cxn ang="0">
                    <a:pos x="362" y="596"/>
                  </a:cxn>
                  <a:cxn ang="0">
                    <a:pos x="367" y="660"/>
                  </a:cxn>
                  <a:cxn ang="0">
                    <a:pos x="377" y="636"/>
                  </a:cxn>
                  <a:cxn ang="0">
                    <a:pos x="387" y="546"/>
                  </a:cxn>
                </a:cxnLst>
                <a:rect l="0" t="0" r="r" b="b"/>
                <a:pathLst>
                  <a:path w="392" h="665">
                    <a:moveTo>
                      <a:pt x="0" y="258"/>
                    </a:moveTo>
                    <a:lnTo>
                      <a:pt x="0" y="209"/>
                    </a:lnTo>
                    <a:lnTo>
                      <a:pt x="5" y="194"/>
                    </a:lnTo>
                    <a:lnTo>
                      <a:pt x="5" y="164"/>
                    </a:lnTo>
                    <a:lnTo>
                      <a:pt x="10" y="154"/>
                    </a:lnTo>
                    <a:lnTo>
                      <a:pt x="10" y="119"/>
                    </a:lnTo>
                    <a:lnTo>
                      <a:pt x="15" y="109"/>
                    </a:lnTo>
                    <a:lnTo>
                      <a:pt x="15" y="94"/>
                    </a:lnTo>
                    <a:lnTo>
                      <a:pt x="20" y="89"/>
                    </a:lnTo>
                    <a:lnTo>
                      <a:pt x="20" y="84"/>
                    </a:lnTo>
                    <a:lnTo>
                      <a:pt x="25" y="79"/>
                    </a:lnTo>
                    <a:lnTo>
                      <a:pt x="30" y="84"/>
                    </a:lnTo>
                    <a:lnTo>
                      <a:pt x="35" y="89"/>
                    </a:lnTo>
                    <a:lnTo>
                      <a:pt x="44" y="99"/>
                    </a:lnTo>
                    <a:lnTo>
                      <a:pt x="44" y="104"/>
                    </a:lnTo>
                    <a:lnTo>
                      <a:pt x="49" y="109"/>
                    </a:lnTo>
                    <a:lnTo>
                      <a:pt x="54" y="114"/>
                    </a:lnTo>
                    <a:lnTo>
                      <a:pt x="59" y="114"/>
                    </a:lnTo>
                    <a:lnTo>
                      <a:pt x="64" y="114"/>
                    </a:lnTo>
                    <a:lnTo>
                      <a:pt x="69" y="114"/>
                    </a:lnTo>
                    <a:lnTo>
                      <a:pt x="74" y="114"/>
                    </a:lnTo>
                    <a:lnTo>
                      <a:pt x="79" y="109"/>
                    </a:lnTo>
                    <a:lnTo>
                      <a:pt x="84" y="104"/>
                    </a:lnTo>
                    <a:lnTo>
                      <a:pt x="89" y="99"/>
                    </a:lnTo>
                    <a:lnTo>
                      <a:pt x="89" y="94"/>
                    </a:lnTo>
                    <a:lnTo>
                      <a:pt x="99" y="84"/>
                    </a:lnTo>
                    <a:lnTo>
                      <a:pt x="99" y="79"/>
                    </a:lnTo>
                    <a:lnTo>
                      <a:pt x="104" y="74"/>
                    </a:lnTo>
                    <a:lnTo>
                      <a:pt x="109" y="74"/>
                    </a:lnTo>
                    <a:lnTo>
                      <a:pt x="114" y="74"/>
                    </a:lnTo>
                    <a:lnTo>
                      <a:pt x="119" y="70"/>
                    </a:lnTo>
                    <a:lnTo>
                      <a:pt x="124" y="70"/>
                    </a:lnTo>
                    <a:lnTo>
                      <a:pt x="129" y="65"/>
                    </a:lnTo>
                    <a:lnTo>
                      <a:pt x="134" y="65"/>
                    </a:lnTo>
                    <a:lnTo>
                      <a:pt x="139" y="60"/>
                    </a:lnTo>
                    <a:lnTo>
                      <a:pt x="144" y="60"/>
                    </a:lnTo>
                    <a:lnTo>
                      <a:pt x="149" y="55"/>
                    </a:lnTo>
                    <a:lnTo>
                      <a:pt x="154" y="50"/>
                    </a:lnTo>
                    <a:lnTo>
                      <a:pt x="159" y="45"/>
                    </a:lnTo>
                    <a:lnTo>
                      <a:pt x="159" y="35"/>
                    </a:lnTo>
                    <a:lnTo>
                      <a:pt x="164" y="30"/>
                    </a:lnTo>
                    <a:lnTo>
                      <a:pt x="164" y="15"/>
                    </a:lnTo>
                    <a:lnTo>
                      <a:pt x="169" y="10"/>
                    </a:lnTo>
                    <a:lnTo>
                      <a:pt x="169" y="0"/>
                    </a:lnTo>
                    <a:lnTo>
                      <a:pt x="179" y="0"/>
                    </a:lnTo>
                    <a:lnTo>
                      <a:pt x="179" y="20"/>
                    </a:lnTo>
                    <a:lnTo>
                      <a:pt x="184" y="30"/>
                    </a:lnTo>
                    <a:lnTo>
                      <a:pt x="184" y="70"/>
                    </a:lnTo>
                    <a:lnTo>
                      <a:pt x="188" y="89"/>
                    </a:lnTo>
                    <a:lnTo>
                      <a:pt x="188" y="129"/>
                    </a:lnTo>
                    <a:lnTo>
                      <a:pt x="193" y="149"/>
                    </a:lnTo>
                    <a:lnTo>
                      <a:pt x="193" y="214"/>
                    </a:lnTo>
                    <a:lnTo>
                      <a:pt x="198" y="233"/>
                    </a:lnTo>
                    <a:lnTo>
                      <a:pt x="198" y="293"/>
                    </a:lnTo>
                    <a:lnTo>
                      <a:pt x="203" y="308"/>
                    </a:lnTo>
                    <a:lnTo>
                      <a:pt x="203" y="338"/>
                    </a:lnTo>
                    <a:lnTo>
                      <a:pt x="208" y="348"/>
                    </a:lnTo>
                    <a:lnTo>
                      <a:pt x="208" y="372"/>
                    </a:lnTo>
                    <a:lnTo>
                      <a:pt x="213" y="377"/>
                    </a:lnTo>
                    <a:lnTo>
                      <a:pt x="213" y="387"/>
                    </a:lnTo>
                    <a:lnTo>
                      <a:pt x="218" y="382"/>
                    </a:lnTo>
                    <a:lnTo>
                      <a:pt x="218" y="377"/>
                    </a:lnTo>
                    <a:lnTo>
                      <a:pt x="223" y="372"/>
                    </a:lnTo>
                    <a:lnTo>
                      <a:pt x="223" y="358"/>
                    </a:lnTo>
                    <a:lnTo>
                      <a:pt x="228" y="353"/>
                    </a:lnTo>
                    <a:lnTo>
                      <a:pt x="228" y="328"/>
                    </a:lnTo>
                    <a:lnTo>
                      <a:pt x="233" y="323"/>
                    </a:lnTo>
                    <a:lnTo>
                      <a:pt x="233" y="303"/>
                    </a:lnTo>
                    <a:lnTo>
                      <a:pt x="238" y="298"/>
                    </a:lnTo>
                    <a:lnTo>
                      <a:pt x="238" y="268"/>
                    </a:lnTo>
                    <a:lnTo>
                      <a:pt x="243" y="263"/>
                    </a:lnTo>
                    <a:lnTo>
                      <a:pt x="243" y="238"/>
                    </a:lnTo>
                    <a:lnTo>
                      <a:pt x="248" y="233"/>
                    </a:lnTo>
                    <a:lnTo>
                      <a:pt x="248" y="218"/>
                    </a:lnTo>
                    <a:lnTo>
                      <a:pt x="258" y="209"/>
                    </a:lnTo>
                    <a:lnTo>
                      <a:pt x="253" y="209"/>
                    </a:lnTo>
                    <a:lnTo>
                      <a:pt x="258" y="214"/>
                    </a:lnTo>
                    <a:lnTo>
                      <a:pt x="263" y="218"/>
                    </a:lnTo>
                    <a:lnTo>
                      <a:pt x="263" y="228"/>
                    </a:lnTo>
                    <a:lnTo>
                      <a:pt x="268" y="233"/>
                    </a:lnTo>
                    <a:lnTo>
                      <a:pt x="268" y="258"/>
                    </a:lnTo>
                    <a:lnTo>
                      <a:pt x="273" y="263"/>
                    </a:lnTo>
                    <a:lnTo>
                      <a:pt x="273" y="278"/>
                    </a:lnTo>
                    <a:lnTo>
                      <a:pt x="283" y="288"/>
                    </a:lnTo>
                    <a:lnTo>
                      <a:pt x="278" y="288"/>
                    </a:lnTo>
                    <a:lnTo>
                      <a:pt x="283" y="278"/>
                    </a:lnTo>
                    <a:lnTo>
                      <a:pt x="288" y="273"/>
                    </a:lnTo>
                    <a:lnTo>
                      <a:pt x="288" y="248"/>
                    </a:lnTo>
                    <a:lnTo>
                      <a:pt x="293" y="238"/>
                    </a:lnTo>
                    <a:lnTo>
                      <a:pt x="293" y="214"/>
                    </a:lnTo>
                    <a:lnTo>
                      <a:pt x="298" y="204"/>
                    </a:lnTo>
                    <a:lnTo>
                      <a:pt x="298" y="164"/>
                    </a:lnTo>
                    <a:lnTo>
                      <a:pt x="303" y="149"/>
                    </a:lnTo>
                    <a:lnTo>
                      <a:pt x="303" y="109"/>
                    </a:lnTo>
                    <a:lnTo>
                      <a:pt x="308" y="99"/>
                    </a:lnTo>
                    <a:lnTo>
                      <a:pt x="308" y="79"/>
                    </a:lnTo>
                    <a:lnTo>
                      <a:pt x="313" y="70"/>
                    </a:lnTo>
                    <a:lnTo>
                      <a:pt x="313" y="50"/>
                    </a:lnTo>
                    <a:lnTo>
                      <a:pt x="318" y="45"/>
                    </a:lnTo>
                    <a:lnTo>
                      <a:pt x="318" y="50"/>
                    </a:lnTo>
                    <a:lnTo>
                      <a:pt x="323" y="55"/>
                    </a:lnTo>
                    <a:lnTo>
                      <a:pt x="323" y="70"/>
                    </a:lnTo>
                    <a:lnTo>
                      <a:pt x="328" y="79"/>
                    </a:lnTo>
                    <a:lnTo>
                      <a:pt x="328" y="124"/>
                    </a:lnTo>
                    <a:lnTo>
                      <a:pt x="332" y="139"/>
                    </a:lnTo>
                    <a:lnTo>
                      <a:pt x="332" y="204"/>
                    </a:lnTo>
                    <a:lnTo>
                      <a:pt x="337" y="223"/>
                    </a:lnTo>
                    <a:lnTo>
                      <a:pt x="337" y="273"/>
                    </a:lnTo>
                    <a:lnTo>
                      <a:pt x="342" y="298"/>
                    </a:lnTo>
                    <a:lnTo>
                      <a:pt x="342" y="367"/>
                    </a:lnTo>
                    <a:lnTo>
                      <a:pt x="347" y="387"/>
                    </a:lnTo>
                    <a:lnTo>
                      <a:pt x="347" y="457"/>
                    </a:lnTo>
                    <a:lnTo>
                      <a:pt x="352" y="477"/>
                    </a:lnTo>
                    <a:lnTo>
                      <a:pt x="352" y="531"/>
                    </a:lnTo>
                    <a:lnTo>
                      <a:pt x="357" y="551"/>
                    </a:lnTo>
                    <a:lnTo>
                      <a:pt x="357" y="581"/>
                    </a:lnTo>
                    <a:lnTo>
                      <a:pt x="362" y="596"/>
                    </a:lnTo>
                    <a:lnTo>
                      <a:pt x="362" y="636"/>
                    </a:lnTo>
                    <a:lnTo>
                      <a:pt x="367" y="641"/>
                    </a:lnTo>
                    <a:lnTo>
                      <a:pt x="367" y="660"/>
                    </a:lnTo>
                    <a:lnTo>
                      <a:pt x="372" y="665"/>
                    </a:lnTo>
                    <a:lnTo>
                      <a:pt x="377" y="660"/>
                    </a:lnTo>
                    <a:lnTo>
                      <a:pt x="377" y="636"/>
                    </a:lnTo>
                    <a:lnTo>
                      <a:pt x="382" y="621"/>
                    </a:lnTo>
                    <a:lnTo>
                      <a:pt x="382" y="566"/>
                    </a:lnTo>
                    <a:lnTo>
                      <a:pt x="387" y="546"/>
                    </a:lnTo>
                    <a:lnTo>
                      <a:pt x="387" y="502"/>
                    </a:lnTo>
                    <a:lnTo>
                      <a:pt x="392" y="477"/>
                    </a:lnTo>
                  </a:path>
                </a:pathLst>
              </a:custGeom>
              <a:noFill/>
              <a:ln w="38100" cap="flat">
                <a:solidFill>
                  <a:srgbClr val="0000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="1">
                  <a:solidFill>
                    <a:schemeClr val="accent3"/>
                  </a:solidFill>
                  <a:latin typeface="Helvetica" pitchFamily="34" charset="0"/>
                </a:endParaRPr>
              </a:p>
            </p:txBody>
          </p:sp>
          <p:sp>
            <p:nvSpPr>
              <p:cNvPr id="65855" name="Freeform 319"/>
              <p:cNvSpPr>
                <a:spLocks/>
              </p:cNvSpPr>
              <p:nvPr/>
            </p:nvSpPr>
            <p:spPr bwMode="auto">
              <a:xfrm>
                <a:off x="3638" y="1197"/>
                <a:ext cx="423" cy="466"/>
              </a:xfrm>
              <a:custGeom>
                <a:avLst/>
                <a:gdLst/>
                <a:ahLst/>
                <a:cxnLst>
                  <a:cxn ang="0">
                    <a:pos x="5" y="372"/>
                  </a:cxn>
                  <a:cxn ang="0">
                    <a:pos x="10" y="248"/>
                  </a:cxn>
                  <a:cxn ang="0">
                    <a:pos x="20" y="184"/>
                  </a:cxn>
                  <a:cxn ang="0">
                    <a:pos x="25" y="144"/>
                  </a:cxn>
                  <a:cxn ang="0">
                    <a:pos x="40" y="124"/>
                  </a:cxn>
                  <a:cxn ang="0">
                    <a:pos x="50" y="114"/>
                  </a:cxn>
                  <a:cxn ang="0">
                    <a:pos x="55" y="94"/>
                  </a:cxn>
                  <a:cxn ang="0">
                    <a:pos x="65" y="69"/>
                  </a:cxn>
                  <a:cxn ang="0">
                    <a:pos x="70" y="40"/>
                  </a:cxn>
                  <a:cxn ang="0">
                    <a:pos x="80" y="20"/>
                  </a:cxn>
                  <a:cxn ang="0">
                    <a:pos x="89" y="5"/>
                  </a:cxn>
                  <a:cxn ang="0">
                    <a:pos x="104" y="15"/>
                  </a:cxn>
                  <a:cxn ang="0">
                    <a:pos x="119" y="20"/>
                  </a:cxn>
                  <a:cxn ang="0">
                    <a:pos x="134" y="25"/>
                  </a:cxn>
                  <a:cxn ang="0">
                    <a:pos x="144" y="40"/>
                  </a:cxn>
                  <a:cxn ang="0">
                    <a:pos x="149" y="60"/>
                  </a:cxn>
                  <a:cxn ang="0">
                    <a:pos x="159" y="79"/>
                  </a:cxn>
                  <a:cxn ang="0">
                    <a:pos x="174" y="69"/>
                  </a:cxn>
                  <a:cxn ang="0">
                    <a:pos x="184" y="55"/>
                  </a:cxn>
                  <a:cxn ang="0">
                    <a:pos x="194" y="35"/>
                  </a:cxn>
                  <a:cxn ang="0">
                    <a:pos x="214" y="10"/>
                  </a:cxn>
                  <a:cxn ang="0">
                    <a:pos x="224" y="0"/>
                  </a:cxn>
                  <a:cxn ang="0">
                    <a:pos x="238" y="20"/>
                  </a:cxn>
                  <a:cxn ang="0">
                    <a:pos x="248" y="40"/>
                  </a:cxn>
                  <a:cxn ang="0">
                    <a:pos x="253" y="60"/>
                  </a:cxn>
                  <a:cxn ang="0">
                    <a:pos x="263" y="74"/>
                  </a:cxn>
                  <a:cxn ang="0">
                    <a:pos x="273" y="64"/>
                  </a:cxn>
                  <a:cxn ang="0">
                    <a:pos x="283" y="50"/>
                  </a:cxn>
                  <a:cxn ang="0">
                    <a:pos x="293" y="30"/>
                  </a:cxn>
                  <a:cxn ang="0">
                    <a:pos x="308" y="35"/>
                  </a:cxn>
                  <a:cxn ang="0">
                    <a:pos x="318" y="60"/>
                  </a:cxn>
                  <a:cxn ang="0">
                    <a:pos x="323" y="154"/>
                  </a:cxn>
                  <a:cxn ang="0">
                    <a:pos x="333" y="223"/>
                  </a:cxn>
                  <a:cxn ang="0">
                    <a:pos x="338" y="303"/>
                  </a:cxn>
                  <a:cxn ang="0">
                    <a:pos x="348" y="288"/>
                  </a:cxn>
                  <a:cxn ang="0">
                    <a:pos x="358" y="238"/>
                  </a:cxn>
                  <a:cxn ang="0">
                    <a:pos x="363" y="179"/>
                  </a:cxn>
                  <a:cxn ang="0">
                    <a:pos x="372" y="149"/>
                  </a:cxn>
                  <a:cxn ang="0">
                    <a:pos x="382" y="129"/>
                  </a:cxn>
                  <a:cxn ang="0">
                    <a:pos x="392" y="114"/>
                  </a:cxn>
                  <a:cxn ang="0">
                    <a:pos x="397" y="89"/>
                  </a:cxn>
                  <a:cxn ang="0">
                    <a:pos x="412" y="64"/>
                  </a:cxn>
                </a:cxnLst>
                <a:rect l="0" t="0" r="r" b="b"/>
                <a:pathLst>
                  <a:path w="422" h="467">
                    <a:moveTo>
                      <a:pt x="0" y="467"/>
                    </a:moveTo>
                    <a:lnTo>
                      <a:pt x="0" y="397"/>
                    </a:lnTo>
                    <a:lnTo>
                      <a:pt x="5" y="372"/>
                    </a:lnTo>
                    <a:lnTo>
                      <a:pt x="5" y="303"/>
                    </a:lnTo>
                    <a:lnTo>
                      <a:pt x="10" y="283"/>
                    </a:lnTo>
                    <a:lnTo>
                      <a:pt x="10" y="248"/>
                    </a:lnTo>
                    <a:lnTo>
                      <a:pt x="15" y="233"/>
                    </a:lnTo>
                    <a:lnTo>
                      <a:pt x="15" y="194"/>
                    </a:lnTo>
                    <a:lnTo>
                      <a:pt x="20" y="184"/>
                    </a:lnTo>
                    <a:lnTo>
                      <a:pt x="20" y="159"/>
                    </a:lnTo>
                    <a:lnTo>
                      <a:pt x="25" y="154"/>
                    </a:lnTo>
                    <a:lnTo>
                      <a:pt x="25" y="144"/>
                    </a:lnTo>
                    <a:lnTo>
                      <a:pt x="30" y="139"/>
                    </a:lnTo>
                    <a:lnTo>
                      <a:pt x="30" y="134"/>
                    </a:lnTo>
                    <a:lnTo>
                      <a:pt x="40" y="124"/>
                    </a:lnTo>
                    <a:lnTo>
                      <a:pt x="35" y="124"/>
                    </a:lnTo>
                    <a:lnTo>
                      <a:pt x="40" y="124"/>
                    </a:lnTo>
                    <a:lnTo>
                      <a:pt x="50" y="114"/>
                    </a:lnTo>
                    <a:lnTo>
                      <a:pt x="50" y="104"/>
                    </a:lnTo>
                    <a:lnTo>
                      <a:pt x="55" y="99"/>
                    </a:lnTo>
                    <a:lnTo>
                      <a:pt x="55" y="94"/>
                    </a:lnTo>
                    <a:lnTo>
                      <a:pt x="60" y="89"/>
                    </a:lnTo>
                    <a:lnTo>
                      <a:pt x="60" y="79"/>
                    </a:lnTo>
                    <a:lnTo>
                      <a:pt x="65" y="69"/>
                    </a:lnTo>
                    <a:lnTo>
                      <a:pt x="65" y="55"/>
                    </a:lnTo>
                    <a:lnTo>
                      <a:pt x="70" y="50"/>
                    </a:lnTo>
                    <a:lnTo>
                      <a:pt x="70" y="40"/>
                    </a:lnTo>
                    <a:lnTo>
                      <a:pt x="75" y="35"/>
                    </a:lnTo>
                    <a:lnTo>
                      <a:pt x="75" y="25"/>
                    </a:lnTo>
                    <a:lnTo>
                      <a:pt x="80" y="20"/>
                    </a:lnTo>
                    <a:lnTo>
                      <a:pt x="80" y="15"/>
                    </a:lnTo>
                    <a:lnTo>
                      <a:pt x="84" y="10"/>
                    </a:lnTo>
                    <a:lnTo>
                      <a:pt x="89" y="5"/>
                    </a:lnTo>
                    <a:lnTo>
                      <a:pt x="94" y="10"/>
                    </a:lnTo>
                    <a:lnTo>
                      <a:pt x="99" y="10"/>
                    </a:lnTo>
                    <a:lnTo>
                      <a:pt x="104" y="15"/>
                    </a:lnTo>
                    <a:lnTo>
                      <a:pt x="109" y="20"/>
                    </a:lnTo>
                    <a:lnTo>
                      <a:pt x="114" y="20"/>
                    </a:lnTo>
                    <a:lnTo>
                      <a:pt x="119" y="20"/>
                    </a:lnTo>
                    <a:lnTo>
                      <a:pt x="124" y="20"/>
                    </a:lnTo>
                    <a:lnTo>
                      <a:pt x="129" y="20"/>
                    </a:lnTo>
                    <a:lnTo>
                      <a:pt x="134" y="25"/>
                    </a:lnTo>
                    <a:lnTo>
                      <a:pt x="139" y="30"/>
                    </a:lnTo>
                    <a:lnTo>
                      <a:pt x="139" y="35"/>
                    </a:lnTo>
                    <a:lnTo>
                      <a:pt x="144" y="40"/>
                    </a:lnTo>
                    <a:lnTo>
                      <a:pt x="144" y="45"/>
                    </a:lnTo>
                    <a:lnTo>
                      <a:pt x="149" y="50"/>
                    </a:lnTo>
                    <a:lnTo>
                      <a:pt x="149" y="60"/>
                    </a:lnTo>
                    <a:lnTo>
                      <a:pt x="154" y="64"/>
                    </a:lnTo>
                    <a:lnTo>
                      <a:pt x="154" y="74"/>
                    </a:lnTo>
                    <a:lnTo>
                      <a:pt x="159" y="79"/>
                    </a:lnTo>
                    <a:lnTo>
                      <a:pt x="164" y="79"/>
                    </a:lnTo>
                    <a:lnTo>
                      <a:pt x="169" y="74"/>
                    </a:lnTo>
                    <a:lnTo>
                      <a:pt x="174" y="69"/>
                    </a:lnTo>
                    <a:lnTo>
                      <a:pt x="179" y="64"/>
                    </a:lnTo>
                    <a:lnTo>
                      <a:pt x="179" y="60"/>
                    </a:lnTo>
                    <a:lnTo>
                      <a:pt x="184" y="55"/>
                    </a:lnTo>
                    <a:lnTo>
                      <a:pt x="184" y="45"/>
                    </a:lnTo>
                    <a:lnTo>
                      <a:pt x="189" y="40"/>
                    </a:lnTo>
                    <a:lnTo>
                      <a:pt x="194" y="35"/>
                    </a:lnTo>
                    <a:lnTo>
                      <a:pt x="204" y="25"/>
                    </a:lnTo>
                    <a:lnTo>
                      <a:pt x="204" y="20"/>
                    </a:lnTo>
                    <a:lnTo>
                      <a:pt x="214" y="10"/>
                    </a:lnTo>
                    <a:lnTo>
                      <a:pt x="214" y="5"/>
                    </a:lnTo>
                    <a:lnTo>
                      <a:pt x="219" y="0"/>
                    </a:lnTo>
                    <a:lnTo>
                      <a:pt x="224" y="0"/>
                    </a:lnTo>
                    <a:lnTo>
                      <a:pt x="228" y="0"/>
                    </a:lnTo>
                    <a:lnTo>
                      <a:pt x="238" y="10"/>
                    </a:lnTo>
                    <a:lnTo>
                      <a:pt x="238" y="20"/>
                    </a:lnTo>
                    <a:lnTo>
                      <a:pt x="243" y="25"/>
                    </a:lnTo>
                    <a:lnTo>
                      <a:pt x="243" y="35"/>
                    </a:lnTo>
                    <a:lnTo>
                      <a:pt x="248" y="40"/>
                    </a:lnTo>
                    <a:lnTo>
                      <a:pt x="248" y="50"/>
                    </a:lnTo>
                    <a:lnTo>
                      <a:pt x="253" y="55"/>
                    </a:lnTo>
                    <a:lnTo>
                      <a:pt x="253" y="60"/>
                    </a:lnTo>
                    <a:lnTo>
                      <a:pt x="258" y="64"/>
                    </a:lnTo>
                    <a:lnTo>
                      <a:pt x="258" y="69"/>
                    </a:lnTo>
                    <a:lnTo>
                      <a:pt x="263" y="74"/>
                    </a:lnTo>
                    <a:lnTo>
                      <a:pt x="268" y="74"/>
                    </a:lnTo>
                    <a:lnTo>
                      <a:pt x="273" y="69"/>
                    </a:lnTo>
                    <a:lnTo>
                      <a:pt x="273" y="64"/>
                    </a:lnTo>
                    <a:lnTo>
                      <a:pt x="278" y="60"/>
                    </a:lnTo>
                    <a:lnTo>
                      <a:pt x="278" y="55"/>
                    </a:lnTo>
                    <a:lnTo>
                      <a:pt x="283" y="50"/>
                    </a:lnTo>
                    <a:lnTo>
                      <a:pt x="283" y="45"/>
                    </a:lnTo>
                    <a:lnTo>
                      <a:pt x="293" y="35"/>
                    </a:lnTo>
                    <a:lnTo>
                      <a:pt x="293" y="30"/>
                    </a:lnTo>
                    <a:lnTo>
                      <a:pt x="298" y="25"/>
                    </a:lnTo>
                    <a:lnTo>
                      <a:pt x="308" y="25"/>
                    </a:lnTo>
                    <a:lnTo>
                      <a:pt x="308" y="35"/>
                    </a:lnTo>
                    <a:lnTo>
                      <a:pt x="313" y="40"/>
                    </a:lnTo>
                    <a:lnTo>
                      <a:pt x="313" y="50"/>
                    </a:lnTo>
                    <a:lnTo>
                      <a:pt x="318" y="60"/>
                    </a:lnTo>
                    <a:lnTo>
                      <a:pt x="318" y="94"/>
                    </a:lnTo>
                    <a:lnTo>
                      <a:pt x="323" y="109"/>
                    </a:lnTo>
                    <a:lnTo>
                      <a:pt x="323" y="154"/>
                    </a:lnTo>
                    <a:lnTo>
                      <a:pt x="328" y="174"/>
                    </a:lnTo>
                    <a:lnTo>
                      <a:pt x="328" y="208"/>
                    </a:lnTo>
                    <a:lnTo>
                      <a:pt x="333" y="223"/>
                    </a:lnTo>
                    <a:lnTo>
                      <a:pt x="333" y="263"/>
                    </a:lnTo>
                    <a:lnTo>
                      <a:pt x="338" y="278"/>
                    </a:lnTo>
                    <a:lnTo>
                      <a:pt x="338" y="303"/>
                    </a:lnTo>
                    <a:lnTo>
                      <a:pt x="343" y="308"/>
                    </a:lnTo>
                    <a:lnTo>
                      <a:pt x="348" y="303"/>
                    </a:lnTo>
                    <a:lnTo>
                      <a:pt x="348" y="288"/>
                    </a:lnTo>
                    <a:lnTo>
                      <a:pt x="353" y="278"/>
                    </a:lnTo>
                    <a:lnTo>
                      <a:pt x="353" y="248"/>
                    </a:lnTo>
                    <a:lnTo>
                      <a:pt x="358" y="238"/>
                    </a:lnTo>
                    <a:lnTo>
                      <a:pt x="358" y="213"/>
                    </a:lnTo>
                    <a:lnTo>
                      <a:pt x="363" y="204"/>
                    </a:lnTo>
                    <a:lnTo>
                      <a:pt x="363" y="179"/>
                    </a:lnTo>
                    <a:lnTo>
                      <a:pt x="368" y="169"/>
                    </a:lnTo>
                    <a:lnTo>
                      <a:pt x="368" y="154"/>
                    </a:lnTo>
                    <a:lnTo>
                      <a:pt x="372" y="149"/>
                    </a:lnTo>
                    <a:lnTo>
                      <a:pt x="372" y="144"/>
                    </a:lnTo>
                    <a:lnTo>
                      <a:pt x="382" y="134"/>
                    </a:lnTo>
                    <a:lnTo>
                      <a:pt x="382" y="129"/>
                    </a:lnTo>
                    <a:lnTo>
                      <a:pt x="387" y="124"/>
                    </a:lnTo>
                    <a:lnTo>
                      <a:pt x="387" y="119"/>
                    </a:lnTo>
                    <a:lnTo>
                      <a:pt x="392" y="114"/>
                    </a:lnTo>
                    <a:lnTo>
                      <a:pt x="392" y="104"/>
                    </a:lnTo>
                    <a:lnTo>
                      <a:pt x="397" y="99"/>
                    </a:lnTo>
                    <a:lnTo>
                      <a:pt x="397" y="89"/>
                    </a:lnTo>
                    <a:lnTo>
                      <a:pt x="402" y="84"/>
                    </a:lnTo>
                    <a:lnTo>
                      <a:pt x="402" y="74"/>
                    </a:lnTo>
                    <a:lnTo>
                      <a:pt x="412" y="64"/>
                    </a:lnTo>
                    <a:lnTo>
                      <a:pt x="412" y="55"/>
                    </a:lnTo>
                    <a:lnTo>
                      <a:pt x="422" y="45"/>
                    </a:lnTo>
                  </a:path>
                </a:pathLst>
              </a:custGeom>
              <a:noFill/>
              <a:ln w="38100" cap="flat">
                <a:solidFill>
                  <a:srgbClr val="0000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="1">
                  <a:solidFill>
                    <a:schemeClr val="accent3"/>
                  </a:solidFill>
                  <a:latin typeface="Helvetica" pitchFamily="34" charset="0"/>
                </a:endParaRPr>
              </a:p>
            </p:txBody>
          </p:sp>
          <p:sp>
            <p:nvSpPr>
              <p:cNvPr id="65856" name="Freeform 320"/>
              <p:cNvSpPr>
                <a:spLocks/>
              </p:cNvSpPr>
              <p:nvPr/>
            </p:nvSpPr>
            <p:spPr bwMode="auto">
              <a:xfrm>
                <a:off x="4061" y="1122"/>
                <a:ext cx="402" cy="437"/>
              </a:xfrm>
              <a:custGeom>
                <a:avLst/>
                <a:gdLst/>
                <a:ahLst/>
                <a:cxnLst>
                  <a:cxn ang="0">
                    <a:pos x="0" y="115"/>
                  </a:cxn>
                  <a:cxn ang="0">
                    <a:pos x="10" y="100"/>
                  </a:cxn>
                  <a:cxn ang="0">
                    <a:pos x="20" y="100"/>
                  </a:cxn>
                  <a:cxn ang="0">
                    <a:pos x="30" y="105"/>
                  </a:cxn>
                  <a:cxn ang="0">
                    <a:pos x="40" y="115"/>
                  </a:cxn>
                  <a:cxn ang="0">
                    <a:pos x="50" y="120"/>
                  </a:cxn>
                  <a:cxn ang="0">
                    <a:pos x="60" y="130"/>
                  </a:cxn>
                  <a:cxn ang="0">
                    <a:pos x="70" y="130"/>
                  </a:cxn>
                  <a:cxn ang="0">
                    <a:pos x="80" y="105"/>
                  </a:cxn>
                  <a:cxn ang="0">
                    <a:pos x="85" y="75"/>
                  </a:cxn>
                  <a:cxn ang="0">
                    <a:pos x="90" y="55"/>
                  </a:cxn>
                  <a:cxn ang="0">
                    <a:pos x="94" y="35"/>
                  </a:cxn>
                  <a:cxn ang="0">
                    <a:pos x="99" y="25"/>
                  </a:cxn>
                  <a:cxn ang="0">
                    <a:pos x="109" y="35"/>
                  </a:cxn>
                  <a:cxn ang="0">
                    <a:pos x="114" y="60"/>
                  </a:cxn>
                  <a:cxn ang="0">
                    <a:pos x="119" y="95"/>
                  </a:cxn>
                  <a:cxn ang="0">
                    <a:pos x="124" y="120"/>
                  </a:cxn>
                  <a:cxn ang="0">
                    <a:pos x="129" y="149"/>
                  </a:cxn>
                  <a:cxn ang="0">
                    <a:pos x="134" y="169"/>
                  </a:cxn>
                  <a:cxn ang="0">
                    <a:pos x="144" y="159"/>
                  </a:cxn>
                  <a:cxn ang="0">
                    <a:pos x="154" y="139"/>
                  </a:cxn>
                  <a:cxn ang="0">
                    <a:pos x="164" y="120"/>
                  </a:cxn>
                  <a:cxn ang="0">
                    <a:pos x="169" y="110"/>
                  </a:cxn>
                  <a:cxn ang="0">
                    <a:pos x="179" y="100"/>
                  </a:cxn>
                  <a:cxn ang="0">
                    <a:pos x="189" y="90"/>
                  </a:cxn>
                  <a:cxn ang="0">
                    <a:pos x="199" y="85"/>
                  </a:cxn>
                  <a:cxn ang="0">
                    <a:pos x="209" y="80"/>
                  </a:cxn>
                  <a:cxn ang="0">
                    <a:pos x="219" y="80"/>
                  </a:cxn>
                  <a:cxn ang="0">
                    <a:pos x="229" y="90"/>
                  </a:cxn>
                  <a:cxn ang="0">
                    <a:pos x="238" y="90"/>
                  </a:cxn>
                  <a:cxn ang="0">
                    <a:pos x="248" y="80"/>
                  </a:cxn>
                  <a:cxn ang="0">
                    <a:pos x="253" y="65"/>
                  </a:cxn>
                  <a:cxn ang="0">
                    <a:pos x="258" y="35"/>
                  </a:cxn>
                  <a:cxn ang="0">
                    <a:pos x="263" y="15"/>
                  </a:cxn>
                  <a:cxn ang="0">
                    <a:pos x="268" y="5"/>
                  </a:cxn>
                  <a:cxn ang="0">
                    <a:pos x="273" y="15"/>
                  </a:cxn>
                  <a:cxn ang="0">
                    <a:pos x="278" y="55"/>
                  </a:cxn>
                  <a:cxn ang="0">
                    <a:pos x="283" y="144"/>
                  </a:cxn>
                  <a:cxn ang="0">
                    <a:pos x="288" y="259"/>
                  </a:cxn>
                  <a:cxn ang="0">
                    <a:pos x="293" y="338"/>
                  </a:cxn>
                  <a:cxn ang="0">
                    <a:pos x="298" y="408"/>
                  </a:cxn>
                  <a:cxn ang="0">
                    <a:pos x="303" y="423"/>
                  </a:cxn>
                  <a:cxn ang="0">
                    <a:pos x="308" y="393"/>
                  </a:cxn>
                  <a:cxn ang="0">
                    <a:pos x="313" y="313"/>
                  </a:cxn>
                  <a:cxn ang="0">
                    <a:pos x="318" y="219"/>
                  </a:cxn>
                  <a:cxn ang="0">
                    <a:pos x="323" y="154"/>
                  </a:cxn>
                  <a:cxn ang="0">
                    <a:pos x="328" y="95"/>
                  </a:cxn>
                  <a:cxn ang="0">
                    <a:pos x="338" y="60"/>
                  </a:cxn>
                  <a:cxn ang="0">
                    <a:pos x="338" y="65"/>
                  </a:cxn>
                  <a:cxn ang="0">
                    <a:pos x="348" y="80"/>
                  </a:cxn>
                  <a:cxn ang="0">
                    <a:pos x="363" y="70"/>
                  </a:cxn>
                  <a:cxn ang="0">
                    <a:pos x="368" y="55"/>
                  </a:cxn>
                  <a:cxn ang="0">
                    <a:pos x="373" y="45"/>
                  </a:cxn>
                  <a:cxn ang="0">
                    <a:pos x="378" y="55"/>
                  </a:cxn>
                  <a:cxn ang="0">
                    <a:pos x="382" y="85"/>
                  </a:cxn>
                  <a:cxn ang="0">
                    <a:pos x="387" y="154"/>
                  </a:cxn>
                  <a:cxn ang="0">
                    <a:pos x="392" y="254"/>
                  </a:cxn>
                  <a:cxn ang="0">
                    <a:pos x="397" y="333"/>
                  </a:cxn>
                  <a:cxn ang="0">
                    <a:pos x="402" y="423"/>
                  </a:cxn>
                </a:cxnLst>
                <a:rect l="0" t="0" r="r" b="b"/>
                <a:pathLst>
                  <a:path w="402" h="437">
                    <a:moveTo>
                      <a:pt x="0" y="120"/>
                    </a:moveTo>
                    <a:lnTo>
                      <a:pt x="0" y="115"/>
                    </a:lnTo>
                    <a:lnTo>
                      <a:pt x="10" y="105"/>
                    </a:lnTo>
                    <a:lnTo>
                      <a:pt x="10" y="100"/>
                    </a:lnTo>
                    <a:lnTo>
                      <a:pt x="15" y="100"/>
                    </a:lnTo>
                    <a:lnTo>
                      <a:pt x="20" y="100"/>
                    </a:lnTo>
                    <a:lnTo>
                      <a:pt x="25" y="105"/>
                    </a:lnTo>
                    <a:lnTo>
                      <a:pt x="30" y="105"/>
                    </a:lnTo>
                    <a:lnTo>
                      <a:pt x="35" y="110"/>
                    </a:lnTo>
                    <a:lnTo>
                      <a:pt x="40" y="115"/>
                    </a:lnTo>
                    <a:lnTo>
                      <a:pt x="45" y="115"/>
                    </a:lnTo>
                    <a:lnTo>
                      <a:pt x="50" y="120"/>
                    </a:lnTo>
                    <a:lnTo>
                      <a:pt x="55" y="125"/>
                    </a:lnTo>
                    <a:lnTo>
                      <a:pt x="60" y="130"/>
                    </a:lnTo>
                    <a:lnTo>
                      <a:pt x="65" y="130"/>
                    </a:lnTo>
                    <a:lnTo>
                      <a:pt x="70" y="130"/>
                    </a:lnTo>
                    <a:lnTo>
                      <a:pt x="80" y="120"/>
                    </a:lnTo>
                    <a:lnTo>
                      <a:pt x="80" y="105"/>
                    </a:lnTo>
                    <a:lnTo>
                      <a:pt x="85" y="95"/>
                    </a:lnTo>
                    <a:lnTo>
                      <a:pt x="85" y="75"/>
                    </a:lnTo>
                    <a:lnTo>
                      <a:pt x="90" y="70"/>
                    </a:lnTo>
                    <a:lnTo>
                      <a:pt x="90" y="55"/>
                    </a:lnTo>
                    <a:lnTo>
                      <a:pt x="94" y="50"/>
                    </a:lnTo>
                    <a:lnTo>
                      <a:pt x="94" y="35"/>
                    </a:lnTo>
                    <a:lnTo>
                      <a:pt x="104" y="25"/>
                    </a:lnTo>
                    <a:lnTo>
                      <a:pt x="99" y="25"/>
                    </a:lnTo>
                    <a:lnTo>
                      <a:pt x="104" y="30"/>
                    </a:lnTo>
                    <a:lnTo>
                      <a:pt x="109" y="35"/>
                    </a:lnTo>
                    <a:lnTo>
                      <a:pt x="109" y="50"/>
                    </a:lnTo>
                    <a:lnTo>
                      <a:pt x="114" y="60"/>
                    </a:lnTo>
                    <a:lnTo>
                      <a:pt x="114" y="85"/>
                    </a:lnTo>
                    <a:lnTo>
                      <a:pt x="119" y="95"/>
                    </a:lnTo>
                    <a:lnTo>
                      <a:pt x="119" y="115"/>
                    </a:lnTo>
                    <a:lnTo>
                      <a:pt x="124" y="120"/>
                    </a:lnTo>
                    <a:lnTo>
                      <a:pt x="124" y="144"/>
                    </a:lnTo>
                    <a:lnTo>
                      <a:pt x="129" y="149"/>
                    </a:lnTo>
                    <a:lnTo>
                      <a:pt x="129" y="164"/>
                    </a:lnTo>
                    <a:lnTo>
                      <a:pt x="134" y="169"/>
                    </a:lnTo>
                    <a:lnTo>
                      <a:pt x="139" y="164"/>
                    </a:lnTo>
                    <a:lnTo>
                      <a:pt x="144" y="159"/>
                    </a:lnTo>
                    <a:lnTo>
                      <a:pt x="144" y="149"/>
                    </a:lnTo>
                    <a:lnTo>
                      <a:pt x="154" y="139"/>
                    </a:lnTo>
                    <a:lnTo>
                      <a:pt x="154" y="130"/>
                    </a:lnTo>
                    <a:lnTo>
                      <a:pt x="164" y="120"/>
                    </a:lnTo>
                    <a:lnTo>
                      <a:pt x="164" y="115"/>
                    </a:lnTo>
                    <a:lnTo>
                      <a:pt x="169" y="110"/>
                    </a:lnTo>
                    <a:lnTo>
                      <a:pt x="174" y="105"/>
                    </a:lnTo>
                    <a:lnTo>
                      <a:pt x="179" y="100"/>
                    </a:lnTo>
                    <a:lnTo>
                      <a:pt x="184" y="95"/>
                    </a:lnTo>
                    <a:lnTo>
                      <a:pt x="189" y="90"/>
                    </a:lnTo>
                    <a:lnTo>
                      <a:pt x="194" y="90"/>
                    </a:lnTo>
                    <a:lnTo>
                      <a:pt x="199" y="85"/>
                    </a:lnTo>
                    <a:lnTo>
                      <a:pt x="204" y="80"/>
                    </a:lnTo>
                    <a:lnTo>
                      <a:pt x="209" y="80"/>
                    </a:lnTo>
                    <a:lnTo>
                      <a:pt x="214" y="80"/>
                    </a:lnTo>
                    <a:lnTo>
                      <a:pt x="219" y="80"/>
                    </a:lnTo>
                    <a:lnTo>
                      <a:pt x="224" y="85"/>
                    </a:lnTo>
                    <a:lnTo>
                      <a:pt x="229" y="90"/>
                    </a:lnTo>
                    <a:lnTo>
                      <a:pt x="234" y="90"/>
                    </a:lnTo>
                    <a:lnTo>
                      <a:pt x="238" y="90"/>
                    </a:lnTo>
                    <a:lnTo>
                      <a:pt x="243" y="85"/>
                    </a:lnTo>
                    <a:lnTo>
                      <a:pt x="248" y="80"/>
                    </a:lnTo>
                    <a:lnTo>
                      <a:pt x="248" y="70"/>
                    </a:lnTo>
                    <a:lnTo>
                      <a:pt x="253" y="65"/>
                    </a:lnTo>
                    <a:lnTo>
                      <a:pt x="253" y="45"/>
                    </a:lnTo>
                    <a:lnTo>
                      <a:pt x="258" y="35"/>
                    </a:lnTo>
                    <a:lnTo>
                      <a:pt x="258" y="25"/>
                    </a:lnTo>
                    <a:lnTo>
                      <a:pt x="263" y="15"/>
                    </a:lnTo>
                    <a:lnTo>
                      <a:pt x="263" y="0"/>
                    </a:lnTo>
                    <a:lnTo>
                      <a:pt x="268" y="5"/>
                    </a:lnTo>
                    <a:lnTo>
                      <a:pt x="268" y="10"/>
                    </a:lnTo>
                    <a:lnTo>
                      <a:pt x="273" y="15"/>
                    </a:lnTo>
                    <a:lnTo>
                      <a:pt x="273" y="40"/>
                    </a:lnTo>
                    <a:lnTo>
                      <a:pt x="278" y="55"/>
                    </a:lnTo>
                    <a:lnTo>
                      <a:pt x="278" y="120"/>
                    </a:lnTo>
                    <a:lnTo>
                      <a:pt x="283" y="144"/>
                    </a:lnTo>
                    <a:lnTo>
                      <a:pt x="283" y="229"/>
                    </a:lnTo>
                    <a:lnTo>
                      <a:pt x="288" y="259"/>
                    </a:lnTo>
                    <a:lnTo>
                      <a:pt x="288" y="313"/>
                    </a:lnTo>
                    <a:lnTo>
                      <a:pt x="293" y="338"/>
                    </a:lnTo>
                    <a:lnTo>
                      <a:pt x="293" y="398"/>
                    </a:lnTo>
                    <a:lnTo>
                      <a:pt x="298" y="408"/>
                    </a:lnTo>
                    <a:lnTo>
                      <a:pt x="298" y="423"/>
                    </a:lnTo>
                    <a:lnTo>
                      <a:pt x="303" y="423"/>
                    </a:lnTo>
                    <a:lnTo>
                      <a:pt x="303" y="403"/>
                    </a:lnTo>
                    <a:lnTo>
                      <a:pt x="308" y="393"/>
                    </a:lnTo>
                    <a:lnTo>
                      <a:pt x="308" y="333"/>
                    </a:lnTo>
                    <a:lnTo>
                      <a:pt x="313" y="313"/>
                    </a:lnTo>
                    <a:lnTo>
                      <a:pt x="313" y="239"/>
                    </a:lnTo>
                    <a:lnTo>
                      <a:pt x="318" y="219"/>
                    </a:lnTo>
                    <a:lnTo>
                      <a:pt x="318" y="174"/>
                    </a:lnTo>
                    <a:lnTo>
                      <a:pt x="323" y="154"/>
                    </a:lnTo>
                    <a:lnTo>
                      <a:pt x="323" y="105"/>
                    </a:lnTo>
                    <a:lnTo>
                      <a:pt x="328" y="95"/>
                    </a:lnTo>
                    <a:lnTo>
                      <a:pt x="328" y="70"/>
                    </a:lnTo>
                    <a:lnTo>
                      <a:pt x="338" y="60"/>
                    </a:lnTo>
                    <a:lnTo>
                      <a:pt x="333" y="60"/>
                    </a:lnTo>
                    <a:lnTo>
                      <a:pt x="338" y="65"/>
                    </a:lnTo>
                    <a:lnTo>
                      <a:pt x="348" y="75"/>
                    </a:lnTo>
                    <a:lnTo>
                      <a:pt x="348" y="80"/>
                    </a:lnTo>
                    <a:lnTo>
                      <a:pt x="353" y="80"/>
                    </a:lnTo>
                    <a:lnTo>
                      <a:pt x="363" y="70"/>
                    </a:lnTo>
                    <a:lnTo>
                      <a:pt x="363" y="60"/>
                    </a:lnTo>
                    <a:lnTo>
                      <a:pt x="368" y="55"/>
                    </a:lnTo>
                    <a:lnTo>
                      <a:pt x="368" y="50"/>
                    </a:lnTo>
                    <a:lnTo>
                      <a:pt x="373" y="45"/>
                    </a:lnTo>
                    <a:lnTo>
                      <a:pt x="373" y="50"/>
                    </a:lnTo>
                    <a:lnTo>
                      <a:pt x="378" y="55"/>
                    </a:lnTo>
                    <a:lnTo>
                      <a:pt x="378" y="75"/>
                    </a:lnTo>
                    <a:lnTo>
                      <a:pt x="382" y="85"/>
                    </a:lnTo>
                    <a:lnTo>
                      <a:pt x="382" y="135"/>
                    </a:lnTo>
                    <a:lnTo>
                      <a:pt x="387" y="154"/>
                    </a:lnTo>
                    <a:lnTo>
                      <a:pt x="387" y="229"/>
                    </a:lnTo>
                    <a:lnTo>
                      <a:pt x="392" y="254"/>
                    </a:lnTo>
                    <a:lnTo>
                      <a:pt x="392" y="308"/>
                    </a:lnTo>
                    <a:lnTo>
                      <a:pt x="397" y="333"/>
                    </a:lnTo>
                    <a:lnTo>
                      <a:pt x="397" y="403"/>
                    </a:lnTo>
                    <a:lnTo>
                      <a:pt x="402" y="423"/>
                    </a:lnTo>
                    <a:lnTo>
                      <a:pt x="402" y="437"/>
                    </a:lnTo>
                  </a:path>
                </a:pathLst>
              </a:custGeom>
              <a:noFill/>
              <a:ln w="38100" cap="flat">
                <a:solidFill>
                  <a:srgbClr val="0000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="1">
                  <a:solidFill>
                    <a:schemeClr val="accent3"/>
                  </a:solidFill>
                  <a:latin typeface="Helvetica" pitchFamily="34" charset="0"/>
                </a:endParaRPr>
              </a:p>
            </p:txBody>
          </p:sp>
          <p:sp>
            <p:nvSpPr>
              <p:cNvPr id="65857" name="Freeform 321"/>
              <p:cNvSpPr>
                <a:spLocks/>
              </p:cNvSpPr>
              <p:nvPr/>
            </p:nvSpPr>
            <p:spPr bwMode="auto">
              <a:xfrm>
                <a:off x="1458" y="1053"/>
                <a:ext cx="442" cy="308"/>
              </a:xfrm>
              <a:custGeom>
                <a:avLst/>
                <a:gdLst/>
                <a:ahLst/>
                <a:cxnLst>
                  <a:cxn ang="0">
                    <a:pos x="5" y="213"/>
                  </a:cxn>
                  <a:cxn ang="0">
                    <a:pos x="20" y="184"/>
                  </a:cxn>
                  <a:cxn ang="0">
                    <a:pos x="40" y="164"/>
                  </a:cxn>
                  <a:cxn ang="0">
                    <a:pos x="45" y="164"/>
                  </a:cxn>
                  <a:cxn ang="0">
                    <a:pos x="60" y="169"/>
                  </a:cxn>
                  <a:cxn ang="0">
                    <a:pos x="70" y="179"/>
                  </a:cxn>
                  <a:cxn ang="0">
                    <a:pos x="85" y="179"/>
                  </a:cxn>
                  <a:cxn ang="0">
                    <a:pos x="100" y="164"/>
                  </a:cxn>
                  <a:cxn ang="0">
                    <a:pos x="114" y="149"/>
                  </a:cxn>
                  <a:cxn ang="0">
                    <a:pos x="124" y="129"/>
                  </a:cxn>
                  <a:cxn ang="0">
                    <a:pos x="129" y="104"/>
                  </a:cxn>
                  <a:cxn ang="0">
                    <a:pos x="139" y="64"/>
                  </a:cxn>
                  <a:cxn ang="0">
                    <a:pos x="144" y="20"/>
                  </a:cxn>
                  <a:cxn ang="0">
                    <a:pos x="154" y="5"/>
                  </a:cxn>
                  <a:cxn ang="0">
                    <a:pos x="164" y="35"/>
                  </a:cxn>
                  <a:cxn ang="0">
                    <a:pos x="169" y="144"/>
                  </a:cxn>
                  <a:cxn ang="0">
                    <a:pos x="179" y="208"/>
                  </a:cxn>
                  <a:cxn ang="0">
                    <a:pos x="184" y="268"/>
                  </a:cxn>
                  <a:cxn ang="0">
                    <a:pos x="194" y="263"/>
                  </a:cxn>
                  <a:cxn ang="0">
                    <a:pos x="204" y="238"/>
                  </a:cxn>
                  <a:cxn ang="0">
                    <a:pos x="214" y="213"/>
                  </a:cxn>
                  <a:cxn ang="0">
                    <a:pos x="234" y="199"/>
                  </a:cxn>
                  <a:cxn ang="0">
                    <a:pos x="239" y="154"/>
                  </a:cxn>
                  <a:cxn ang="0">
                    <a:pos x="248" y="119"/>
                  </a:cxn>
                  <a:cxn ang="0">
                    <a:pos x="253" y="89"/>
                  </a:cxn>
                  <a:cxn ang="0">
                    <a:pos x="263" y="109"/>
                  </a:cxn>
                  <a:cxn ang="0">
                    <a:pos x="273" y="134"/>
                  </a:cxn>
                  <a:cxn ang="0">
                    <a:pos x="278" y="169"/>
                  </a:cxn>
                  <a:cxn ang="0">
                    <a:pos x="288" y="184"/>
                  </a:cxn>
                  <a:cxn ang="0">
                    <a:pos x="298" y="199"/>
                  </a:cxn>
                  <a:cxn ang="0">
                    <a:pos x="313" y="189"/>
                  </a:cxn>
                  <a:cxn ang="0">
                    <a:pos x="328" y="154"/>
                  </a:cxn>
                  <a:cxn ang="0">
                    <a:pos x="338" y="139"/>
                  </a:cxn>
                  <a:cxn ang="0">
                    <a:pos x="358" y="144"/>
                  </a:cxn>
                  <a:cxn ang="0">
                    <a:pos x="368" y="164"/>
                  </a:cxn>
                  <a:cxn ang="0">
                    <a:pos x="383" y="169"/>
                  </a:cxn>
                  <a:cxn ang="0">
                    <a:pos x="397" y="174"/>
                  </a:cxn>
                  <a:cxn ang="0">
                    <a:pos x="402" y="204"/>
                  </a:cxn>
                  <a:cxn ang="0">
                    <a:pos x="412" y="223"/>
                  </a:cxn>
                  <a:cxn ang="0">
                    <a:pos x="417" y="273"/>
                  </a:cxn>
                  <a:cxn ang="0">
                    <a:pos x="427" y="298"/>
                  </a:cxn>
                  <a:cxn ang="0">
                    <a:pos x="437" y="298"/>
                  </a:cxn>
                </a:cxnLst>
                <a:rect l="0" t="0" r="r" b="b"/>
                <a:pathLst>
                  <a:path w="442" h="308">
                    <a:moveTo>
                      <a:pt x="0" y="213"/>
                    </a:moveTo>
                    <a:lnTo>
                      <a:pt x="0" y="218"/>
                    </a:lnTo>
                    <a:lnTo>
                      <a:pt x="5" y="213"/>
                    </a:lnTo>
                    <a:lnTo>
                      <a:pt x="10" y="213"/>
                    </a:lnTo>
                    <a:lnTo>
                      <a:pt x="20" y="204"/>
                    </a:lnTo>
                    <a:lnTo>
                      <a:pt x="20" y="184"/>
                    </a:lnTo>
                    <a:lnTo>
                      <a:pt x="25" y="179"/>
                    </a:lnTo>
                    <a:lnTo>
                      <a:pt x="30" y="174"/>
                    </a:lnTo>
                    <a:lnTo>
                      <a:pt x="40" y="164"/>
                    </a:lnTo>
                    <a:lnTo>
                      <a:pt x="35" y="164"/>
                    </a:lnTo>
                    <a:lnTo>
                      <a:pt x="40" y="164"/>
                    </a:lnTo>
                    <a:lnTo>
                      <a:pt x="45" y="164"/>
                    </a:lnTo>
                    <a:lnTo>
                      <a:pt x="50" y="164"/>
                    </a:lnTo>
                    <a:lnTo>
                      <a:pt x="55" y="164"/>
                    </a:lnTo>
                    <a:lnTo>
                      <a:pt x="60" y="169"/>
                    </a:lnTo>
                    <a:lnTo>
                      <a:pt x="70" y="179"/>
                    </a:lnTo>
                    <a:lnTo>
                      <a:pt x="65" y="179"/>
                    </a:lnTo>
                    <a:lnTo>
                      <a:pt x="70" y="179"/>
                    </a:lnTo>
                    <a:lnTo>
                      <a:pt x="75" y="184"/>
                    </a:lnTo>
                    <a:lnTo>
                      <a:pt x="80" y="179"/>
                    </a:lnTo>
                    <a:lnTo>
                      <a:pt x="85" y="179"/>
                    </a:lnTo>
                    <a:lnTo>
                      <a:pt x="90" y="174"/>
                    </a:lnTo>
                    <a:lnTo>
                      <a:pt x="95" y="169"/>
                    </a:lnTo>
                    <a:lnTo>
                      <a:pt x="100" y="164"/>
                    </a:lnTo>
                    <a:lnTo>
                      <a:pt x="104" y="159"/>
                    </a:lnTo>
                    <a:lnTo>
                      <a:pt x="109" y="154"/>
                    </a:lnTo>
                    <a:lnTo>
                      <a:pt x="114" y="149"/>
                    </a:lnTo>
                    <a:lnTo>
                      <a:pt x="119" y="144"/>
                    </a:lnTo>
                    <a:lnTo>
                      <a:pt x="119" y="134"/>
                    </a:lnTo>
                    <a:lnTo>
                      <a:pt x="124" y="129"/>
                    </a:lnTo>
                    <a:lnTo>
                      <a:pt x="124" y="119"/>
                    </a:lnTo>
                    <a:lnTo>
                      <a:pt x="129" y="114"/>
                    </a:lnTo>
                    <a:lnTo>
                      <a:pt x="129" y="104"/>
                    </a:lnTo>
                    <a:lnTo>
                      <a:pt x="134" y="94"/>
                    </a:lnTo>
                    <a:lnTo>
                      <a:pt x="134" y="74"/>
                    </a:lnTo>
                    <a:lnTo>
                      <a:pt x="139" y="64"/>
                    </a:lnTo>
                    <a:lnTo>
                      <a:pt x="139" y="40"/>
                    </a:lnTo>
                    <a:lnTo>
                      <a:pt x="144" y="35"/>
                    </a:lnTo>
                    <a:lnTo>
                      <a:pt x="144" y="20"/>
                    </a:lnTo>
                    <a:lnTo>
                      <a:pt x="149" y="15"/>
                    </a:lnTo>
                    <a:lnTo>
                      <a:pt x="149" y="0"/>
                    </a:lnTo>
                    <a:lnTo>
                      <a:pt x="154" y="5"/>
                    </a:lnTo>
                    <a:lnTo>
                      <a:pt x="159" y="10"/>
                    </a:lnTo>
                    <a:lnTo>
                      <a:pt x="159" y="25"/>
                    </a:lnTo>
                    <a:lnTo>
                      <a:pt x="164" y="35"/>
                    </a:lnTo>
                    <a:lnTo>
                      <a:pt x="164" y="74"/>
                    </a:lnTo>
                    <a:lnTo>
                      <a:pt x="169" y="94"/>
                    </a:lnTo>
                    <a:lnTo>
                      <a:pt x="169" y="144"/>
                    </a:lnTo>
                    <a:lnTo>
                      <a:pt x="174" y="159"/>
                    </a:lnTo>
                    <a:lnTo>
                      <a:pt x="174" y="194"/>
                    </a:lnTo>
                    <a:lnTo>
                      <a:pt x="179" y="208"/>
                    </a:lnTo>
                    <a:lnTo>
                      <a:pt x="179" y="243"/>
                    </a:lnTo>
                    <a:lnTo>
                      <a:pt x="184" y="253"/>
                    </a:lnTo>
                    <a:lnTo>
                      <a:pt x="184" y="268"/>
                    </a:lnTo>
                    <a:lnTo>
                      <a:pt x="189" y="273"/>
                    </a:lnTo>
                    <a:lnTo>
                      <a:pt x="194" y="268"/>
                    </a:lnTo>
                    <a:lnTo>
                      <a:pt x="194" y="263"/>
                    </a:lnTo>
                    <a:lnTo>
                      <a:pt x="199" y="258"/>
                    </a:lnTo>
                    <a:lnTo>
                      <a:pt x="199" y="243"/>
                    </a:lnTo>
                    <a:lnTo>
                      <a:pt x="204" y="238"/>
                    </a:lnTo>
                    <a:lnTo>
                      <a:pt x="204" y="228"/>
                    </a:lnTo>
                    <a:lnTo>
                      <a:pt x="214" y="218"/>
                    </a:lnTo>
                    <a:lnTo>
                      <a:pt x="214" y="213"/>
                    </a:lnTo>
                    <a:lnTo>
                      <a:pt x="219" y="213"/>
                    </a:lnTo>
                    <a:lnTo>
                      <a:pt x="224" y="208"/>
                    </a:lnTo>
                    <a:lnTo>
                      <a:pt x="234" y="199"/>
                    </a:lnTo>
                    <a:lnTo>
                      <a:pt x="234" y="179"/>
                    </a:lnTo>
                    <a:lnTo>
                      <a:pt x="239" y="169"/>
                    </a:lnTo>
                    <a:lnTo>
                      <a:pt x="239" y="154"/>
                    </a:lnTo>
                    <a:lnTo>
                      <a:pt x="244" y="149"/>
                    </a:lnTo>
                    <a:lnTo>
                      <a:pt x="244" y="124"/>
                    </a:lnTo>
                    <a:lnTo>
                      <a:pt x="248" y="119"/>
                    </a:lnTo>
                    <a:lnTo>
                      <a:pt x="248" y="99"/>
                    </a:lnTo>
                    <a:lnTo>
                      <a:pt x="258" y="89"/>
                    </a:lnTo>
                    <a:lnTo>
                      <a:pt x="253" y="89"/>
                    </a:lnTo>
                    <a:lnTo>
                      <a:pt x="258" y="94"/>
                    </a:lnTo>
                    <a:lnTo>
                      <a:pt x="263" y="99"/>
                    </a:lnTo>
                    <a:lnTo>
                      <a:pt x="263" y="109"/>
                    </a:lnTo>
                    <a:lnTo>
                      <a:pt x="268" y="114"/>
                    </a:lnTo>
                    <a:lnTo>
                      <a:pt x="268" y="124"/>
                    </a:lnTo>
                    <a:lnTo>
                      <a:pt x="273" y="134"/>
                    </a:lnTo>
                    <a:lnTo>
                      <a:pt x="273" y="149"/>
                    </a:lnTo>
                    <a:lnTo>
                      <a:pt x="278" y="154"/>
                    </a:lnTo>
                    <a:lnTo>
                      <a:pt x="278" y="169"/>
                    </a:lnTo>
                    <a:lnTo>
                      <a:pt x="283" y="174"/>
                    </a:lnTo>
                    <a:lnTo>
                      <a:pt x="283" y="179"/>
                    </a:lnTo>
                    <a:lnTo>
                      <a:pt x="288" y="184"/>
                    </a:lnTo>
                    <a:lnTo>
                      <a:pt x="288" y="194"/>
                    </a:lnTo>
                    <a:lnTo>
                      <a:pt x="293" y="199"/>
                    </a:lnTo>
                    <a:lnTo>
                      <a:pt x="298" y="199"/>
                    </a:lnTo>
                    <a:lnTo>
                      <a:pt x="303" y="199"/>
                    </a:lnTo>
                    <a:lnTo>
                      <a:pt x="308" y="194"/>
                    </a:lnTo>
                    <a:lnTo>
                      <a:pt x="313" y="189"/>
                    </a:lnTo>
                    <a:lnTo>
                      <a:pt x="318" y="184"/>
                    </a:lnTo>
                    <a:lnTo>
                      <a:pt x="318" y="164"/>
                    </a:lnTo>
                    <a:lnTo>
                      <a:pt x="328" y="154"/>
                    </a:lnTo>
                    <a:lnTo>
                      <a:pt x="328" y="149"/>
                    </a:lnTo>
                    <a:lnTo>
                      <a:pt x="333" y="144"/>
                    </a:lnTo>
                    <a:lnTo>
                      <a:pt x="338" y="139"/>
                    </a:lnTo>
                    <a:lnTo>
                      <a:pt x="343" y="134"/>
                    </a:lnTo>
                    <a:lnTo>
                      <a:pt x="348" y="134"/>
                    </a:lnTo>
                    <a:lnTo>
                      <a:pt x="358" y="144"/>
                    </a:lnTo>
                    <a:lnTo>
                      <a:pt x="358" y="149"/>
                    </a:lnTo>
                    <a:lnTo>
                      <a:pt x="368" y="159"/>
                    </a:lnTo>
                    <a:lnTo>
                      <a:pt x="368" y="164"/>
                    </a:lnTo>
                    <a:lnTo>
                      <a:pt x="373" y="169"/>
                    </a:lnTo>
                    <a:lnTo>
                      <a:pt x="378" y="169"/>
                    </a:lnTo>
                    <a:lnTo>
                      <a:pt x="383" y="169"/>
                    </a:lnTo>
                    <a:lnTo>
                      <a:pt x="388" y="174"/>
                    </a:lnTo>
                    <a:lnTo>
                      <a:pt x="392" y="169"/>
                    </a:lnTo>
                    <a:lnTo>
                      <a:pt x="397" y="174"/>
                    </a:lnTo>
                    <a:lnTo>
                      <a:pt x="397" y="189"/>
                    </a:lnTo>
                    <a:lnTo>
                      <a:pt x="402" y="194"/>
                    </a:lnTo>
                    <a:lnTo>
                      <a:pt x="402" y="204"/>
                    </a:lnTo>
                    <a:lnTo>
                      <a:pt x="407" y="208"/>
                    </a:lnTo>
                    <a:lnTo>
                      <a:pt x="407" y="218"/>
                    </a:lnTo>
                    <a:lnTo>
                      <a:pt x="412" y="223"/>
                    </a:lnTo>
                    <a:lnTo>
                      <a:pt x="412" y="243"/>
                    </a:lnTo>
                    <a:lnTo>
                      <a:pt x="417" y="248"/>
                    </a:lnTo>
                    <a:lnTo>
                      <a:pt x="417" y="273"/>
                    </a:lnTo>
                    <a:lnTo>
                      <a:pt x="422" y="278"/>
                    </a:lnTo>
                    <a:lnTo>
                      <a:pt x="422" y="293"/>
                    </a:lnTo>
                    <a:lnTo>
                      <a:pt x="427" y="298"/>
                    </a:lnTo>
                    <a:lnTo>
                      <a:pt x="427" y="308"/>
                    </a:lnTo>
                    <a:lnTo>
                      <a:pt x="432" y="303"/>
                    </a:lnTo>
                    <a:lnTo>
                      <a:pt x="437" y="298"/>
                    </a:lnTo>
                    <a:lnTo>
                      <a:pt x="437" y="288"/>
                    </a:lnTo>
                    <a:lnTo>
                      <a:pt x="442" y="283"/>
                    </a:lnTo>
                  </a:path>
                </a:pathLst>
              </a:custGeom>
              <a:noFill/>
              <a:ln w="38100" cap="flat">
                <a:solidFill>
                  <a:srgbClr val="FF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="1">
                  <a:solidFill>
                    <a:schemeClr val="accent3"/>
                  </a:solidFill>
                  <a:latin typeface="Helvetica" pitchFamily="34" charset="0"/>
                </a:endParaRPr>
              </a:p>
            </p:txBody>
          </p:sp>
          <p:sp>
            <p:nvSpPr>
              <p:cNvPr id="65858" name="Freeform 322"/>
              <p:cNvSpPr>
                <a:spLocks/>
              </p:cNvSpPr>
              <p:nvPr/>
            </p:nvSpPr>
            <p:spPr bwMode="auto">
              <a:xfrm>
                <a:off x="1900" y="1202"/>
                <a:ext cx="477" cy="184"/>
              </a:xfrm>
              <a:custGeom>
                <a:avLst/>
                <a:gdLst/>
                <a:ahLst/>
                <a:cxnLst>
                  <a:cxn ang="0">
                    <a:pos x="5" y="104"/>
                  </a:cxn>
                  <a:cxn ang="0">
                    <a:pos x="10" y="84"/>
                  </a:cxn>
                  <a:cxn ang="0">
                    <a:pos x="25" y="79"/>
                  </a:cxn>
                  <a:cxn ang="0">
                    <a:pos x="45" y="64"/>
                  </a:cxn>
                  <a:cxn ang="0">
                    <a:pos x="50" y="35"/>
                  </a:cxn>
                  <a:cxn ang="0">
                    <a:pos x="60" y="30"/>
                  </a:cxn>
                  <a:cxn ang="0">
                    <a:pos x="75" y="30"/>
                  </a:cxn>
                  <a:cxn ang="0">
                    <a:pos x="90" y="20"/>
                  </a:cxn>
                  <a:cxn ang="0">
                    <a:pos x="104" y="10"/>
                  </a:cxn>
                  <a:cxn ang="0">
                    <a:pos x="119" y="5"/>
                  </a:cxn>
                  <a:cxn ang="0">
                    <a:pos x="134" y="15"/>
                  </a:cxn>
                  <a:cxn ang="0">
                    <a:pos x="149" y="20"/>
                  </a:cxn>
                  <a:cxn ang="0">
                    <a:pos x="159" y="30"/>
                  </a:cxn>
                  <a:cxn ang="0">
                    <a:pos x="174" y="15"/>
                  </a:cxn>
                  <a:cxn ang="0">
                    <a:pos x="189" y="0"/>
                  </a:cxn>
                  <a:cxn ang="0">
                    <a:pos x="199" y="10"/>
                  </a:cxn>
                  <a:cxn ang="0">
                    <a:pos x="214" y="50"/>
                  </a:cxn>
                  <a:cxn ang="0">
                    <a:pos x="224" y="50"/>
                  </a:cxn>
                  <a:cxn ang="0">
                    <a:pos x="238" y="50"/>
                  </a:cxn>
                  <a:cxn ang="0">
                    <a:pos x="253" y="55"/>
                  </a:cxn>
                  <a:cxn ang="0">
                    <a:pos x="268" y="35"/>
                  </a:cxn>
                  <a:cxn ang="0">
                    <a:pos x="283" y="45"/>
                  </a:cxn>
                  <a:cxn ang="0">
                    <a:pos x="293" y="64"/>
                  </a:cxn>
                  <a:cxn ang="0">
                    <a:pos x="298" y="89"/>
                  </a:cxn>
                  <a:cxn ang="0">
                    <a:pos x="308" y="114"/>
                  </a:cxn>
                  <a:cxn ang="0">
                    <a:pos x="318" y="119"/>
                  </a:cxn>
                  <a:cxn ang="0">
                    <a:pos x="328" y="94"/>
                  </a:cxn>
                  <a:cxn ang="0">
                    <a:pos x="333" y="69"/>
                  </a:cxn>
                  <a:cxn ang="0">
                    <a:pos x="348" y="99"/>
                  </a:cxn>
                  <a:cxn ang="0">
                    <a:pos x="353" y="159"/>
                  </a:cxn>
                  <a:cxn ang="0">
                    <a:pos x="363" y="184"/>
                  </a:cxn>
                  <a:cxn ang="0">
                    <a:pos x="373" y="159"/>
                  </a:cxn>
                  <a:cxn ang="0">
                    <a:pos x="378" y="79"/>
                  </a:cxn>
                  <a:cxn ang="0">
                    <a:pos x="387" y="50"/>
                  </a:cxn>
                  <a:cxn ang="0">
                    <a:pos x="392" y="5"/>
                  </a:cxn>
                  <a:cxn ang="0">
                    <a:pos x="402" y="40"/>
                  </a:cxn>
                  <a:cxn ang="0">
                    <a:pos x="417" y="59"/>
                  </a:cxn>
                  <a:cxn ang="0">
                    <a:pos x="427" y="79"/>
                  </a:cxn>
                  <a:cxn ang="0">
                    <a:pos x="432" y="25"/>
                  </a:cxn>
                  <a:cxn ang="0">
                    <a:pos x="447" y="0"/>
                  </a:cxn>
                  <a:cxn ang="0">
                    <a:pos x="452" y="5"/>
                  </a:cxn>
                  <a:cxn ang="0">
                    <a:pos x="472" y="20"/>
                  </a:cxn>
                </a:cxnLst>
                <a:rect l="0" t="0" r="r" b="b"/>
                <a:pathLst>
                  <a:path w="477" h="184">
                    <a:moveTo>
                      <a:pt x="0" y="134"/>
                    </a:moveTo>
                    <a:lnTo>
                      <a:pt x="0" y="109"/>
                    </a:lnTo>
                    <a:lnTo>
                      <a:pt x="5" y="104"/>
                    </a:lnTo>
                    <a:lnTo>
                      <a:pt x="5" y="99"/>
                    </a:lnTo>
                    <a:lnTo>
                      <a:pt x="10" y="94"/>
                    </a:lnTo>
                    <a:lnTo>
                      <a:pt x="10" y="84"/>
                    </a:lnTo>
                    <a:lnTo>
                      <a:pt x="15" y="79"/>
                    </a:lnTo>
                    <a:lnTo>
                      <a:pt x="20" y="74"/>
                    </a:lnTo>
                    <a:lnTo>
                      <a:pt x="25" y="79"/>
                    </a:lnTo>
                    <a:lnTo>
                      <a:pt x="30" y="79"/>
                    </a:lnTo>
                    <a:lnTo>
                      <a:pt x="35" y="74"/>
                    </a:lnTo>
                    <a:lnTo>
                      <a:pt x="45" y="64"/>
                    </a:lnTo>
                    <a:lnTo>
                      <a:pt x="45" y="50"/>
                    </a:lnTo>
                    <a:lnTo>
                      <a:pt x="50" y="30"/>
                    </a:lnTo>
                    <a:lnTo>
                      <a:pt x="50" y="35"/>
                    </a:lnTo>
                    <a:lnTo>
                      <a:pt x="50" y="30"/>
                    </a:lnTo>
                    <a:lnTo>
                      <a:pt x="55" y="30"/>
                    </a:lnTo>
                    <a:lnTo>
                      <a:pt x="60" y="30"/>
                    </a:lnTo>
                    <a:lnTo>
                      <a:pt x="65" y="30"/>
                    </a:lnTo>
                    <a:lnTo>
                      <a:pt x="70" y="30"/>
                    </a:lnTo>
                    <a:lnTo>
                      <a:pt x="75" y="30"/>
                    </a:lnTo>
                    <a:lnTo>
                      <a:pt x="80" y="25"/>
                    </a:lnTo>
                    <a:lnTo>
                      <a:pt x="85" y="25"/>
                    </a:lnTo>
                    <a:lnTo>
                      <a:pt x="90" y="20"/>
                    </a:lnTo>
                    <a:lnTo>
                      <a:pt x="94" y="20"/>
                    </a:lnTo>
                    <a:lnTo>
                      <a:pt x="99" y="15"/>
                    </a:lnTo>
                    <a:lnTo>
                      <a:pt x="104" y="10"/>
                    </a:lnTo>
                    <a:lnTo>
                      <a:pt x="109" y="10"/>
                    </a:lnTo>
                    <a:lnTo>
                      <a:pt x="114" y="5"/>
                    </a:lnTo>
                    <a:lnTo>
                      <a:pt x="119" y="5"/>
                    </a:lnTo>
                    <a:lnTo>
                      <a:pt x="124" y="10"/>
                    </a:lnTo>
                    <a:lnTo>
                      <a:pt x="129" y="10"/>
                    </a:lnTo>
                    <a:lnTo>
                      <a:pt x="134" y="15"/>
                    </a:lnTo>
                    <a:lnTo>
                      <a:pt x="139" y="20"/>
                    </a:lnTo>
                    <a:lnTo>
                      <a:pt x="144" y="20"/>
                    </a:lnTo>
                    <a:lnTo>
                      <a:pt x="149" y="20"/>
                    </a:lnTo>
                    <a:lnTo>
                      <a:pt x="159" y="30"/>
                    </a:lnTo>
                    <a:lnTo>
                      <a:pt x="154" y="30"/>
                    </a:lnTo>
                    <a:lnTo>
                      <a:pt x="159" y="30"/>
                    </a:lnTo>
                    <a:lnTo>
                      <a:pt x="164" y="25"/>
                    </a:lnTo>
                    <a:lnTo>
                      <a:pt x="169" y="20"/>
                    </a:lnTo>
                    <a:lnTo>
                      <a:pt x="174" y="15"/>
                    </a:lnTo>
                    <a:lnTo>
                      <a:pt x="179" y="15"/>
                    </a:lnTo>
                    <a:lnTo>
                      <a:pt x="184" y="15"/>
                    </a:lnTo>
                    <a:lnTo>
                      <a:pt x="189" y="0"/>
                    </a:lnTo>
                    <a:lnTo>
                      <a:pt x="194" y="0"/>
                    </a:lnTo>
                    <a:lnTo>
                      <a:pt x="199" y="5"/>
                    </a:lnTo>
                    <a:lnTo>
                      <a:pt x="199" y="10"/>
                    </a:lnTo>
                    <a:lnTo>
                      <a:pt x="204" y="35"/>
                    </a:lnTo>
                    <a:lnTo>
                      <a:pt x="204" y="40"/>
                    </a:lnTo>
                    <a:lnTo>
                      <a:pt x="214" y="50"/>
                    </a:lnTo>
                    <a:lnTo>
                      <a:pt x="214" y="55"/>
                    </a:lnTo>
                    <a:lnTo>
                      <a:pt x="219" y="50"/>
                    </a:lnTo>
                    <a:lnTo>
                      <a:pt x="224" y="50"/>
                    </a:lnTo>
                    <a:lnTo>
                      <a:pt x="229" y="45"/>
                    </a:lnTo>
                    <a:lnTo>
                      <a:pt x="234" y="50"/>
                    </a:lnTo>
                    <a:lnTo>
                      <a:pt x="238" y="50"/>
                    </a:lnTo>
                    <a:lnTo>
                      <a:pt x="243" y="55"/>
                    </a:lnTo>
                    <a:lnTo>
                      <a:pt x="248" y="55"/>
                    </a:lnTo>
                    <a:lnTo>
                      <a:pt x="253" y="55"/>
                    </a:lnTo>
                    <a:lnTo>
                      <a:pt x="258" y="50"/>
                    </a:lnTo>
                    <a:lnTo>
                      <a:pt x="268" y="40"/>
                    </a:lnTo>
                    <a:lnTo>
                      <a:pt x="268" y="35"/>
                    </a:lnTo>
                    <a:lnTo>
                      <a:pt x="273" y="30"/>
                    </a:lnTo>
                    <a:lnTo>
                      <a:pt x="283" y="40"/>
                    </a:lnTo>
                    <a:lnTo>
                      <a:pt x="283" y="45"/>
                    </a:lnTo>
                    <a:lnTo>
                      <a:pt x="288" y="50"/>
                    </a:lnTo>
                    <a:lnTo>
                      <a:pt x="288" y="59"/>
                    </a:lnTo>
                    <a:lnTo>
                      <a:pt x="293" y="64"/>
                    </a:lnTo>
                    <a:lnTo>
                      <a:pt x="293" y="74"/>
                    </a:lnTo>
                    <a:lnTo>
                      <a:pt x="298" y="79"/>
                    </a:lnTo>
                    <a:lnTo>
                      <a:pt x="298" y="89"/>
                    </a:lnTo>
                    <a:lnTo>
                      <a:pt x="303" y="94"/>
                    </a:lnTo>
                    <a:lnTo>
                      <a:pt x="303" y="109"/>
                    </a:lnTo>
                    <a:lnTo>
                      <a:pt x="308" y="114"/>
                    </a:lnTo>
                    <a:lnTo>
                      <a:pt x="308" y="119"/>
                    </a:lnTo>
                    <a:lnTo>
                      <a:pt x="313" y="124"/>
                    </a:lnTo>
                    <a:lnTo>
                      <a:pt x="318" y="119"/>
                    </a:lnTo>
                    <a:lnTo>
                      <a:pt x="323" y="114"/>
                    </a:lnTo>
                    <a:lnTo>
                      <a:pt x="323" y="99"/>
                    </a:lnTo>
                    <a:lnTo>
                      <a:pt x="328" y="94"/>
                    </a:lnTo>
                    <a:lnTo>
                      <a:pt x="328" y="84"/>
                    </a:lnTo>
                    <a:lnTo>
                      <a:pt x="333" y="79"/>
                    </a:lnTo>
                    <a:lnTo>
                      <a:pt x="333" y="69"/>
                    </a:lnTo>
                    <a:lnTo>
                      <a:pt x="343" y="69"/>
                    </a:lnTo>
                    <a:lnTo>
                      <a:pt x="343" y="89"/>
                    </a:lnTo>
                    <a:lnTo>
                      <a:pt x="348" y="99"/>
                    </a:lnTo>
                    <a:lnTo>
                      <a:pt x="348" y="124"/>
                    </a:lnTo>
                    <a:lnTo>
                      <a:pt x="353" y="134"/>
                    </a:lnTo>
                    <a:lnTo>
                      <a:pt x="353" y="159"/>
                    </a:lnTo>
                    <a:lnTo>
                      <a:pt x="358" y="169"/>
                    </a:lnTo>
                    <a:lnTo>
                      <a:pt x="358" y="179"/>
                    </a:lnTo>
                    <a:lnTo>
                      <a:pt x="363" y="184"/>
                    </a:lnTo>
                    <a:lnTo>
                      <a:pt x="368" y="179"/>
                    </a:lnTo>
                    <a:lnTo>
                      <a:pt x="368" y="164"/>
                    </a:lnTo>
                    <a:lnTo>
                      <a:pt x="373" y="159"/>
                    </a:lnTo>
                    <a:lnTo>
                      <a:pt x="373" y="104"/>
                    </a:lnTo>
                    <a:lnTo>
                      <a:pt x="378" y="99"/>
                    </a:lnTo>
                    <a:lnTo>
                      <a:pt x="378" y="79"/>
                    </a:lnTo>
                    <a:lnTo>
                      <a:pt x="382" y="74"/>
                    </a:lnTo>
                    <a:lnTo>
                      <a:pt x="382" y="55"/>
                    </a:lnTo>
                    <a:lnTo>
                      <a:pt x="387" y="50"/>
                    </a:lnTo>
                    <a:lnTo>
                      <a:pt x="387" y="45"/>
                    </a:lnTo>
                    <a:lnTo>
                      <a:pt x="392" y="40"/>
                    </a:lnTo>
                    <a:lnTo>
                      <a:pt x="392" y="5"/>
                    </a:lnTo>
                    <a:lnTo>
                      <a:pt x="397" y="5"/>
                    </a:lnTo>
                    <a:lnTo>
                      <a:pt x="402" y="10"/>
                    </a:lnTo>
                    <a:lnTo>
                      <a:pt x="402" y="40"/>
                    </a:lnTo>
                    <a:lnTo>
                      <a:pt x="407" y="45"/>
                    </a:lnTo>
                    <a:lnTo>
                      <a:pt x="417" y="55"/>
                    </a:lnTo>
                    <a:lnTo>
                      <a:pt x="417" y="59"/>
                    </a:lnTo>
                    <a:lnTo>
                      <a:pt x="422" y="59"/>
                    </a:lnTo>
                    <a:lnTo>
                      <a:pt x="422" y="84"/>
                    </a:lnTo>
                    <a:lnTo>
                      <a:pt x="427" y="79"/>
                    </a:lnTo>
                    <a:lnTo>
                      <a:pt x="432" y="25"/>
                    </a:lnTo>
                    <a:lnTo>
                      <a:pt x="432" y="30"/>
                    </a:lnTo>
                    <a:lnTo>
                      <a:pt x="432" y="25"/>
                    </a:lnTo>
                    <a:lnTo>
                      <a:pt x="437" y="20"/>
                    </a:lnTo>
                    <a:lnTo>
                      <a:pt x="437" y="10"/>
                    </a:lnTo>
                    <a:lnTo>
                      <a:pt x="447" y="0"/>
                    </a:lnTo>
                    <a:lnTo>
                      <a:pt x="442" y="0"/>
                    </a:lnTo>
                    <a:lnTo>
                      <a:pt x="447" y="0"/>
                    </a:lnTo>
                    <a:lnTo>
                      <a:pt x="452" y="5"/>
                    </a:lnTo>
                    <a:lnTo>
                      <a:pt x="462" y="15"/>
                    </a:lnTo>
                    <a:lnTo>
                      <a:pt x="462" y="20"/>
                    </a:lnTo>
                    <a:lnTo>
                      <a:pt x="472" y="20"/>
                    </a:lnTo>
                    <a:lnTo>
                      <a:pt x="472" y="15"/>
                    </a:lnTo>
                    <a:lnTo>
                      <a:pt x="477" y="10"/>
                    </a:lnTo>
                  </a:path>
                </a:pathLst>
              </a:custGeom>
              <a:noFill/>
              <a:ln w="38100" cap="flat">
                <a:solidFill>
                  <a:srgbClr val="FF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="1">
                  <a:solidFill>
                    <a:schemeClr val="accent3"/>
                  </a:solidFill>
                  <a:latin typeface="Helvetica" pitchFamily="34" charset="0"/>
                </a:endParaRPr>
              </a:p>
            </p:txBody>
          </p:sp>
          <p:sp>
            <p:nvSpPr>
              <p:cNvPr id="65859" name="Freeform 323"/>
              <p:cNvSpPr>
                <a:spLocks/>
              </p:cNvSpPr>
              <p:nvPr/>
            </p:nvSpPr>
            <p:spPr bwMode="auto">
              <a:xfrm>
                <a:off x="2378" y="1147"/>
                <a:ext cx="486" cy="209"/>
              </a:xfrm>
              <a:custGeom>
                <a:avLst/>
                <a:gdLst/>
                <a:ahLst/>
                <a:cxnLst>
                  <a:cxn ang="0">
                    <a:pos x="10" y="50"/>
                  </a:cxn>
                  <a:cxn ang="0">
                    <a:pos x="20" y="45"/>
                  </a:cxn>
                  <a:cxn ang="0">
                    <a:pos x="35" y="55"/>
                  </a:cxn>
                  <a:cxn ang="0">
                    <a:pos x="49" y="40"/>
                  </a:cxn>
                  <a:cxn ang="0">
                    <a:pos x="64" y="15"/>
                  </a:cxn>
                  <a:cxn ang="0">
                    <a:pos x="79" y="30"/>
                  </a:cxn>
                  <a:cxn ang="0">
                    <a:pos x="94" y="50"/>
                  </a:cxn>
                  <a:cxn ang="0">
                    <a:pos x="104" y="60"/>
                  </a:cxn>
                  <a:cxn ang="0">
                    <a:pos x="119" y="55"/>
                  </a:cxn>
                  <a:cxn ang="0">
                    <a:pos x="134" y="60"/>
                  </a:cxn>
                  <a:cxn ang="0">
                    <a:pos x="144" y="100"/>
                  </a:cxn>
                  <a:cxn ang="0">
                    <a:pos x="159" y="100"/>
                  </a:cxn>
                  <a:cxn ang="0">
                    <a:pos x="169" y="85"/>
                  </a:cxn>
                  <a:cxn ang="0">
                    <a:pos x="184" y="90"/>
                  </a:cxn>
                  <a:cxn ang="0">
                    <a:pos x="193" y="129"/>
                  </a:cxn>
                  <a:cxn ang="0">
                    <a:pos x="208" y="105"/>
                  </a:cxn>
                  <a:cxn ang="0">
                    <a:pos x="223" y="119"/>
                  </a:cxn>
                  <a:cxn ang="0">
                    <a:pos x="228" y="134"/>
                  </a:cxn>
                  <a:cxn ang="0">
                    <a:pos x="238" y="124"/>
                  </a:cxn>
                  <a:cxn ang="0">
                    <a:pos x="253" y="105"/>
                  </a:cxn>
                  <a:cxn ang="0">
                    <a:pos x="263" y="100"/>
                  </a:cxn>
                  <a:cxn ang="0">
                    <a:pos x="283" y="134"/>
                  </a:cxn>
                  <a:cxn ang="0">
                    <a:pos x="298" y="129"/>
                  </a:cxn>
                  <a:cxn ang="0">
                    <a:pos x="308" y="85"/>
                  </a:cxn>
                  <a:cxn ang="0">
                    <a:pos x="323" y="90"/>
                  </a:cxn>
                  <a:cxn ang="0">
                    <a:pos x="328" y="60"/>
                  </a:cxn>
                  <a:cxn ang="0">
                    <a:pos x="337" y="20"/>
                  </a:cxn>
                  <a:cxn ang="0">
                    <a:pos x="342" y="0"/>
                  </a:cxn>
                  <a:cxn ang="0">
                    <a:pos x="352" y="50"/>
                  </a:cxn>
                  <a:cxn ang="0">
                    <a:pos x="362" y="114"/>
                  </a:cxn>
                  <a:cxn ang="0">
                    <a:pos x="367" y="184"/>
                  </a:cxn>
                  <a:cxn ang="0">
                    <a:pos x="382" y="204"/>
                  </a:cxn>
                  <a:cxn ang="0">
                    <a:pos x="392" y="204"/>
                  </a:cxn>
                  <a:cxn ang="0">
                    <a:pos x="402" y="179"/>
                  </a:cxn>
                  <a:cxn ang="0">
                    <a:pos x="407" y="139"/>
                  </a:cxn>
                  <a:cxn ang="0">
                    <a:pos x="422" y="95"/>
                  </a:cxn>
                  <a:cxn ang="0">
                    <a:pos x="427" y="105"/>
                  </a:cxn>
                  <a:cxn ang="0">
                    <a:pos x="442" y="114"/>
                  </a:cxn>
                  <a:cxn ang="0">
                    <a:pos x="457" y="124"/>
                  </a:cxn>
                  <a:cxn ang="0">
                    <a:pos x="462" y="144"/>
                  </a:cxn>
                  <a:cxn ang="0">
                    <a:pos x="472" y="169"/>
                  </a:cxn>
                  <a:cxn ang="0">
                    <a:pos x="481" y="149"/>
                  </a:cxn>
                </a:cxnLst>
                <a:rect l="0" t="0" r="r" b="b"/>
                <a:pathLst>
                  <a:path w="486" h="209">
                    <a:moveTo>
                      <a:pt x="0" y="65"/>
                    </a:moveTo>
                    <a:lnTo>
                      <a:pt x="0" y="60"/>
                    </a:lnTo>
                    <a:lnTo>
                      <a:pt x="10" y="50"/>
                    </a:lnTo>
                    <a:lnTo>
                      <a:pt x="10" y="45"/>
                    </a:lnTo>
                    <a:lnTo>
                      <a:pt x="15" y="45"/>
                    </a:lnTo>
                    <a:lnTo>
                      <a:pt x="20" y="45"/>
                    </a:lnTo>
                    <a:lnTo>
                      <a:pt x="25" y="50"/>
                    </a:lnTo>
                    <a:lnTo>
                      <a:pt x="30" y="55"/>
                    </a:lnTo>
                    <a:lnTo>
                      <a:pt x="35" y="55"/>
                    </a:lnTo>
                    <a:lnTo>
                      <a:pt x="40" y="55"/>
                    </a:lnTo>
                    <a:lnTo>
                      <a:pt x="49" y="45"/>
                    </a:lnTo>
                    <a:lnTo>
                      <a:pt x="49" y="40"/>
                    </a:lnTo>
                    <a:lnTo>
                      <a:pt x="59" y="30"/>
                    </a:lnTo>
                    <a:lnTo>
                      <a:pt x="59" y="20"/>
                    </a:lnTo>
                    <a:lnTo>
                      <a:pt x="64" y="15"/>
                    </a:lnTo>
                    <a:lnTo>
                      <a:pt x="69" y="15"/>
                    </a:lnTo>
                    <a:lnTo>
                      <a:pt x="79" y="25"/>
                    </a:lnTo>
                    <a:lnTo>
                      <a:pt x="79" y="30"/>
                    </a:lnTo>
                    <a:lnTo>
                      <a:pt x="89" y="40"/>
                    </a:lnTo>
                    <a:lnTo>
                      <a:pt x="89" y="50"/>
                    </a:lnTo>
                    <a:lnTo>
                      <a:pt x="94" y="50"/>
                    </a:lnTo>
                    <a:lnTo>
                      <a:pt x="94" y="90"/>
                    </a:lnTo>
                    <a:lnTo>
                      <a:pt x="104" y="90"/>
                    </a:lnTo>
                    <a:lnTo>
                      <a:pt x="104" y="60"/>
                    </a:lnTo>
                    <a:lnTo>
                      <a:pt x="109" y="65"/>
                    </a:lnTo>
                    <a:lnTo>
                      <a:pt x="114" y="60"/>
                    </a:lnTo>
                    <a:lnTo>
                      <a:pt x="119" y="55"/>
                    </a:lnTo>
                    <a:lnTo>
                      <a:pt x="124" y="55"/>
                    </a:lnTo>
                    <a:lnTo>
                      <a:pt x="129" y="55"/>
                    </a:lnTo>
                    <a:lnTo>
                      <a:pt x="134" y="60"/>
                    </a:lnTo>
                    <a:lnTo>
                      <a:pt x="139" y="65"/>
                    </a:lnTo>
                    <a:lnTo>
                      <a:pt x="139" y="95"/>
                    </a:lnTo>
                    <a:lnTo>
                      <a:pt x="144" y="100"/>
                    </a:lnTo>
                    <a:lnTo>
                      <a:pt x="149" y="105"/>
                    </a:lnTo>
                    <a:lnTo>
                      <a:pt x="154" y="100"/>
                    </a:lnTo>
                    <a:lnTo>
                      <a:pt x="159" y="100"/>
                    </a:lnTo>
                    <a:lnTo>
                      <a:pt x="169" y="129"/>
                    </a:lnTo>
                    <a:lnTo>
                      <a:pt x="164" y="129"/>
                    </a:lnTo>
                    <a:lnTo>
                      <a:pt x="169" y="85"/>
                    </a:lnTo>
                    <a:lnTo>
                      <a:pt x="174" y="85"/>
                    </a:lnTo>
                    <a:lnTo>
                      <a:pt x="179" y="85"/>
                    </a:lnTo>
                    <a:lnTo>
                      <a:pt x="184" y="90"/>
                    </a:lnTo>
                    <a:lnTo>
                      <a:pt x="184" y="134"/>
                    </a:lnTo>
                    <a:lnTo>
                      <a:pt x="189" y="134"/>
                    </a:lnTo>
                    <a:lnTo>
                      <a:pt x="193" y="129"/>
                    </a:lnTo>
                    <a:lnTo>
                      <a:pt x="198" y="124"/>
                    </a:lnTo>
                    <a:lnTo>
                      <a:pt x="203" y="110"/>
                    </a:lnTo>
                    <a:lnTo>
                      <a:pt x="208" y="105"/>
                    </a:lnTo>
                    <a:lnTo>
                      <a:pt x="213" y="110"/>
                    </a:lnTo>
                    <a:lnTo>
                      <a:pt x="218" y="114"/>
                    </a:lnTo>
                    <a:lnTo>
                      <a:pt x="223" y="119"/>
                    </a:lnTo>
                    <a:lnTo>
                      <a:pt x="223" y="124"/>
                    </a:lnTo>
                    <a:lnTo>
                      <a:pt x="233" y="134"/>
                    </a:lnTo>
                    <a:lnTo>
                      <a:pt x="228" y="134"/>
                    </a:lnTo>
                    <a:lnTo>
                      <a:pt x="233" y="134"/>
                    </a:lnTo>
                    <a:lnTo>
                      <a:pt x="238" y="129"/>
                    </a:lnTo>
                    <a:lnTo>
                      <a:pt x="238" y="124"/>
                    </a:lnTo>
                    <a:lnTo>
                      <a:pt x="243" y="119"/>
                    </a:lnTo>
                    <a:lnTo>
                      <a:pt x="243" y="114"/>
                    </a:lnTo>
                    <a:lnTo>
                      <a:pt x="253" y="105"/>
                    </a:lnTo>
                    <a:lnTo>
                      <a:pt x="253" y="100"/>
                    </a:lnTo>
                    <a:lnTo>
                      <a:pt x="258" y="100"/>
                    </a:lnTo>
                    <a:lnTo>
                      <a:pt x="263" y="100"/>
                    </a:lnTo>
                    <a:lnTo>
                      <a:pt x="268" y="105"/>
                    </a:lnTo>
                    <a:lnTo>
                      <a:pt x="273" y="110"/>
                    </a:lnTo>
                    <a:lnTo>
                      <a:pt x="283" y="134"/>
                    </a:lnTo>
                    <a:lnTo>
                      <a:pt x="283" y="139"/>
                    </a:lnTo>
                    <a:lnTo>
                      <a:pt x="288" y="139"/>
                    </a:lnTo>
                    <a:lnTo>
                      <a:pt x="298" y="129"/>
                    </a:lnTo>
                    <a:lnTo>
                      <a:pt x="298" y="90"/>
                    </a:lnTo>
                    <a:lnTo>
                      <a:pt x="303" y="85"/>
                    </a:lnTo>
                    <a:lnTo>
                      <a:pt x="308" y="85"/>
                    </a:lnTo>
                    <a:lnTo>
                      <a:pt x="313" y="90"/>
                    </a:lnTo>
                    <a:lnTo>
                      <a:pt x="318" y="90"/>
                    </a:lnTo>
                    <a:lnTo>
                      <a:pt x="323" y="90"/>
                    </a:lnTo>
                    <a:lnTo>
                      <a:pt x="323" y="75"/>
                    </a:lnTo>
                    <a:lnTo>
                      <a:pt x="328" y="70"/>
                    </a:lnTo>
                    <a:lnTo>
                      <a:pt x="328" y="60"/>
                    </a:lnTo>
                    <a:lnTo>
                      <a:pt x="333" y="50"/>
                    </a:lnTo>
                    <a:lnTo>
                      <a:pt x="333" y="30"/>
                    </a:lnTo>
                    <a:lnTo>
                      <a:pt x="337" y="20"/>
                    </a:lnTo>
                    <a:lnTo>
                      <a:pt x="337" y="10"/>
                    </a:lnTo>
                    <a:lnTo>
                      <a:pt x="347" y="0"/>
                    </a:lnTo>
                    <a:lnTo>
                      <a:pt x="342" y="0"/>
                    </a:lnTo>
                    <a:lnTo>
                      <a:pt x="347" y="10"/>
                    </a:lnTo>
                    <a:lnTo>
                      <a:pt x="352" y="20"/>
                    </a:lnTo>
                    <a:lnTo>
                      <a:pt x="352" y="50"/>
                    </a:lnTo>
                    <a:lnTo>
                      <a:pt x="357" y="60"/>
                    </a:lnTo>
                    <a:lnTo>
                      <a:pt x="357" y="85"/>
                    </a:lnTo>
                    <a:lnTo>
                      <a:pt x="362" y="114"/>
                    </a:lnTo>
                    <a:lnTo>
                      <a:pt x="362" y="149"/>
                    </a:lnTo>
                    <a:lnTo>
                      <a:pt x="367" y="159"/>
                    </a:lnTo>
                    <a:lnTo>
                      <a:pt x="367" y="184"/>
                    </a:lnTo>
                    <a:lnTo>
                      <a:pt x="372" y="189"/>
                    </a:lnTo>
                    <a:lnTo>
                      <a:pt x="372" y="194"/>
                    </a:lnTo>
                    <a:lnTo>
                      <a:pt x="382" y="204"/>
                    </a:lnTo>
                    <a:lnTo>
                      <a:pt x="382" y="209"/>
                    </a:lnTo>
                    <a:lnTo>
                      <a:pt x="387" y="209"/>
                    </a:lnTo>
                    <a:lnTo>
                      <a:pt x="392" y="204"/>
                    </a:lnTo>
                    <a:lnTo>
                      <a:pt x="397" y="199"/>
                    </a:lnTo>
                    <a:lnTo>
                      <a:pt x="397" y="189"/>
                    </a:lnTo>
                    <a:lnTo>
                      <a:pt x="402" y="179"/>
                    </a:lnTo>
                    <a:lnTo>
                      <a:pt x="402" y="169"/>
                    </a:lnTo>
                    <a:lnTo>
                      <a:pt x="407" y="159"/>
                    </a:lnTo>
                    <a:lnTo>
                      <a:pt x="407" y="139"/>
                    </a:lnTo>
                    <a:lnTo>
                      <a:pt x="412" y="129"/>
                    </a:lnTo>
                    <a:lnTo>
                      <a:pt x="412" y="105"/>
                    </a:lnTo>
                    <a:lnTo>
                      <a:pt x="422" y="95"/>
                    </a:lnTo>
                    <a:lnTo>
                      <a:pt x="417" y="95"/>
                    </a:lnTo>
                    <a:lnTo>
                      <a:pt x="422" y="100"/>
                    </a:lnTo>
                    <a:lnTo>
                      <a:pt x="427" y="105"/>
                    </a:lnTo>
                    <a:lnTo>
                      <a:pt x="432" y="110"/>
                    </a:lnTo>
                    <a:lnTo>
                      <a:pt x="437" y="114"/>
                    </a:lnTo>
                    <a:lnTo>
                      <a:pt x="442" y="114"/>
                    </a:lnTo>
                    <a:lnTo>
                      <a:pt x="447" y="114"/>
                    </a:lnTo>
                    <a:lnTo>
                      <a:pt x="452" y="119"/>
                    </a:lnTo>
                    <a:lnTo>
                      <a:pt x="457" y="124"/>
                    </a:lnTo>
                    <a:lnTo>
                      <a:pt x="457" y="129"/>
                    </a:lnTo>
                    <a:lnTo>
                      <a:pt x="462" y="134"/>
                    </a:lnTo>
                    <a:lnTo>
                      <a:pt x="462" y="144"/>
                    </a:lnTo>
                    <a:lnTo>
                      <a:pt x="467" y="149"/>
                    </a:lnTo>
                    <a:lnTo>
                      <a:pt x="467" y="164"/>
                    </a:lnTo>
                    <a:lnTo>
                      <a:pt x="472" y="169"/>
                    </a:lnTo>
                    <a:lnTo>
                      <a:pt x="477" y="164"/>
                    </a:lnTo>
                    <a:lnTo>
                      <a:pt x="477" y="159"/>
                    </a:lnTo>
                    <a:lnTo>
                      <a:pt x="481" y="149"/>
                    </a:lnTo>
                    <a:lnTo>
                      <a:pt x="481" y="124"/>
                    </a:lnTo>
                    <a:lnTo>
                      <a:pt x="486" y="110"/>
                    </a:lnTo>
                  </a:path>
                </a:pathLst>
              </a:custGeom>
              <a:noFill/>
              <a:ln w="38100" cap="flat">
                <a:solidFill>
                  <a:srgbClr val="FF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="1">
                  <a:solidFill>
                    <a:schemeClr val="accent3"/>
                  </a:solidFill>
                  <a:latin typeface="Helvetica" pitchFamily="34" charset="0"/>
                </a:endParaRPr>
              </a:p>
            </p:txBody>
          </p:sp>
          <p:sp>
            <p:nvSpPr>
              <p:cNvPr id="65860" name="Freeform 324"/>
              <p:cNvSpPr>
                <a:spLocks/>
              </p:cNvSpPr>
              <p:nvPr/>
            </p:nvSpPr>
            <p:spPr bwMode="auto">
              <a:xfrm>
                <a:off x="2863" y="1088"/>
                <a:ext cx="418" cy="258"/>
              </a:xfrm>
              <a:custGeom>
                <a:avLst/>
                <a:gdLst/>
                <a:ahLst/>
                <a:cxnLst>
                  <a:cxn ang="0">
                    <a:pos x="5" y="119"/>
                  </a:cxn>
                  <a:cxn ang="0">
                    <a:pos x="10" y="59"/>
                  </a:cxn>
                  <a:cxn ang="0">
                    <a:pos x="15" y="54"/>
                  </a:cxn>
                  <a:cxn ang="0">
                    <a:pos x="25" y="74"/>
                  </a:cxn>
                  <a:cxn ang="0">
                    <a:pos x="30" y="134"/>
                  </a:cxn>
                  <a:cxn ang="0">
                    <a:pos x="40" y="193"/>
                  </a:cxn>
                  <a:cxn ang="0">
                    <a:pos x="50" y="183"/>
                  </a:cxn>
                  <a:cxn ang="0">
                    <a:pos x="60" y="154"/>
                  </a:cxn>
                  <a:cxn ang="0">
                    <a:pos x="65" y="134"/>
                  </a:cxn>
                  <a:cxn ang="0">
                    <a:pos x="80" y="139"/>
                  </a:cxn>
                  <a:cxn ang="0">
                    <a:pos x="95" y="144"/>
                  </a:cxn>
                  <a:cxn ang="0">
                    <a:pos x="110" y="134"/>
                  </a:cxn>
                  <a:cxn ang="0">
                    <a:pos x="120" y="149"/>
                  </a:cxn>
                  <a:cxn ang="0">
                    <a:pos x="135" y="139"/>
                  </a:cxn>
                  <a:cxn ang="0">
                    <a:pos x="149" y="159"/>
                  </a:cxn>
                  <a:cxn ang="0">
                    <a:pos x="164" y="159"/>
                  </a:cxn>
                  <a:cxn ang="0">
                    <a:pos x="174" y="139"/>
                  </a:cxn>
                  <a:cxn ang="0">
                    <a:pos x="179" y="119"/>
                  </a:cxn>
                  <a:cxn ang="0">
                    <a:pos x="194" y="124"/>
                  </a:cxn>
                  <a:cxn ang="0">
                    <a:pos x="209" y="144"/>
                  </a:cxn>
                  <a:cxn ang="0">
                    <a:pos x="214" y="164"/>
                  </a:cxn>
                  <a:cxn ang="0">
                    <a:pos x="224" y="178"/>
                  </a:cxn>
                  <a:cxn ang="0">
                    <a:pos x="229" y="208"/>
                  </a:cxn>
                  <a:cxn ang="0">
                    <a:pos x="244" y="208"/>
                  </a:cxn>
                  <a:cxn ang="0">
                    <a:pos x="259" y="198"/>
                  </a:cxn>
                  <a:cxn ang="0">
                    <a:pos x="269" y="198"/>
                  </a:cxn>
                  <a:cxn ang="0">
                    <a:pos x="279" y="178"/>
                  </a:cxn>
                  <a:cxn ang="0">
                    <a:pos x="283" y="149"/>
                  </a:cxn>
                  <a:cxn ang="0">
                    <a:pos x="293" y="84"/>
                  </a:cxn>
                  <a:cxn ang="0">
                    <a:pos x="298" y="25"/>
                  </a:cxn>
                  <a:cxn ang="0">
                    <a:pos x="313" y="0"/>
                  </a:cxn>
                  <a:cxn ang="0">
                    <a:pos x="318" y="59"/>
                  </a:cxn>
                  <a:cxn ang="0">
                    <a:pos x="328" y="129"/>
                  </a:cxn>
                  <a:cxn ang="0">
                    <a:pos x="333" y="223"/>
                  </a:cxn>
                  <a:cxn ang="0">
                    <a:pos x="348" y="258"/>
                  </a:cxn>
                  <a:cxn ang="0">
                    <a:pos x="353" y="253"/>
                  </a:cxn>
                  <a:cxn ang="0">
                    <a:pos x="363" y="238"/>
                  </a:cxn>
                  <a:cxn ang="0">
                    <a:pos x="373" y="213"/>
                  </a:cxn>
                  <a:cxn ang="0">
                    <a:pos x="378" y="169"/>
                  </a:cxn>
                  <a:cxn ang="0">
                    <a:pos x="388" y="149"/>
                  </a:cxn>
                  <a:cxn ang="0">
                    <a:pos x="408" y="134"/>
                  </a:cxn>
                  <a:cxn ang="0">
                    <a:pos x="413" y="134"/>
                  </a:cxn>
                </a:cxnLst>
                <a:rect l="0" t="0" r="r" b="b"/>
                <a:pathLst>
                  <a:path w="418" h="258">
                    <a:moveTo>
                      <a:pt x="0" y="169"/>
                    </a:moveTo>
                    <a:lnTo>
                      <a:pt x="0" y="129"/>
                    </a:lnTo>
                    <a:lnTo>
                      <a:pt x="5" y="119"/>
                    </a:lnTo>
                    <a:lnTo>
                      <a:pt x="5" y="94"/>
                    </a:lnTo>
                    <a:lnTo>
                      <a:pt x="10" y="79"/>
                    </a:lnTo>
                    <a:lnTo>
                      <a:pt x="10" y="59"/>
                    </a:lnTo>
                    <a:lnTo>
                      <a:pt x="15" y="54"/>
                    </a:lnTo>
                    <a:lnTo>
                      <a:pt x="15" y="49"/>
                    </a:lnTo>
                    <a:lnTo>
                      <a:pt x="15" y="54"/>
                    </a:lnTo>
                    <a:lnTo>
                      <a:pt x="20" y="59"/>
                    </a:lnTo>
                    <a:lnTo>
                      <a:pt x="20" y="69"/>
                    </a:lnTo>
                    <a:lnTo>
                      <a:pt x="25" y="74"/>
                    </a:lnTo>
                    <a:lnTo>
                      <a:pt x="25" y="99"/>
                    </a:lnTo>
                    <a:lnTo>
                      <a:pt x="30" y="109"/>
                    </a:lnTo>
                    <a:lnTo>
                      <a:pt x="30" y="134"/>
                    </a:lnTo>
                    <a:lnTo>
                      <a:pt x="35" y="139"/>
                    </a:lnTo>
                    <a:lnTo>
                      <a:pt x="35" y="188"/>
                    </a:lnTo>
                    <a:lnTo>
                      <a:pt x="40" y="193"/>
                    </a:lnTo>
                    <a:lnTo>
                      <a:pt x="40" y="203"/>
                    </a:lnTo>
                    <a:lnTo>
                      <a:pt x="50" y="193"/>
                    </a:lnTo>
                    <a:lnTo>
                      <a:pt x="50" y="183"/>
                    </a:lnTo>
                    <a:lnTo>
                      <a:pt x="55" y="178"/>
                    </a:lnTo>
                    <a:lnTo>
                      <a:pt x="55" y="159"/>
                    </a:lnTo>
                    <a:lnTo>
                      <a:pt x="60" y="154"/>
                    </a:lnTo>
                    <a:lnTo>
                      <a:pt x="60" y="144"/>
                    </a:lnTo>
                    <a:lnTo>
                      <a:pt x="70" y="134"/>
                    </a:lnTo>
                    <a:lnTo>
                      <a:pt x="65" y="134"/>
                    </a:lnTo>
                    <a:lnTo>
                      <a:pt x="70" y="134"/>
                    </a:lnTo>
                    <a:lnTo>
                      <a:pt x="75" y="134"/>
                    </a:lnTo>
                    <a:lnTo>
                      <a:pt x="80" y="139"/>
                    </a:lnTo>
                    <a:lnTo>
                      <a:pt x="85" y="144"/>
                    </a:lnTo>
                    <a:lnTo>
                      <a:pt x="90" y="144"/>
                    </a:lnTo>
                    <a:lnTo>
                      <a:pt x="95" y="144"/>
                    </a:lnTo>
                    <a:lnTo>
                      <a:pt x="100" y="144"/>
                    </a:lnTo>
                    <a:lnTo>
                      <a:pt x="105" y="139"/>
                    </a:lnTo>
                    <a:lnTo>
                      <a:pt x="110" y="134"/>
                    </a:lnTo>
                    <a:lnTo>
                      <a:pt x="115" y="134"/>
                    </a:lnTo>
                    <a:lnTo>
                      <a:pt x="120" y="134"/>
                    </a:lnTo>
                    <a:lnTo>
                      <a:pt x="120" y="149"/>
                    </a:lnTo>
                    <a:lnTo>
                      <a:pt x="125" y="134"/>
                    </a:lnTo>
                    <a:lnTo>
                      <a:pt x="130" y="134"/>
                    </a:lnTo>
                    <a:lnTo>
                      <a:pt x="135" y="139"/>
                    </a:lnTo>
                    <a:lnTo>
                      <a:pt x="139" y="139"/>
                    </a:lnTo>
                    <a:lnTo>
                      <a:pt x="149" y="154"/>
                    </a:lnTo>
                    <a:lnTo>
                      <a:pt x="149" y="159"/>
                    </a:lnTo>
                    <a:lnTo>
                      <a:pt x="154" y="164"/>
                    </a:lnTo>
                    <a:lnTo>
                      <a:pt x="159" y="164"/>
                    </a:lnTo>
                    <a:lnTo>
                      <a:pt x="164" y="159"/>
                    </a:lnTo>
                    <a:lnTo>
                      <a:pt x="169" y="154"/>
                    </a:lnTo>
                    <a:lnTo>
                      <a:pt x="169" y="144"/>
                    </a:lnTo>
                    <a:lnTo>
                      <a:pt x="174" y="139"/>
                    </a:lnTo>
                    <a:lnTo>
                      <a:pt x="174" y="134"/>
                    </a:lnTo>
                    <a:lnTo>
                      <a:pt x="179" y="129"/>
                    </a:lnTo>
                    <a:lnTo>
                      <a:pt x="179" y="119"/>
                    </a:lnTo>
                    <a:lnTo>
                      <a:pt x="184" y="114"/>
                    </a:lnTo>
                    <a:lnTo>
                      <a:pt x="189" y="119"/>
                    </a:lnTo>
                    <a:lnTo>
                      <a:pt x="194" y="124"/>
                    </a:lnTo>
                    <a:lnTo>
                      <a:pt x="199" y="129"/>
                    </a:lnTo>
                    <a:lnTo>
                      <a:pt x="199" y="134"/>
                    </a:lnTo>
                    <a:lnTo>
                      <a:pt x="209" y="144"/>
                    </a:lnTo>
                    <a:lnTo>
                      <a:pt x="209" y="154"/>
                    </a:lnTo>
                    <a:lnTo>
                      <a:pt x="214" y="159"/>
                    </a:lnTo>
                    <a:lnTo>
                      <a:pt x="214" y="164"/>
                    </a:lnTo>
                    <a:lnTo>
                      <a:pt x="219" y="169"/>
                    </a:lnTo>
                    <a:lnTo>
                      <a:pt x="219" y="173"/>
                    </a:lnTo>
                    <a:lnTo>
                      <a:pt x="224" y="178"/>
                    </a:lnTo>
                    <a:lnTo>
                      <a:pt x="224" y="193"/>
                    </a:lnTo>
                    <a:lnTo>
                      <a:pt x="229" y="198"/>
                    </a:lnTo>
                    <a:lnTo>
                      <a:pt x="229" y="208"/>
                    </a:lnTo>
                    <a:lnTo>
                      <a:pt x="234" y="213"/>
                    </a:lnTo>
                    <a:lnTo>
                      <a:pt x="239" y="213"/>
                    </a:lnTo>
                    <a:lnTo>
                      <a:pt x="244" y="208"/>
                    </a:lnTo>
                    <a:lnTo>
                      <a:pt x="244" y="203"/>
                    </a:lnTo>
                    <a:lnTo>
                      <a:pt x="249" y="198"/>
                    </a:lnTo>
                    <a:lnTo>
                      <a:pt x="259" y="198"/>
                    </a:lnTo>
                    <a:lnTo>
                      <a:pt x="259" y="203"/>
                    </a:lnTo>
                    <a:lnTo>
                      <a:pt x="264" y="203"/>
                    </a:lnTo>
                    <a:lnTo>
                      <a:pt x="269" y="198"/>
                    </a:lnTo>
                    <a:lnTo>
                      <a:pt x="274" y="193"/>
                    </a:lnTo>
                    <a:lnTo>
                      <a:pt x="274" y="183"/>
                    </a:lnTo>
                    <a:lnTo>
                      <a:pt x="279" y="178"/>
                    </a:lnTo>
                    <a:lnTo>
                      <a:pt x="279" y="173"/>
                    </a:lnTo>
                    <a:lnTo>
                      <a:pt x="283" y="164"/>
                    </a:lnTo>
                    <a:lnTo>
                      <a:pt x="283" y="149"/>
                    </a:lnTo>
                    <a:lnTo>
                      <a:pt x="288" y="124"/>
                    </a:lnTo>
                    <a:lnTo>
                      <a:pt x="288" y="94"/>
                    </a:lnTo>
                    <a:lnTo>
                      <a:pt x="293" y="84"/>
                    </a:lnTo>
                    <a:lnTo>
                      <a:pt x="293" y="64"/>
                    </a:lnTo>
                    <a:lnTo>
                      <a:pt x="298" y="54"/>
                    </a:lnTo>
                    <a:lnTo>
                      <a:pt x="298" y="25"/>
                    </a:lnTo>
                    <a:lnTo>
                      <a:pt x="303" y="15"/>
                    </a:lnTo>
                    <a:lnTo>
                      <a:pt x="303" y="0"/>
                    </a:lnTo>
                    <a:lnTo>
                      <a:pt x="313" y="0"/>
                    </a:lnTo>
                    <a:lnTo>
                      <a:pt x="313" y="15"/>
                    </a:lnTo>
                    <a:lnTo>
                      <a:pt x="318" y="25"/>
                    </a:lnTo>
                    <a:lnTo>
                      <a:pt x="318" y="59"/>
                    </a:lnTo>
                    <a:lnTo>
                      <a:pt x="323" y="74"/>
                    </a:lnTo>
                    <a:lnTo>
                      <a:pt x="323" y="119"/>
                    </a:lnTo>
                    <a:lnTo>
                      <a:pt x="328" y="129"/>
                    </a:lnTo>
                    <a:lnTo>
                      <a:pt x="328" y="173"/>
                    </a:lnTo>
                    <a:lnTo>
                      <a:pt x="333" y="188"/>
                    </a:lnTo>
                    <a:lnTo>
                      <a:pt x="333" y="223"/>
                    </a:lnTo>
                    <a:lnTo>
                      <a:pt x="338" y="228"/>
                    </a:lnTo>
                    <a:lnTo>
                      <a:pt x="338" y="248"/>
                    </a:lnTo>
                    <a:lnTo>
                      <a:pt x="348" y="258"/>
                    </a:lnTo>
                    <a:lnTo>
                      <a:pt x="343" y="258"/>
                    </a:lnTo>
                    <a:lnTo>
                      <a:pt x="348" y="258"/>
                    </a:lnTo>
                    <a:lnTo>
                      <a:pt x="353" y="253"/>
                    </a:lnTo>
                    <a:lnTo>
                      <a:pt x="358" y="253"/>
                    </a:lnTo>
                    <a:lnTo>
                      <a:pt x="363" y="248"/>
                    </a:lnTo>
                    <a:lnTo>
                      <a:pt x="363" y="238"/>
                    </a:lnTo>
                    <a:lnTo>
                      <a:pt x="368" y="233"/>
                    </a:lnTo>
                    <a:lnTo>
                      <a:pt x="368" y="218"/>
                    </a:lnTo>
                    <a:lnTo>
                      <a:pt x="373" y="213"/>
                    </a:lnTo>
                    <a:lnTo>
                      <a:pt x="373" y="198"/>
                    </a:lnTo>
                    <a:lnTo>
                      <a:pt x="378" y="183"/>
                    </a:lnTo>
                    <a:lnTo>
                      <a:pt x="378" y="169"/>
                    </a:lnTo>
                    <a:lnTo>
                      <a:pt x="383" y="164"/>
                    </a:lnTo>
                    <a:lnTo>
                      <a:pt x="383" y="154"/>
                    </a:lnTo>
                    <a:lnTo>
                      <a:pt x="388" y="149"/>
                    </a:lnTo>
                    <a:lnTo>
                      <a:pt x="393" y="124"/>
                    </a:lnTo>
                    <a:lnTo>
                      <a:pt x="398" y="124"/>
                    </a:lnTo>
                    <a:lnTo>
                      <a:pt x="408" y="134"/>
                    </a:lnTo>
                    <a:lnTo>
                      <a:pt x="403" y="134"/>
                    </a:lnTo>
                    <a:lnTo>
                      <a:pt x="408" y="134"/>
                    </a:lnTo>
                    <a:lnTo>
                      <a:pt x="413" y="134"/>
                    </a:lnTo>
                    <a:lnTo>
                      <a:pt x="418" y="129"/>
                    </a:lnTo>
                    <a:lnTo>
                      <a:pt x="418" y="124"/>
                    </a:lnTo>
                  </a:path>
                </a:pathLst>
              </a:custGeom>
              <a:noFill/>
              <a:ln w="38100" cap="flat">
                <a:solidFill>
                  <a:srgbClr val="FF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="1">
                  <a:solidFill>
                    <a:schemeClr val="accent3"/>
                  </a:solidFill>
                  <a:latin typeface="Helvetica" pitchFamily="34" charset="0"/>
                </a:endParaRPr>
              </a:p>
            </p:txBody>
          </p:sp>
          <p:sp>
            <p:nvSpPr>
              <p:cNvPr id="65861" name="Freeform 325"/>
              <p:cNvSpPr>
                <a:spLocks/>
              </p:cNvSpPr>
              <p:nvPr/>
            </p:nvSpPr>
            <p:spPr bwMode="auto">
              <a:xfrm>
                <a:off x="3282" y="1182"/>
                <a:ext cx="491" cy="169"/>
              </a:xfrm>
              <a:custGeom>
                <a:avLst/>
                <a:gdLst/>
                <a:ahLst/>
                <a:cxnLst>
                  <a:cxn ang="0">
                    <a:pos x="5" y="20"/>
                  </a:cxn>
                  <a:cxn ang="0">
                    <a:pos x="14" y="5"/>
                  </a:cxn>
                  <a:cxn ang="0">
                    <a:pos x="29" y="5"/>
                  </a:cxn>
                  <a:cxn ang="0">
                    <a:pos x="44" y="30"/>
                  </a:cxn>
                  <a:cxn ang="0">
                    <a:pos x="49" y="70"/>
                  </a:cxn>
                  <a:cxn ang="0">
                    <a:pos x="59" y="89"/>
                  </a:cxn>
                  <a:cxn ang="0">
                    <a:pos x="64" y="109"/>
                  </a:cxn>
                  <a:cxn ang="0">
                    <a:pos x="74" y="109"/>
                  </a:cxn>
                  <a:cxn ang="0">
                    <a:pos x="89" y="114"/>
                  </a:cxn>
                  <a:cxn ang="0">
                    <a:pos x="99" y="134"/>
                  </a:cxn>
                  <a:cxn ang="0">
                    <a:pos x="104" y="169"/>
                  </a:cxn>
                  <a:cxn ang="0">
                    <a:pos x="119" y="159"/>
                  </a:cxn>
                  <a:cxn ang="0">
                    <a:pos x="124" y="139"/>
                  </a:cxn>
                  <a:cxn ang="0">
                    <a:pos x="134" y="114"/>
                  </a:cxn>
                  <a:cxn ang="0">
                    <a:pos x="139" y="89"/>
                  </a:cxn>
                  <a:cxn ang="0">
                    <a:pos x="153" y="40"/>
                  </a:cxn>
                  <a:cxn ang="0">
                    <a:pos x="158" y="45"/>
                  </a:cxn>
                  <a:cxn ang="0">
                    <a:pos x="163" y="104"/>
                  </a:cxn>
                  <a:cxn ang="0">
                    <a:pos x="173" y="124"/>
                  </a:cxn>
                  <a:cxn ang="0">
                    <a:pos x="183" y="129"/>
                  </a:cxn>
                  <a:cxn ang="0">
                    <a:pos x="188" y="109"/>
                  </a:cxn>
                  <a:cxn ang="0">
                    <a:pos x="203" y="79"/>
                  </a:cxn>
                  <a:cxn ang="0">
                    <a:pos x="213" y="65"/>
                  </a:cxn>
                  <a:cxn ang="0">
                    <a:pos x="228" y="65"/>
                  </a:cxn>
                  <a:cxn ang="0">
                    <a:pos x="243" y="75"/>
                  </a:cxn>
                  <a:cxn ang="0">
                    <a:pos x="258" y="75"/>
                  </a:cxn>
                  <a:cxn ang="0">
                    <a:pos x="273" y="50"/>
                  </a:cxn>
                  <a:cxn ang="0">
                    <a:pos x="288" y="45"/>
                  </a:cxn>
                  <a:cxn ang="0">
                    <a:pos x="297" y="60"/>
                  </a:cxn>
                  <a:cxn ang="0">
                    <a:pos x="317" y="89"/>
                  </a:cxn>
                  <a:cxn ang="0">
                    <a:pos x="327" y="89"/>
                  </a:cxn>
                  <a:cxn ang="0">
                    <a:pos x="337" y="75"/>
                  </a:cxn>
                  <a:cxn ang="0">
                    <a:pos x="352" y="55"/>
                  </a:cxn>
                  <a:cxn ang="0">
                    <a:pos x="362" y="35"/>
                  </a:cxn>
                  <a:cxn ang="0">
                    <a:pos x="377" y="35"/>
                  </a:cxn>
                  <a:cxn ang="0">
                    <a:pos x="392" y="45"/>
                  </a:cxn>
                  <a:cxn ang="0">
                    <a:pos x="407" y="50"/>
                  </a:cxn>
                  <a:cxn ang="0">
                    <a:pos x="422" y="45"/>
                  </a:cxn>
                  <a:cxn ang="0">
                    <a:pos x="437" y="20"/>
                  </a:cxn>
                  <a:cxn ang="0">
                    <a:pos x="451" y="5"/>
                  </a:cxn>
                  <a:cxn ang="0">
                    <a:pos x="466" y="20"/>
                  </a:cxn>
                  <a:cxn ang="0">
                    <a:pos x="481" y="30"/>
                  </a:cxn>
                </a:cxnLst>
                <a:rect l="0" t="0" r="r" b="b"/>
                <a:pathLst>
                  <a:path w="491" h="169">
                    <a:moveTo>
                      <a:pt x="0" y="30"/>
                    </a:moveTo>
                    <a:lnTo>
                      <a:pt x="5" y="25"/>
                    </a:lnTo>
                    <a:lnTo>
                      <a:pt x="5" y="20"/>
                    </a:lnTo>
                    <a:lnTo>
                      <a:pt x="9" y="15"/>
                    </a:lnTo>
                    <a:lnTo>
                      <a:pt x="9" y="10"/>
                    </a:lnTo>
                    <a:lnTo>
                      <a:pt x="14" y="5"/>
                    </a:lnTo>
                    <a:lnTo>
                      <a:pt x="19" y="0"/>
                    </a:lnTo>
                    <a:lnTo>
                      <a:pt x="24" y="0"/>
                    </a:lnTo>
                    <a:lnTo>
                      <a:pt x="29" y="5"/>
                    </a:lnTo>
                    <a:lnTo>
                      <a:pt x="39" y="15"/>
                    </a:lnTo>
                    <a:lnTo>
                      <a:pt x="39" y="25"/>
                    </a:lnTo>
                    <a:lnTo>
                      <a:pt x="44" y="30"/>
                    </a:lnTo>
                    <a:lnTo>
                      <a:pt x="44" y="60"/>
                    </a:lnTo>
                    <a:lnTo>
                      <a:pt x="49" y="65"/>
                    </a:lnTo>
                    <a:lnTo>
                      <a:pt x="49" y="70"/>
                    </a:lnTo>
                    <a:lnTo>
                      <a:pt x="54" y="75"/>
                    </a:lnTo>
                    <a:lnTo>
                      <a:pt x="54" y="84"/>
                    </a:lnTo>
                    <a:lnTo>
                      <a:pt x="59" y="89"/>
                    </a:lnTo>
                    <a:lnTo>
                      <a:pt x="59" y="94"/>
                    </a:lnTo>
                    <a:lnTo>
                      <a:pt x="64" y="99"/>
                    </a:lnTo>
                    <a:lnTo>
                      <a:pt x="64" y="109"/>
                    </a:lnTo>
                    <a:lnTo>
                      <a:pt x="69" y="109"/>
                    </a:lnTo>
                    <a:lnTo>
                      <a:pt x="79" y="109"/>
                    </a:lnTo>
                    <a:lnTo>
                      <a:pt x="74" y="109"/>
                    </a:lnTo>
                    <a:lnTo>
                      <a:pt x="79" y="109"/>
                    </a:lnTo>
                    <a:lnTo>
                      <a:pt x="84" y="109"/>
                    </a:lnTo>
                    <a:lnTo>
                      <a:pt x="89" y="114"/>
                    </a:lnTo>
                    <a:lnTo>
                      <a:pt x="94" y="119"/>
                    </a:lnTo>
                    <a:lnTo>
                      <a:pt x="94" y="129"/>
                    </a:lnTo>
                    <a:lnTo>
                      <a:pt x="99" y="134"/>
                    </a:lnTo>
                    <a:lnTo>
                      <a:pt x="99" y="154"/>
                    </a:lnTo>
                    <a:lnTo>
                      <a:pt x="104" y="159"/>
                    </a:lnTo>
                    <a:lnTo>
                      <a:pt x="104" y="169"/>
                    </a:lnTo>
                    <a:lnTo>
                      <a:pt x="109" y="169"/>
                    </a:lnTo>
                    <a:lnTo>
                      <a:pt x="114" y="164"/>
                    </a:lnTo>
                    <a:lnTo>
                      <a:pt x="119" y="159"/>
                    </a:lnTo>
                    <a:lnTo>
                      <a:pt x="119" y="154"/>
                    </a:lnTo>
                    <a:lnTo>
                      <a:pt x="124" y="149"/>
                    </a:lnTo>
                    <a:lnTo>
                      <a:pt x="124" y="139"/>
                    </a:lnTo>
                    <a:lnTo>
                      <a:pt x="129" y="134"/>
                    </a:lnTo>
                    <a:lnTo>
                      <a:pt x="129" y="119"/>
                    </a:lnTo>
                    <a:lnTo>
                      <a:pt x="134" y="114"/>
                    </a:lnTo>
                    <a:lnTo>
                      <a:pt x="134" y="104"/>
                    </a:lnTo>
                    <a:lnTo>
                      <a:pt x="139" y="99"/>
                    </a:lnTo>
                    <a:lnTo>
                      <a:pt x="139" y="89"/>
                    </a:lnTo>
                    <a:lnTo>
                      <a:pt x="144" y="84"/>
                    </a:lnTo>
                    <a:lnTo>
                      <a:pt x="144" y="50"/>
                    </a:lnTo>
                    <a:lnTo>
                      <a:pt x="153" y="40"/>
                    </a:lnTo>
                    <a:lnTo>
                      <a:pt x="149" y="40"/>
                    </a:lnTo>
                    <a:lnTo>
                      <a:pt x="153" y="40"/>
                    </a:lnTo>
                    <a:lnTo>
                      <a:pt x="158" y="45"/>
                    </a:lnTo>
                    <a:lnTo>
                      <a:pt x="158" y="50"/>
                    </a:lnTo>
                    <a:lnTo>
                      <a:pt x="163" y="55"/>
                    </a:lnTo>
                    <a:lnTo>
                      <a:pt x="163" y="104"/>
                    </a:lnTo>
                    <a:lnTo>
                      <a:pt x="168" y="109"/>
                    </a:lnTo>
                    <a:lnTo>
                      <a:pt x="168" y="119"/>
                    </a:lnTo>
                    <a:lnTo>
                      <a:pt x="173" y="124"/>
                    </a:lnTo>
                    <a:lnTo>
                      <a:pt x="173" y="129"/>
                    </a:lnTo>
                    <a:lnTo>
                      <a:pt x="178" y="134"/>
                    </a:lnTo>
                    <a:lnTo>
                      <a:pt x="183" y="129"/>
                    </a:lnTo>
                    <a:lnTo>
                      <a:pt x="183" y="124"/>
                    </a:lnTo>
                    <a:lnTo>
                      <a:pt x="188" y="119"/>
                    </a:lnTo>
                    <a:lnTo>
                      <a:pt x="188" y="109"/>
                    </a:lnTo>
                    <a:lnTo>
                      <a:pt x="193" y="104"/>
                    </a:lnTo>
                    <a:lnTo>
                      <a:pt x="193" y="89"/>
                    </a:lnTo>
                    <a:lnTo>
                      <a:pt x="203" y="79"/>
                    </a:lnTo>
                    <a:lnTo>
                      <a:pt x="203" y="70"/>
                    </a:lnTo>
                    <a:lnTo>
                      <a:pt x="208" y="65"/>
                    </a:lnTo>
                    <a:lnTo>
                      <a:pt x="213" y="65"/>
                    </a:lnTo>
                    <a:lnTo>
                      <a:pt x="218" y="65"/>
                    </a:lnTo>
                    <a:lnTo>
                      <a:pt x="223" y="65"/>
                    </a:lnTo>
                    <a:lnTo>
                      <a:pt x="228" y="65"/>
                    </a:lnTo>
                    <a:lnTo>
                      <a:pt x="233" y="65"/>
                    </a:lnTo>
                    <a:lnTo>
                      <a:pt x="238" y="70"/>
                    </a:lnTo>
                    <a:lnTo>
                      <a:pt x="243" y="75"/>
                    </a:lnTo>
                    <a:lnTo>
                      <a:pt x="248" y="79"/>
                    </a:lnTo>
                    <a:lnTo>
                      <a:pt x="253" y="75"/>
                    </a:lnTo>
                    <a:lnTo>
                      <a:pt x="258" y="75"/>
                    </a:lnTo>
                    <a:lnTo>
                      <a:pt x="268" y="65"/>
                    </a:lnTo>
                    <a:lnTo>
                      <a:pt x="268" y="55"/>
                    </a:lnTo>
                    <a:lnTo>
                      <a:pt x="273" y="50"/>
                    </a:lnTo>
                    <a:lnTo>
                      <a:pt x="278" y="45"/>
                    </a:lnTo>
                    <a:lnTo>
                      <a:pt x="283" y="40"/>
                    </a:lnTo>
                    <a:lnTo>
                      <a:pt x="288" y="45"/>
                    </a:lnTo>
                    <a:lnTo>
                      <a:pt x="293" y="50"/>
                    </a:lnTo>
                    <a:lnTo>
                      <a:pt x="297" y="55"/>
                    </a:lnTo>
                    <a:lnTo>
                      <a:pt x="297" y="60"/>
                    </a:lnTo>
                    <a:lnTo>
                      <a:pt x="307" y="70"/>
                    </a:lnTo>
                    <a:lnTo>
                      <a:pt x="307" y="79"/>
                    </a:lnTo>
                    <a:lnTo>
                      <a:pt x="317" y="89"/>
                    </a:lnTo>
                    <a:lnTo>
                      <a:pt x="317" y="94"/>
                    </a:lnTo>
                    <a:lnTo>
                      <a:pt x="322" y="94"/>
                    </a:lnTo>
                    <a:lnTo>
                      <a:pt x="327" y="89"/>
                    </a:lnTo>
                    <a:lnTo>
                      <a:pt x="332" y="84"/>
                    </a:lnTo>
                    <a:lnTo>
                      <a:pt x="337" y="79"/>
                    </a:lnTo>
                    <a:lnTo>
                      <a:pt x="337" y="75"/>
                    </a:lnTo>
                    <a:lnTo>
                      <a:pt x="342" y="70"/>
                    </a:lnTo>
                    <a:lnTo>
                      <a:pt x="342" y="65"/>
                    </a:lnTo>
                    <a:lnTo>
                      <a:pt x="352" y="55"/>
                    </a:lnTo>
                    <a:lnTo>
                      <a:pt x="352" y="40"/>
                    </a:lnTo>
                    <a:lnTo>
                      <a:pt x="357" y="35"/>
                    </a:lnTo>
                    <a:lnTo>
                      <a:pt x="362" y="35"/>
                    </a:lnTo>
                    <a:lnTo>
                      <a:pt x="367" y="35"/>
                    </a:lnTo>
                    <a:lnTo>
                      <a:pt x="372" y="35"/>
                    </a:lnTo>
                    <a:lnTo>
                      <a:pt x="377" y="35"/>
                    </a:lnTo>
                    <a:lnTo>
                      <a:pt x="382" y="40"/>
                    </a:lnTo>
                    <a:lnTo>
                      <a:pt x="387" y="40"/>
                    </a:lnTo>
                    <a:lnTo>
                      <a:pt x="392" y="45"/>
                    </a:lnTo>
                    <a:lnTo>
                      <a:pt x="397" y="50"/>
                    </a:lnTo>
                    <a:lnTo>
                      <a:pt x="402" y="50"/>
                    </a:lnTo>
                    <a:lnTo>
                      <a:pt x="407" y="50"/>
                    </a:lnTo>
                    <a:lnTo>
                      <a:pt x="412" y="50"/>
                    </a:lnTo>
                    <a:lnTo>
                      <a:pt x="417" y="50"/>
                    </a:lnTo>
                    <a:lnTo>
                      <a:pt x="422" y="45"/>
                    </a:lnTo>
                    <a:lnTo>
                      <a:pt x="427" y="40"/>
                    </a:lnTo>
                    <a:lnTo>
                      <a:pt x="437" y="30"/>
                    </a:lnTo>
                    <a:lnTo>
                      <a:pt x="437" y="20"/>
                    </a:lnTo>
                    <a:lnTo>
                      <a:pt x="446" y="10"/>
                    </a:lnTo>
                    <a:lnTo>
                      <a:pt x="446" y="5"/>
                    </a:lnTo>
                    <a:lnTo>
                      <a:pt x="451" y="5"/>
                    </a:lnTo>
                    <a:lnTo>
                      <a:pt x="456" y="10"/>
                    </a:lnTo>
                    <a:lnTo>
                      <a:pt x="461" y="15"/>
                    </a:lnTo>
                    <a:lnTo>
                      <a:pt x="466" y="20"/>
                    </a:lnTo>
                    <a:lnTo>
                      <a:pt x="471" y="25"/>
                    </a:lnTo>
                    <a:lnTo>
                      <a:pt x="476" y="30"/>
                    </a:lnTo>
                    <a:lnTo>
                      <a:pt x="481" y="30"/>
                    </a:lnTo>
                    <a:lnTo>
                      <a:pt x="486" y="30"/>
                    </a:lnTo>
                    <a:lnTo>
                      <a:pt x="491" y="30"/>
                    </a:lnTo>
                  </a:path>
                </a:pathLst>
              </a:custGeom>
              <a:noFill/>
              <a:ln w="38100" cap="flat">
                <a:solidFill>
                  <a:srgbClr val="FF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="1">
                  <a:solidFill>
                    <a:schemeClr val="accent3"/>
                  </a:solidFill>
                  <a:latin typeface="Helvetica" pitchFamily="34" charset="0"/>
                </a:endParaRPr>
              </a:p>
            </p:txBody>
          </p:sp>
          <p:sp>
            <p:nvSpPr>
              <p:cNvPr id="65862" name="Freeform 326"/>
              <p:cNvSpPr>
                <a:spLocks/>
              </p:cNvSpPr>
              <p:nvPr/>
            </p:nvSpPr>
            <p:spPr bwMode="auto">
              <a:xfrm>
                <a:off x="3772" y="1103"/>
                <a:ext cx="467" cy="188"/>
              </a:xfrm>
              <a:custGeom>
                <a:avLst/>
                <a:gdLst/>
                <a:ahLst/>
                <a:cxnLst>
                  <a:cxn ang="0">
                    <a:pos x="5" y="144"/>
                  </a:cxn>
                  <a:cxn ang="0">
                    <a:pos x="15" y="163"/>
                  </a:cxn>
                  <a:cxn ang="0">
                    <a:pos x="20" y="188"/>
                  </a:cxn>
                  <a:cxn ang="0">
                    <a:pos x="35" y="183"/>
                  </a:cxn>
                  <a:cxn ang="0">
                    <a:pos x="40" y="168"/>
                  </a:cxn>
                  <a:cxn ang="0">
                    <a:pos x="55" y="149"/>
                  </a:cxn>
                  <a:cxn ang="0">
                    <a:pos x="60" y="154"/>
                  </a:cxn>
                  <a:cxn ang="0">
                    <a:pos x="75" y="149"/>
                  </a:cxn>
                  <a:cxn ang="0">
                    <a:pos x="85" y="124"/>
                  </a:cxn>
                  <a:cxn ang="0">
                    <a:pos x="90" y="104"/>
                  </a:cxn>
                  <a:cxn ang="0">
                    <a:pos x="104" y="89"/>
                  </a:cxn>
                  <a:cxn ang="0">
                    <a:pos x="114" y="134"/>
                  </a:cxn>
                  <a:cxn ang="0">
                    <a:pos x="124" y="144"/>
                  </a:cxn>
                  <a:cxn ang="0">
                    <a:pos x="139" y="104"/>
                  </a:cxn>
                  <a:cxn ang="0">
                    <a:pos x="154" y="84"/>
                  </a:cxn>
                  <a:cxn ang="0">
                    <a:pos x="169" y="74"/>
                  </a:cxn>
                  <a:cxn ang="0">
                    <a:pos x="179" y="139"/>
                  </a:cxn>
                  <a:cxn ang="0">
                    <a:pos x="194" y="158"/>
                  </a:cxn>
                  <a:cxn ang="0">
                    <a:pos x="209" y="149"/>
                  </a:cxn>
                  <a:cxn ang="0">
                    <a:pos x="224" y="134"/>
                  </a:cxn>
                  <a:cxn ang="0">
                    <a:pos x="234" y="109"/>
                  </a:cxn>
                  <a:cxn ang="0">
                    <a:pos x="248" y="104"/>
                  </a:cxn>
                  <a:cxn ang="0">
                    <a:pos x="263" y="114"/>
                  </a:cxn>
                  <a:cxn ang="0">
                    <a:pos x="278" y="104"/>
                  </a:cxn>
                  <a:cxn ang="0">
                    <a:pos x="293" y="89"/>
                  </a:cxn>
                  <a:cxn ang="0">
                    <a:pos x="308" y="94"/>
                  </a:cxn>
                  <a:cxn ang="0">
                    <a:pos x="318" y="144"/>
                  </a:cxn>
                  <a:cxn ang="0">
                    <a:pos x="323" y="168"/>
                  </a:cxn>
                  <a:cxn ang="0">
                    <a:pos x="338" y="168"/>
                  </a:cxn>
                  <a:cxn ang="0">
                    <a:pos x="343" y="144"/>
                  </a:cxn>
                  <a:cxn ang="0">
                    <a:pos x="353" y="109"/>
                  </a:cxn>
                  <a:cxn ang="0">
                    <a:pos x="368" y="109"/>
                  </a:cxn>
                  <a:cxn ang="0">
                    <a:pos x="382" y="94"/>
                  </a:cxn>
                  <a:cxn ang="0">
                    <a:pos x="387" y="54"/>
                  </a:cxn>
                  <a:cxn ang="0">
                    <a:pos x="397" y="24"/>
                  </a:cxn>
                  <a:cxn ang="0">
                    <a:pos x="402" y="0"/>
                  </a:cxn>
                  <a:cxn ang="0">
                    <a:pos x="412" y="29"/>
                  </a:cxn>
                  <a:cxn ang="0">
                    <a:pos x="422" y="69"/>
                  </a:cxn>
                  <a:cxn ang="0">
                    <a:pos x="427" y="104"/>
                  </a:cxn>
                  <a:cxn ang="0">
                    <a:pos x="437" y="129"/>
                  </a:cxn>
                  <a:cxn ang="0">
                    <a:pos x="452" y="119"/>
                  </a:cxn>
                  <a:cxn ang="0">
                    <a:pos x="467" y="54"/>
                  </a:cxn>
                </a:cxnLst>
                <a:rect l="0" t="0" r="r" b="b"/>
                <a:pathLst>
                  <a:path w="467" h="188">
                    <a:moveTo>
                      <a:pt x="0" y="109"/>
                    </a:moveTo>
                    <a:lnTo>
                      <a:pt x="5" y="139"/>
                    </a:lnTo>
                    <a:lnTo>
                      <a:pt x="5" y="144"/>
                    </a:lnTo>
                    <a:lnTo>
                      <a:pt x="10" y="149"/>
                    </a:lnTo>
                    <a:lnTo>
                      <a:pt x="10" y="158"/>
                    </a:lnTo>
                    <a:lnTo>
                      <a:pt x="15" y="163"/>
                    </a:lnTo>
                    <a:lnTo>
                      <a:pt x="15" y="173"/>
                    </a:lnTo>
                    <a:lnTo>
                      <a:pt x="20" y="178"/>
                    </a:lnTo>
                    <a:lnTo>
                      <a:pt x="20" y="188"/>
                    </a:lnTo>
                    <a:lnTo>
                      <a:pt x="25" y="188"/>
                    </a:lnTo>
                    <a:lnTo>
                      <a:pt x="30" y="188"/>
                    </a:lnTo>
                    <a:lnTo>
                      <a:pt x="35" y="183"/>
                    </a:lnTo>
                    <a:lnTo>
                      <a:pt x="35" y="178"/>
                    </a:lnTo>
                    <a:lnTo>
                      <a:pt x="40" y="173"/>
                    </a:lnTo>
                    <a:lnTo>
                      <a:pt x="40" y="168"/>
                    </a:lnTo>
                    <a:lnTo>
                      <a:pt x="45" y="163"/>
                    </a:lnTo>
                    <a:lnTo>
                      <a:pt x="45" y="158"/>
                    </a:lnTo>
                    <a:lnTo>
                      <a:pt x="55" y="149"/>
                    </a:lnTo>
                    <a:lnTo>
                      <a:pt x="50" y="149"/>
                    </a:lnTo>
                    <a:lnTo>
                      <a:pt x="55" y="149"/>
                    </a:lnTo>
                    <a:lnTo>
                      <a:pt x="60" y="154"/>
                    </a:lnTo>
                    <a:lnTo>
                      <a:pt x="65" y="154"/>
                    </a:lnTo>
                    <a:lnTo>
                      <a:pt x="70" y="154"/>
                    </a:lnTo>
                    <a:lnTo>
                      <a:pt x="75" y="149"/>
                    </a:lnTo>
                    <a:lnTo>
                      <a:pt x="80" y="144"/>
                    </a:lnTo>
                    <a:lnTo>
                      <a:pt x="80" y="129"/>
                    </a:lnTo>
                    <a:lnTo>
                      <a:pt x="85" y="124"/>
                    </a:lnTo>
                    <a:lnTo>
                      <a:pt x="85" y="114"/>
                    </a:lnTo>
                    <a:lnTo>
                      <a:pt x="90" y="109"/>
                    </a:lnTo>
                    <a:lnTo>
                      <a:pt x="90" y="104"/>
                    </a:lnTo>
                    <a:lnTo>
                      <a:pt x="99" y="94"/>
                    </a:lnTo>
                    <a:lnTo>
                      <a:pt x="99" y="89"/>
                    </a:lnTo>
                    <a:lnTo>
                      <a:pt x="104" y="89"/>
                    </a:lnTo>
                    <a:lnTo>
                      <a:pt x="109" y="94"/>
                    </a:lnTo>
                    <a:lnTo>
                      <a:pt x="114" y="139"/>
                    </a:lnTo>
                    <a:lnTo>
                      <a:pt x="114" y="134"/>
                    </a:lnTo>
                    <a:lnTo>
                      <a:pt x="114" y="139"/>
                    </a:lnTo>
                    <a:lnTo>
                      <a:pt x="119" y="144"/>
                    </a:lnTo>
                    <a:lnTo>
                      <a:pt x="124" y="144"/>
                    </a:lnTo>
                    <a:lnTo>
                      <a:pt x="134" y="134"/>
                    </a:lnTo>
                    <a:lnTo>
                      <a:pt x="134" y="109"/>
                    </a:lnTo>
                    <a:lnTo>
                      <a:pt x="139" y="104"/>
                    </a:lnTo>
                    <a:lnTo>
                      <a:pt x="149" y="94"/>
                    </a:lnTo>
                    <a:lnTo>
                      <a:pt x="149" y="89"/>
                    </a:lnTo>
                    <a:lnTo>
                      <a:pt x="154" y="84"/>
                    </a:lnTo>
                    <a:lnTo>
                      <a:pt x="159" y="84"/>
                    </a:lnTo>
                    <a:lnTo>
                      <a:pt x="164" y="79"/>
                    </a:lnTo>
                    <a:lnTo>
                      <a:pt x="169" y="74"/>
                    </a:lnTo>
                    <a:lnTo>
                      <a:pt x="174" y="79"/>
                    </a:lnTo>
                    <a:lnTo>
                      <a:pt x="179" y="84"/>
                    </a:lnTo>
                    <a:lnTo>
                      <a:pt x="179" y="139"/>
                    </a:lnTo>
                    <a:lnTo>
                      <a:pt x="184" y="144"/>
                    </a:lnTo>
                    <a:lnTo>
                      <a:pt x="194" y="154"/>
                    </a:lnTo>
                    <a:lnTo>
                      <a:pt x="194" y="158"/>
                    </a:lnTo>
                    <a:lnTo>
                      <a:pt x="199" y="158"/>
                    </a:lnTo>
                    <a:lnTo>
                      <a:pt x="204" y="154"/>
                    </a:lnTo>
                    <a:lnTo>
                      <a:pt x="209" y="149"/>
                    </a:lnTo>
                    <a:lnTo>
                      <a:pt x="219" y="139"/>
                    </a:lnTo>
                    <a:lnTo>
                      <a:pt x="219" y="134"/>
                    </a:lnTo>
                    <a:lnTo>
                      <a:pt x="224" y="134"/>
                    </a:lnTo>
                    <a:lnTo>
                      <a:pt x="224" y="119"/>
                    </a:lnTo>
                    <a:lnTo>
                      <a:pt x="229" y="114"/>
                    </a:lnTo>
                    <a:lnTo>
                      <a:pt x="234" y="109"/>
                    </a:lnTo>
                    <a:lnTo>
                      <a:pt x="238" y="104"/>
                    </a:lnTo>
                    <a:lnTo>
                      <a:pt x="243" y="104"/>
                    </a:lnTo>
                    <a:lnTo>
                      <a:pt x="248" y="104"/>
                    </a:lnTo>
                    <a:lnTo>
                      <a:pt x="253" y="109"/>
                    </a:lnTo>
                    <a:lnTo>
                      <a:pt x="258" y="109"/>
                    </a:lnTo>
                    <a:lnTo>
                      <a:pt x="263" y="114"/>
                    </a:lnTo>
                    <a:lnTo>
                      <a:pt x="268" y="114"/>
                    </a:lnTo>
                    <a:lnTo>
                      <a:pt x="273" y="109"/>
                    </a:lnTo>
                    <a:lnTo>
                      <a:pt x="278" y="104"/>
                    </a:lnTo>
                    <a:lnTo>
                      <a:pt x="283" y="99"/>
                    </a:lnTo>
                    <a:lnTo>
                      <a:pt x="288" y="94"/>
                    </a:lnTo>
                    <a:lnTo>
                      <a:pt x="293" y="89"/>
                    </a:lnTo>
                    <a:lnTo>
                      <a:pt x="298" y="89"/>
                    </a:lnTo>
                    <a:lnTo>
                      <a:pt x="303" y="89"/>
                    </a:lnTo>
                    <a:lnTo>
                      <a:pt x="308" y="94"/>
                    </a:lnTo>
                    <a:lnTo>
                      <a:pt x="313" y="99"/>
                    </a:lnTo>
                    <a:lnTo>
                      <a:pt x="313" y="139"/>
                    </a:lnTo>
                    <a:lnTo>
                      <a:pt x="318" y="144"/>
                    </a:lnTo>
                    <a:lnTo>
                      <a:pt x="318" y="154"/>
                    </a:lnTo>
                    <a:lnTo>
                      <a:pt x="323" y="158"/>
                    </a:lnTo>
                    <a:lnTo>
                      <a:pt x="323" y="168"/>
                    </a:lnTo>
                    <a:lnTo>
                      <a:pt x="328" y="173"/>
                    </a:lnTo>
                    <a:lnTo>
                      <a:pt x="333" y="173"/>
                    </a:lnTo>
                    <a:lnTo>
                      <a:pt x="338" y="168"/>
                    </a:lnTo>
                    <a:lnTo>
                      <a:pt x="338" y="158"/>
                    </a:lnTo>
                    <a:lnTo>
                      <a:pt x="343" y="154"/>
                    </a:lnTo>
                    <a:lnTo>
                      <a:pt x="343" y="144"/>
                    </a:lnTo>
                    <a:lnTo>
                      <a:pt x="348" y="139"/>
                    </a:lnTo>
                    <a:lnTo>
                      <a:pt x="353" y="134"/>
                    </a:lnTo>
                    <a:lnTo>
                      <a:pt x="353" y="109"/>
                    </a:lnTo>
                    <a:lnTo>
                      <a:pt x="358" y="104"/>
                    </a:lnTo>
                    <a:lnTo>
                      <a:pt x="363" y="104"/>
                    </a:lnTo>
                    <a:lnTo>
                      <a:pt x="368" y="109"/>
                    </a:lnTo>
                    <a:lnTo>
                      <a:pt x="373" y="104"/>
                    </a:lnTo>
                    <a:lnTo>
                      <a:pt x="378" y="99"/>
                    </a:lnTo>
                    <a:lnTo>
                      <a:pt x="382" y="94"/>
                    </a:lnTo>
                    <a:lnTo>
                      <a:pt x="382" y="79"/>
                    </a:lnTo>
                    <a:lnTo>
                      <a:pt x="387" y="74"/>
                    </a:lnTo>
                    <a:lnTo>
                      <a:pt x="387" y="54"/>
                    </a:lnTo>
                    <a:lnTo>
                      <a:pt x="392" y="44"/>
                    </a:lnTo>
                    <a:lnTo>
                      <a:pt x="392" y="29"/>
                    </a:lnTo>
                    <a:lnTo>
                      <a:pt x="397" y="24"/>
                    </a:lnTo>
                    <a:lnTo>
                      <a:pt x="397" y="10"/>
                    </a:lnTo>
                    <a:lnTo>
                      <a:pt x="407" y="0"/>
                    </a:lnTo>
                    <a:lnTo>
                      <a:pt x="402" y="0"/>
                    </a:lnTo>
                    <a:lnTo>
                      <a:pt x="407" y="5"/>
                    </a:lnTo>
                    <a:lnTo>
                      <a:pt x="412" y="10"/>
                    </a:lnTo>
                    <a:lnTo>
                      <a:pt x="412" y="29"/>
                    </a:lnTo>
                    <a:lnTo>
                      <a:pt x="417" y="34"/>
                    </a:lnTo>
                    <a:lnTo>
                      <a:pt x="417" y="59"/>
                    </a:lnTo>
                    <a:lnTo>
                      <a:pt x="422" y="69"/>
                    </a:lnTo>
                    <a:lnTo>
                      <a:pt x="422" y="84"/>
                    </a:lnTo>
                    <a:lnTo>
                      <a:pt x="427" y="94"/>
                    </a:lnTo>
                    <a:lnTo>
                      <a:pt x="427" y="104"/>
                    </a:lnTo>
                    <a:lnTo>
                      <a:pt x="432" y="119"/>
                    </a:lnTo>
                    <a:lnTo>
                      <a:pt x="432" y="129"/>
                    </a:lnTo>
                    <a:lnTo>
                      <a:pt x="437" y="129"/>
                    </a:lnTo>
                    <a:lnTo>
                      <a:pt x="442" y="129"/>
                    </a:lnTo>
                    <a:lnTo>
                      <a:pt x="447" y="124"/>
                    </a:lnTo>
                    <a:lnTo>
                      <a:pt x="452" y="119"/>
                    </a:lnTo>
                    <a:lnTo>
                      <a:pt x="457" y="119"/>
                    </a:lnTo>
                    <a:lnTo>
                      <a:pt x="457" y="64"/>
                    </a:lnTo>
                    <a:lnTo>
                      <a:pt x="467" y="54"/>
                    </a:lnTo>
                    <a:lnTo>
                      <a:pt x="462" y="54"/>
                    </a:lnTo>
                    <a:lnTo>
                      <a:pt x="467" y="54"/>
                    </a:lnTo>
                  </a:path>
                </a:pathLst>
              </a:custGeom>
              <a:noFill/>
              <a:ln w="38100" cap="flat">
                <a:solidFill>
                  <a:srgbClr val="FF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="1">
                  <a:solidFill>
                    <a:schemeClr val="accent3"/>
                  </a:solidFill>
                  <a:latin typeface="Helvetica" pitchFamily="34" charset="0"/>
                </a:endParaRPr>
              </a:p>
            </p:txBody>
          </p:sp>
          <p:sp>
            <p:nvSpPr>
              <p:cNvPr id="65863" name="Freeform 327"/>
              <p:cNvSpPr>
                <a:spLocks/>
              </p:cNvSpPr>
              <p:nvPr/>
            </p:nvSpPr>
            <p:spPr bwMode="auto">
              <a:xfrm>
                <a:off x="4239" y="1103"/>
                <a:ext cx="223" cy="213"/>
              </a:xfrm>
              <a:custGeom>
                <a:avLst/>
                <a:gdLst/>
                <a:ahLst/>
                <a:cxnLst>
                  <a:cxn ang="0">
                    <a:pos x="10" y="64"/>
                  </a:cxn>
                  <a:cxn ang="0">
                    <a:pos x="15" y="79"/>
                  </a:cxn>
                  <a:cxn ang="0">
                    <a:pos x="20" y="99"/>
                  </a:cxn>
                  <a:cxn ang="0">
                    <a:pos x="25" y="129"/>
                  </a:cxn>
                  <a:cxn ang="0">
                    <a:pos x="35" y="129"/>
                  </a:cxn>
                  <a:cxn ang="0">
                    <a:pos x="45" y="129"/>
                  </a:cxn>
                  <a:cxn ang="0">
                    <a:pos x="55" y="124"/>
                  </a:cxn>
                  <a:cxn ang="0">
                    <a:pos x="64" y="99"/>
                  </a:cxn>
                  <a:cxn ang="0">
                    <a:pos x="69" y="89"/>
                  </a:cxn>
                  <a:cxn ang="0">
                    <a:pos x="79" y="69"/>
                  </a:cxn>
                  <a:cxn ang="0">
                    <a:pos x="84" y="54"/>
                  </a:cxn>
                  <a:cxn ang="0">
                    <a:pos x="89" y="44"/>
                  </a:cxn>
                  <a:cxn ang="0">
                    <a:pos x="99" y="54"/>
                  </a:cxn>
                  <a:cxn ang="0">
                    <a:pos x="104" y="79"/>
                  </a:cxn>
                  <a:cxn ang="0">
                    <a:pos x="109" y="114"/>
                  </a:cxn>
                  <a:cxn ang="0">
                    <a:pos x="114" y="139"/>
                  </a:cxn>
                  <a:cxn ang="0">
                    <a:pos x="119" y="188"/>
                  </a:cxn>
                  <a:cxn ang="0">
                    <a:pos x="124" y="213"/>
                  </a:cxn>
                  <a:cxn ang="0">
                    <a:pos x="129" y="203"/>
                  </a:cxn>
                  <a:cxn ang="0">
                    <a:pos x="134" y="154"/>
                  </a:cxn>
                  <a:cxn ang="0">
                    <a:pos x="139" y="139"/>
                  </a:cxn>
                  <a:cxn ang="0">
                    <a:pos x="144" y="109"/>
                  </a:cxn>
                  <a:cxn ang="0">
                    <a:pos x="149" y="74"/>
                  </a:cxn>
                  <a:cxn ang="0">
                    <a:pos x="154" y="49"/>
                  </a:cxn>
                  <a:cxn ang="0">
                    <a:pos x="159" y="24"/>
                  </a:cxn>
                  <a:cxn ang="0">
                    <a:pos x="164" y="10"/>
                  </a:cxn>
                  <a:cxn ang="0">
                    <a:pos x="169" y="0"/>
                  </a:cxn>
                  <a:cxn ang="0">
                    <a:pos x="179" y="5"/>
                  </a:cxn>
                  <a:cxn ang="0">
                    <a:pos x="184" y="14"/>
                  </a:cxn>
                  <a:cxn ang="0">
                    <a:pos x="189" y="29"/>
                  </a:cxn>
                  <a:cxn ang="0">
                    <a:pos x="194" y="49"/>
                  </a:cxn>
                  <a:cxn ang="0">
                    <a:pos x="199" y="64"/>
                  </a:cxn>
                  <a:cxn ang="0">
                    <a:pos x="203" y="89"/>
                  </a:cxn>
                  <a:cxn ang="0">
                    <a:pos x="208" y="114"/>
                  </a:cxn>
                  <a:cxn ang="0">
                    <a:pos x="218" y="124"/>
                  </a:cxn>
                </a:cxnLst>
                <a:rect l="0" t="0" r="r" b="b"/>
                <a:pathLst>
                  <a:path w="223" h="213">
                    <a:moveTo>
                      <a:pt x="0" y="54"/>
                    </a:moveTo>
                    <a:lnTo>
                      <a:pt x="10" y="64"/>
                    </a:lnTo>
                    <a:lnTo>
                      <a:pt x="10" y="74"/>
                    </a:lnTo>
                    <a:lnTo>
                      <a:pt x="15" y="79"/>
                    </a:lnTo>
                    <a:lnTo>
                      <a:pt x="15" y="94"/>
                    </a:lnTo>
                    <a:lnTo>
                      <a:pt x="20" y="99"/>
                    </a:lnTo>
                    <a:lnTo>
                      <a:pt x="20" y="129"/>
                    </a:lnTo>
                    <a:lnTo>
                      <a:pt x="25" y="129"/>
                    </a:lnTo>
                    <a:lnTo>
                      <a:pt x="30" y="129"/>
                    </a:lnTo>
                    <a:lnTo>
                      <a:pt x="35" y="129"/>
                    </a:lnTo>
                    <a:lnTo>
                      <a:pt x="40" y="129"/>
                    </a:lnTo>
                    <a:lnTo>
                      <a:pt x="45" y="129"/>
                    </a:lnTo>
                    <a:lnTo>
                      <a:pt x="50" y="124"/>
                    </a:lnTo>
                    <a:lnTo>
                      <a:pt x="55" y="124"/>
                    </a:lnTo>
                    <a:lnTo>
                      <a:pt x="55" y="109"/>
                    </a:lnTo>
                    <a:lnTo>
                      <a:pt x="64" y="99"/>
                    </a:lnTo>
                    <a:lnTo>
                      <a:pt x="64" y="94"/>
                    </a:lnTo>
                    <a:lnTo>
                      <a:pt x="69" y="89"/>
                    </a:lnTo>
                    <a:lnTo>
                      <a:pt x="79" y="79"/>
                    </a:lnTo>
                    <a:lnTo>
                      <a:pt x="79" y="69"/>
                    </a:lnTo>
                    <a:lnTo>
                      <a:pt x="84" y="64"/>
                    </a:lnTo>
                    <a:lnTo>
                      <a:pt x="84" y="54"/>
                    </a:lnTo>
                    <a:lnTo>
                      <a:pt x="94" y="44"/>
                    </a:lnTo>
                    <a:lnTo>
                      <a:pt x="89" y="44"/>
                    </a:lnTo>
                    <a:lnTo>
                      <a:pt x="94" y="49"/>
                    </a:lnTo>
                    <a:lnTo>
                      <a:pt x="99" y="54"/>
                    </a:lnTo>
                    <a:lnTo>
                      <a:pt x="99" y="69"/>
                    </a:lnTo>
                    <a:lnTo>
                      <a:pt x="104" y="79"/>
                    </a:lnTo>
                    <a:lnTo>
                      <a:pt x="104" y="104"/>
                    </a:lnTo>
                    <a:lnTo>
                      <a:pt x="109" y="114"/>
                    </a:lnTo>
                    <a:lnTo>
                      <a:pt x="109" y="129"/>
                    </a:lnTo>
                    <a:lnTo>
                      <a:pt x="114" y="139"/>
                    </a:lnTo>
                    <a:lnTo>
                      <a:pt x="114" y="178"/>
                    </a:lnTo>
                    <a:lnTo>
                      <a:pt x="119" y="188"/>
                    </a:lnTo>
                    <a:lnTo>
                      <a:pt x="119" y="208"/>
                    </a:lnTo>
                    <a:lnTo>
                      <a:pt x="124" y="213"/>
                    </a:lnTo>
                    <a:lnTo>
                      <a:pt x="129" y="208"/>
                    </a:lnTo>
                    <a:lnTo>
                      <a:pt x="129" y="203"/>
                    </a:lnTo>
                    <a:lnTo>
                      <a:pt x="134" y="198"/>
                    </a:lnTo>
                    <a:lnTo>
                      <a:pt x="134" y="154"/>
                    </a:lnTo>
                    <a:lnTo>
                      <a:pt x="139" y="149"/>
                    </a:lnTo>
                    <a:lnTo>
                      <a:pt x="139" y="139"/>
                    </a:lnTo>
                    <a:lnTo>
                      <a:pt x="144" y="134"/>
                    </a:lnTo>
                    <a:lnTo>
                      <a:pt x="144" y="109"/>
                    </a:lnTo>
                    <a:lnTo>
                      <a:pt x="149" y="99"/>
                    </a:lnTo>
                    <a:lnTo>
                      <a:pt x="149" y="74"/>
                    </a:lnTo>
                    <a:lnTo>
                      <a:pt x="154" y="64"/>
                    </a:lnTo>
                    <a:lnTo>
                      <a:pt x="154" y="49"/>
                    </a:lnTo>
                    <a:lnTo>
                      <a:pt x="159" y="44"/>
                    </a:lnTo>
                    <a:lnTo>
                      <a:pt x="159" y="24"/>
                    </a:lnTo>
                    <a:lnTo>
                      <a:pt x="164" y="19"/>
                    </a:lnTo>
                    <a:lnTo>
                      <a:pt x="164" y="10"/>
                    </a:lnTo>
                    <a:lnTo>
                      <a:pt x="174" y="0"/>
                    </a:lnTo>
                    <a:lnTo>
                      <a:pt x="169" y="0"/>
                    </a:lnTo>
                    <a:lnTo>
                      <a:pt x="174" y="0"/>
                    </a:lnTo>
                    <a:lnTo>
                      <a:pt x="179" y="5"/>
                    </a:lnTo>
                    <a:lnTo>
                      <a:pt x="184" y="10"/>
                    </a:lnTo>
                    <a:lnTo>
                      <a:pt x="184" y="14"/>
                    </a:lnTo>
                    <a:lnTo>
                      <a:pt x="189" y="19"/>
                    </a:lnTo>
                    <a:lnTo>
                      <a:pt x="189" y="29"/>
                    </a:lnTo>
                    <a:lnTo>
                      <a:pt x="194" y="34"/>
                    </a:lnTo>
                    <a:lnTo>
                      <a:pt x="194" y="49"/>
                    </a:lnTo>
                    <a:lnTo>
                      <a:pt x="199" y="54"/>
                    </a:lnTo>
                    <a:lnTo>
                      <a:pt x="199" y="64"/>
                    </a:lnTo>
                    <a:lnTo>
                      <a:pt x="203" y="69"/>
                    </a:lnTo>
                    <a:lnTo>
                      <a:pt x="203" y="89"/>
                    </a:lnTo>
                    <a:lnTo>
                      <a:pt x="208" y="94"/>
                    </a:lnTo>
                    <a:lnTo>
                      <a:pt x="208" y="114"/>
                    </a:lnTo>
                    <a:lnTo>
                      <a:pt x="213" y="119"/>
                    </a:lnTo>
                    <a:lnTo>
                      <a:pt x="218" y="124"/>
                    </a:lnTo>
                    <a:lnTo>
                      <a:pt x="223" y="124"/>
                    </a:lnTo>
                  </a:path>
                </a:pathLst>
              </a:custGeom>
              <a:noFill/>
              <a:ln w="38100" cap="flat">
                <a:solidFill>
                  <a:srgbClr val="FF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="1">
                  <a:solidFill>
                    <a:schemeClr val="accent3"/>
                  </a:solidFill>
                  <a:latin typeface="Helvetica" pitchFamily="34" charset="0"/>
                </a:endParaRPr>
              </a:p>
            </p:txBody>
          </p:sp>
          <p:sp>
            <p:nvSpPr>
              <p:cNvPr id="65864" name="Freeform 328"/>
              <p:cNvSpPr>
                <a:spLocks/>
              </p:cNvSpPr>
              <p:nvPr/>
            </p:nvSpPr>
            <p:spPr bwMode="auto">
              <a:xfrm>
                <a:off x="1453" y="1237"/>
                <a:ext cx="631" cy="1"/>
              </a:xfrm>
              <a:custGeom>
                <a:avLst/>
                <a:gdLst/>
                <a:ahLst/>
                <a:cxnLst>
                  <a:cxn ang="0">
                    <a:pos x="10" y="0"/>
                  </a:cxn>
                  <a:cxn ang="0">
                    <a:pos x="25" y="0"/>
                  </a:cxn>
                  <a:cxn ang="0">
                    <a:pos x="40" y="0"/>
                  </a:cxn>
                  <a:cxn ang="0">
                    <a:pos x="55" y="0"/>
                  </a:cxn>
                  <a:cxn ang="0">
                    <a:pos x="70" y="0"/>
                  </a:cxn>
                  <a:cxn ang="0">
                    <a:pos x="85" y="0"/>
                  </a:cxn>
                  <a:cxn ang="0">
                    <a:pos x="100" y="0"/>
                  </a:cxn>
                  <a:cxn ang="0">
                    <a:pos x="114" y="0"/>
                  </a:cxn>
                  <a:cxn ang="0">
                    <a:pos x="129" y="0"/>
                  </a:cxn>
                  <a:cxn ang="0">
                    <a:pos x="144" y="0"/>
                  </a:cxn>
                  <a:cxn ang="0">
                    <a:pos x="159" y="0"/>
                  </a:cxn>
                  <a:cxn ang="0">
                    <a:pos x="174" y="0"/>
                  </a:cxn>
                  <a:cxn ang="0">
                    <a:pos x="189" y="0"/>
                  </a:cxn>
                  <a:cxn ang="0">
                    <a:pos x="204" y="0"/>
                  </a:cxn>
                  <a:cxn ang="0">
                    <a:pos x="219" y="0"/>
                  </a:cxn>
                  <a:cxn ang="0">
                    <a:pos x="234" y="0"/>
                  </a:cxn>
                  <a:cxn ang="0">
                    <a:pos x="249" y="0"/>
                  </a:cxn>
                  <a:cxn ang="0">
                    <a:pos x="263" y="0"/>
                  </a:cxn>
                  <a:cxn ang="0">
                    <a:pos x="278" y="0"/>
                  </a:cxn>
                  <a:cxn ang="0">
                    <a:pos x="293" y="0"/>
                  </a:cxn>
                  <a:cxn ang="0">
                    <a:pos x="308" y="0"/>
                  </a:cxn>
                  <a:cxn ang="0">
                    <a:pos x="323" y="0"/>
                  </a:cxn>
                  <a:cxn ang="0">
                    <a:pos x="338" y="0"/>
                  </a:cxn>
                  <a:cxn ang="0">
                    <a:pos x="353" y="0"/>
                  </a:cxn>
                  <a:cxn ang="0">
                    <a:pos x="368" y="0"/>
                  </a:cxn>
                  <a:cxn ang="0">
                    <a:pos x="383" y="0"/>
                  </a:cxn>
                  <a:cxn ang="0">
                    <a:pos x="397" y="0"/>
                  </a:cxn>
                  <a:cxn ang="0">
                    <a:pos x="412" y="0"/>
                  </a:cxn>
                  <a:cxn ang="0">
                    <a:pos x="427" y="0"/>
                  </a:cxn>
                  <a:cxn ang="0">
                    <a:pos x="442" y="0"/>
                  </a:cxn>
                  <a:cxn ang="0">
                    <a:pos x="457" y="0"/>
                  </a:cxn>
                  <a:cxn ang="0">
                    <a:pos x="472" y="0"/>
                  </a:cxn>
                  <a:cxn ang="0">
                    <a:pos x="487" y="0"/>
                  </a:cxn>
                  <a:cxn ang="0">
                    <a:pos x="502" y="0"/>
                  </a:cxn>
                  <a:cxn ang="0">
                    <a:pos x="517" y="0"/>
                  </a:cxn>
                  <a:cxn ang="0">
                    <a:pos x="532" y="0"/>
                  </a:cxn>
                  <a:cxn ang="0">
                    <a:pos x="546" y="0"/>
                  </a:cxn>
                  <a:cxn ang="0">
                    <a:pos x="561" y="0"/>
                  </a:cxn>
                  <a:cxn ang="0">
                    <a:pos x="576" y="0"/>
                  </a:cxn>
                  <a:cxn ang="0">
                    <a:pos x="591" y="0"/>
                  </a:cxn>
                  <a:cxn ang="0">
                    <a:pos x="606" y="0"/>
                  </a:cxn>
                  <a:cxn ang="0">
                    <a:pos x="621" y="0"/>
                  </a:cxn>
                </a:cxnLst>
                <a:rect l="0" t="0" r="r" b="b"/>
                <a:pathLst>
                  <a:path w="631">
                    <a:moveTo>
                      <a:pt x="0" y="0"/>
                    </a:moveTo>
                    <a:lnTo>
                      <a:pt x="5" y="0"/>
                    </a:lnTo>
                    <a:lnTo>
                      <a:pt x="10" y="0"/>
                    </a:lnTo>
                    <a:lnTo>
                      <a:pt x="15" y="0"/>
                    </a:lnTo>
                    <a:lnTo>
                      <a:pt x="20" y="0"/>
                    </a:lnTo>
                    <a:lnTo>
                      <a:pt x="25" y="0"/>
                    </a:lnTo>
                    <a:lnTo>
                      <a:pt x="30" y="0"/>
                    </a:lnTo>
                    <a:lnTo>
                      <a:pt x="35" y="0"/>
                    </a:lnTo>
                    <a:lnTo>
                      <a:pt x="40" y="0"/>
                    </a:lnTo>
                    <a:lnTo>
                      <a:pt x="45" y="0"/>
                    </a:lnTo>
                    <a:lnTo>
                      <a:pt x="50" y="0"/>
                    </a:lnTo>
                    <a:lnTo>
                      <a:pt x="55" y="0"/>
                    </a:lnTo>
                    <a:lnTo>
                      <a:pt x="60" y="0"/>
                    </a:lnTo>
                    <a:lnTo>
                      <a:pt x="65" y="0"/>
                    </a:lnTo>
                    <a:lnTo>
                      <a:pt x="70" y="0"/>
                    </a:lnTo>
                    <a:lnTo>
                      <a:pt x="75" y="0"/>
                    </a:lnTo>
                    <a:lnTo>
                      <a:pt x="80" y="0"/>
                    </a:lnTo>
                    <a:lnTo>
                      <a:pt x="85" y="0"/>
                    </a:lnTo>
                    <a:lnTo>
                      <a:pt x="90" y="0"/>
                    </a:lnTo>
                    <a:lnTo>
                      <a:pt x="95" y="0"/>
                    </a:lnTo>
                    <a:lnTo>
                      <a:pt x="100" y="0"/>
                    </a:lnTo>
                    <a:lnTo>
                      <a:pt x="105" y="0"/>
                    </a:lnTo>
                    <a:lnTo>
                      <a:pt x="109" y="0"/>
                    </a:lnTo>
                    <a:lnTo>
                      <a:pt x="114" y="0"/>
                    </a:lnTo>
                    <a:lnTo>
                      <a:pt x="119" y="0"/>
                    </a:lnTo>
                    <a:lnTo>
                      <a:pt x="124" y="0"/>
                    </a:lnTo>
                    <a:lnTo>
                      <a:pt x="129" y="0"/>
                    </a:lnTo>
                    <a:lnTo>
                      <a:pt x="134" y="0"/>
                    </a:lnTo>
                    <a:lnTo>
                      <a:pt x="139" y="0"/>
                    </a:lnTo>
                    <a:lnTo>
                      <a:pt x="144" y="0"/>
                    </a:lnTo>
                    <a:lnTo>
                      <a:pt x="149" y="0"/>
                    </a:lnTo>
                    <a:lnTo>
                      <a:pt x="154" y="0"/>
                    </a:lnTo>
                    <a:lnTo>
                      <a:pt x="159" y="0"/>
                    </a:lnTo>
                    <a:lnTo>
                      <a:pt x="164" y="0"/>
                    </a:lnTo>
                    <a:lnTo>
                      <a:pt x="169" y="0"/>
                    </a:lnTo>
                    <a:lnTo>
                      <a:pt x="174" y="0"/>
                    </a:lnTo>
                    <a:lnTo>
                      <a:pt x="179" y="0"/>
                    </a:lnTo>
                    <a:lnTo>
                      <a:pt x="184" y="0"/>
                    </a:lnTo>
                    <a:lnTo>
                      <a:pt x="189" y="0"/>
                    </a:lnTo>
                    <a:lnTo>
                      <a:pt x="194" y="0"/>
                    </a:lnTo>
                    <a:lnTo>
                      <a:pt x="199" y="0"/>
                    </a:lnTo>
                    <a:lnTo>
                      <a:pt x="204" y="0"/>
                    </a:lnTo>
                    <a:lnTo>
                      <a:pt x="209" y="0"/>
                    </a:lnTo>
                    <a:lnTo>
                      <a:pt x="214" y="0"/>
                    </a:lnTo>
                    <a:lnTo>
                      <a:pt x="219" y="0"/>
                    </a:lnTo>
                    <a:lnTo>
                      <a:pt x="224" y="0"/>
                    </a:lnTo>
                    <a:lnTo>
                      <a:pt x="229" y="0"/>
                    </a:lnTo>
                    <a:lnTo>
                      <a:pt x="234" y="0"/>
                    </a:lnTo>
                    <a:lnTo>
                      <a:pt x="239" y="0"/>
                    </a:lnTo>
                    <a:lnTo>
                      <a:pt x="244" y="0"/>
                    </a:lnTo>
                    <a:lnTo>
                      <a:pt x="249" y="0"/>
                    </a:lnTo>
                    <a:lnTo>
                      <a:pt x="253" y="0"/>
                    </a:lnTo>
                    <a:lnTo>
                      <a:pt x="258" y="0"/>
                    </a:lnTo>
                    <a:lnTo>
                      <a:pt x="263" y="0"/>
                    </a:lnTo>
                    <a:lnTo>
                      <a:pt x="268" y="0"/>
                    </a:lnTo>
                    <a:lnTo>
                      <a:pt x="273" y="0"/>
                    </a:lnTo>
                    <a:lnTo>
                      <a:pt x="278" y="0"/>
                    </a:lnTo>
                    <a:lnTo>
                      <a:pt x="283" y="0"/>
                    </a:lnTo>
                    <a:lnTo>
                      <a:pt x="288" y="0"/>
                    </a:lnTo>
                    <a:lnTo>
                      <a:pt x="293" y="0"/>
                    </a:lnTo>
                    <a:lnTo>
                      <a:pt x="298" y="0"/>
                    </a:lnTo>
                    <a:lnTo>
                      <a:pt x="303" y="0"/>
                    </a:lnTo>
                    <a:lnTo>
                      <a:pt x="308" y="0"/>
                    </a:lnTo>
                    <a:lnTo>
                      <a:pt x="313" y="0"/>
                    </a:lnTo>
                    <a:lnTo>
                      <a:pt x="318" y="0"/>
                    </a:lnTo>
                    <a:lnTo>
                      <a:pt x="323" y="0"/>
                    </a:lnTo>
                    <a:lnTo>
                      <a:pt x="328" y="0"/>
                    </a:lnTo>
                    <a:lnTo>
                      <a:pt x="333" y="0"/>
                    </a:lnTo>
                    <a:lnTo>
                      <a:pt x="338" y="0"/>
                    </a:lnTo>
                    <a:lnTo>
                      <a:pt x="343" y="0"/>
                    </a:lnTo>
                    <a:lnTo>
                      <a:pt x="348" y="0"/>
                    </a:lnTo>
                    <a:lnTo>
                      <a:pt x="353" y="0"/>
                    </a:lnTo>
                    <a:lnTo>
                      <a:pt x="358" y="0"/>
                    </a:lnTo>
                    <a:lnTo>
                      <a:pt x="363" y="0"/>
                    </a:lnTo>
                    <a:lnTo>
                      <a:pt x="368" y="0"/>
                    </a:lnTo>
                    <a:lnTo>
                      <a:pt x="373" y="0"/>
                    </a:lnTo>
                    <a:lnTo>
                      <a:pt x="378" y="0"/>
                    </a:lnTo>
                    <a:lnTo>
                      <a:pt x="383" y="0"/>
                    </a:lnTo>
                    <a:lnTo>
                      <a:pt x="388" y="0"/>
                    </a:lnTo>
                    <a:lnTo>
                      <a:pt x="393" y="0"/>
                    </a:lnTo>
                    <a:lnTo>
                      <a:pt x="397" y="0"/>
                    </a:lnTo>
                    <a:lnTo>
                      <a:pt x="402" y="0"/>
                    </a:lnTo>
                    <a:lnTo>
                      <a:pt x="407" y="0"/>
                    </a:lnTo>
                    <a:lnTo>
                      <a:pt x="412" y="0"/>
                    </a:lnTo>
                    <a:lnTo>
                      <a:pt x="417" y="0"/>
                    </a:lnTo>
                    <a:lnTo>
                      <a:pt x="422" y="0"/>
                    </a:lnTo>
                    <a:lnTo>
                      <a:pt x="427" y="0"/>
                    </a:lnTo>
                    <a:lnTo>
                      <a:pt x="432" y="0"/>
                    </a:lnTo>
                    <a:lnTo>
                      <a:pt x="437" y="0"/>
                    </a:lnTo>
                    <a:lnTo>
                      <a:pt x="442" y="0"/>
                    </a:lnTo>
                    <a:lnTo>
                      <a:pt x="447" y="0"/>
                    </a:lnTo>
                    <a:lnTo>
                      <a:pt x="452" y="0"/>
                    </a:lnTo>
                    <a:lnTo>
                      <a:pt x="457" y="0"/>
                    </a:lnTo>
                    <a:lnTo>
                      <a:pt x="462" y="0"/>
                    </a:lnTo>
                    <a:lnTo>
                      <a:pt x="467" y="0"/>
                    </a:lnTo>
                    <a:lnTo>
                      <a:pt x="472" y="0"/>
                    </a:lnTo>
                    <a:lnTo>
                      <a:pt x="477" y="0"/>
                    </a:lnTo>
                    <a:lnTo>
                      <a:pt x="482" y="0"/>
                    </a:lnTo>
                    <a:lnTo>
                      <a:pt x="487" y="0"/>
                    </a:lnTo>
                    <a:lnTo>
                      <a:pt x="492" y="0"/>
                    </a:lnTo>
                    <a:lnTo>
                      <a:pt x="497" y="0"/>
                    </a:lnTo>
                    <a:lnTo>
                      <a:pt x="502" y="0"/>
                    </a:lnTo>
                    <a:lnTo>
                      <a:pt x="507" y="0"/>
                    </a:lnTo>
                    <a:lnTo>
                      <a:pt x="512" y="0"/>
                    </a:lnTo>
                    <a:lnTo>
                      <a:pt x="517" y="0"/>
                    </a:lnTo>
                    <a:lnTo>
                      <a:pt x="522" y="0"/>
                    </a:lnTo>
                    <a:lnTo>
                      <a:pt x="527" y="0"/>
                    </a:lnTo>
                    <a:lnTo>
                      <a:pt x="532" y="0"/>
                    </a:lnTo>
                    <a:lnTo>
                      <a:pt x="537" y="0"/>
                    </a:lnTo>
                    <a:lnTo>
                      <a:pt x="541" y="0"/>
                    </a:lnTo>
                    <a:lnTo>
                      <a:pt x="546" y="0"/>
                    </a:lnTo>
                    <a:lnTo>
                      <a:pt x="551" y="0"/>
                    </a:lnTo>
                    <a:lnTo>
                      <a:pt x="556" y="0"/>
                    </a:lnTo>
                    <a:lnTo>
                      <a:pt x="561" y="0"/>
                    </a:lnTo>
                    <a:lnTo>
                      <a:pt x="566" y="0"/>
                    </a:lnTo>
                    <a:lnTo>
                      <a:pt x="571" y="0"/>
                    </a:lnTo>
                    <a:lnTo>
                      <a:pt x="576" y="0"/>
                    </a:lnTo>
                    <a:lnTo>
                      <a:pt x="581" y="0"/>
                    </a:lnTo>
                    <a:lnTo>
                      <a:pt x="586" y="0"/>
                    </a:lnTo>
                    <a:lnTo>
                      <a:pt x="591" y="0"/>
                    </a:lnTo>
                    <a:lnTo>
                      <a:pt x="596" y="0"/>
                    </a:lnTo>
                    <a:lnTo>
                      <a:pt x="601" y="0"/>
                    </a:lnTo>
                    <a:lnTo>
                      <a:pt x="606" y="0"/>
                    </a:lnTo>
                    <a:lnTo>
                      <a:pt x="611" y="0"/>
                    </a:lnTo>
                    <a:lnTo>
                      <a:pt x="616" y="0"/>
                    </a:lnTo>
                    <a:lnTo>
                      <a:pt x="621" y="0"/>
                    </a:lnTo>
                    <a:lnTo>
                      <a:pt x="626" y="0"/>
                    </a:lnTo>
                    <a:lnTo>
                      <a:pt x="631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="1">
                  <a:solidFill>
                    <a:schemeClr val="accent3"/>
                  </a:solidFill>
                  <a:latin typeface="Helvetica" pitchFamily="34" charset="0"/>
                </a:endParaRPr>
              </a:p>
            </p:txBody>
          </p:sp>
          <p:sp>
            <p:nvSpPr>
              <p:cNvPr id="65865" name="Freeform 329"/>
              <p:cNvSpPr>
                <a:spLocks/>
              </p:cNvSpPr>
              <p:nvPr/>
            </p:nvSpPr>
            <p:spPr bwMode="auto">
              <a:xfrm>
                <a:off x="2084" y="1237"/>
                <a:ext cx="631" cy="1"/>
              </a:xfrm>
              <a:custGeom>
                <a:avLst/>
                <a:gdLst/>
                <a:ahLst/>
                <a:cxnLst>
                  <a:cxn ang="0">
                    <a:pos x="10" y="0"/>
                  </a:cxn>
                  <a:cxn ang="0">
                    <a:pos x="25" y="0"/>
                  </a:cxn>
                  <a:cxn ang="0">
                    <a:pos x="40" y="0"/>
                  </a:cxn>
                  <a:cxn ang="0">
                    <a:pos x="54" y="0"/>
                  </a:cxn>
                  <a:cxn ang="0">
                    <a:pos x="69" y="0"/>
                  </a:cxn>
                  <a:cxn ang="0">
                    <a:pos x="84" y="0"/>
                  </a:cxn>
                  <a:cxn ang="0">
                    <a:pos x="99" y="0"/>
                  </a:cxn>
                  <a:cxn ang="0">
                    <a:pos x="114" y="0"/>
                  </a:cxn>
                  <a:cxn ang="0">
                    <a:pos x="129" y="0"/>
                  </a:cxn>
                  <a:cxn ang="0">
                    <a:pos x="144" y="0"/>
                  </a:cxn>
                  <a:cxn ang="0">
                    <a:pos x="159" y="0"/>
                  </a:cxn>
                  <a:cxn ang="0">
                    <a:pos x="174" y="0"/>
                  </a:cxn>
                  <a:cxn ang="0">
                    <a:pos x="189" y="0"/>
                  </a:cxn>
                  <a:cxn ang="0">
                    <a:pos x="203" y="0"/>
                  </a:cxn>
                  <a:cxn ang="0">
                    <a:pos x="218" y="0"/>
                  </a:cxn>
                  <a:cxn ang="0">
                    <a:pos x="233" y="0"/>
                  </a:cxn>
                  <a:cxn ang="0">
                    <a:pos x="248" y="0"/>
                  </a:cxn>
                  <a:cxn ang="0">
                    <a:pos x="263" y="0"/>
                  </a:cxn>
                  <a:cxn ang="0">
                    <a:pos x="278" y="0"/>
                  </a:cxn>
                  <a:cxn ang="0">
                    <a:pos x="293" y="0"/>
                  </a:cxn>
                  <a:cxn ang="0">
                    <a:pos x="308" y="0"/>
                  </a:cxn>
                  <a:cxn ang="0">
                    <a:pos x="323" y="0"/>
                  </a:cxn>
                  <a:cxn ang="0">
                    <a:pos x="338" y="0"/>
                  </a:cxn>
                  <a:cxn ang="0">
                    <a:pos x="352" y="0"/>
                  </a:cxn>
                  <a:cxn ang="0">
                    <a:pos x="367" y="0"/>
                  </a:cxn>
                  <a:cxn ang="0">
                    <a:pos x="382" y="0"/>
                  </a:cxn>
                  <a:cxn ang="0">
                    <a:pos x="397" y="0"/>
                  </a:cxn>
                  <a:cxn ang="0">
                    <a:pos x="412" y="0"/>
                  </a:cxn>
                  <a:cxn ang="0">
                    <a:pos x="427" y="0"/>
                  </a:cxn>
                  <a:cxn ang="0">
                    <a:pos x="442" y="0"/>
                  </a:cxn>
                  <a:cxn ang="0">
                    <a:pos x="457" y="0"/>
                  </a:cxn>
                  <a:cxn ang="0">
                    <a:pos x="472" y="0"/>
                  </a:cxn>
                  <a:cxn ang="0">
                    <a:pos x="486" y="0"/>
                  </a:cxn>
                  <a:cxn ang="0">
                    <a:pos x="501" y="0"/>
                  </a:cxn>
                  <a:cxn ang="0">
                    <a:pos x="516" y="0"/>
                  </a:cxn>
                  <a:cxn ang="0">
                    <a:pos x="531" y="0"/>
                  </a:cxn>
                  <a:cxn ang="0">
                    <a:pos x="546" y="0"/>
                  </a:cxn>
                  <a:cxn ang="0">
                    <a:pos x="561" y="0"/>
                  </a:cxn>
                  <a:cxn ang="0">
                    <a:pos x="576" y="0"/>
                  </a:cxn>
                  <a:cxn ang="0">
                    <a:pos x="591" y="0"/>
                  </a:cxn>
                  <a:cxn ang="0">
                    <a:pos x="606" y="0"/>
                  </a:cxn>
                  <a:cxn ang="0">
                    <a:pos x="621" y="0"/>
                  </a:cxn>
                </a:cxnLst>
                <a:rect l="0" t="0" r="r" b="b"/>
                <a:pathLst>
                  <a:path w="630">
                    <a:moveTo>
                      <a:pt x="0" y="0"/>
                    </a:moveTo>
                    <a:lnTo>
                      <a:pt x="5" y="0"/>
                    </a:lnTo>
                    <a:lnTo>
                      <a:pt x="10" y="0"/>
                    </a:lnTo>
                    <a:lnTo>
                      <a:pt x="15" y="0"/>
                    </a:lnTo>
                    <a:lnTo>
                      <a:pt x="20" y="0"/>
                    </a:lnTo>
                    <a:lnTo>
                      <a:pt x="25" y="0"/>
                    </a:lnTo>
                    <a:lnTo>
                      <a:pt x="30" y="0"/>
                    </a:lnTo>
                    <a:lnTo>
                      <a:pt x="35" y="0"/>
                    </a:lnTo>
                    <a:lnTo>
                      <a:pt x="40" y="0"/>
                    </a:lnTo>
                    <a:lnTo>
                      <a:pt x="45" y="0"/>
                    </a:lnTo>
                    <a:lnTo>
                      <a:pt x="50" y="0"/>
                    </a:lnTo>
                    <a:lnTo>
                      <a:pt x="54" y="0"/>
                    </a:lnTo>
                    <a:lnTo>
                      <a:pt x="59" y="0"/>
                    </a:lnTo>
                    <a:lnTo>
                      <a:pt x="64" y="0"/>
                    </a:lnTo>
                    <a:lnTo>
                      <a:pt x="69" y="0"/>
                    </a:lnTo>
                    <a:lnTo>
                      <a:pt x="74" y="0"/>
                    </a:lnTo>
                    <a:lnTo>
                      <a:pt x="79" y="0"/>
                    </a:lnTo>
                    <a:lnTo>
                      <a:pt x="84" y="0"/>
                    </a:lnTo>
                    <a:lnTo>
                      <a:pt x="89" y="0"/>
                    </a:lnTo>
                    <a:lnTo>
                      <a:pt x="94" y="0"/>
                    </a:lnTo>
                    <a:lnTo>
                      <a:pt x="99" y="0"/>
                    </a:lnTo>
                    <a:lnTo>
                      <a:pt x="104" y="0"/>
                    </a:lnTo>
                    <a:lnTo>
                      <a:pt x="109" y="0"/>
                    </a:lnTo>
                    <a:lnTo>
                      <a:pt x="114" y="0"/>
                    </a:lnTo>
                    <a:lnTo>
                      <a:pt x="119" y="0"/>
                    </a:lnTo>
                    <a:lnTo>
                      <a:pt x="124" y="0"/>
                    </a:lnTo>
                    <a:lnTo>
                      <a:pt x="129" y="0"/>
                    </a:lnTo>
                    <a:lnTo>
                      <a:pt x="134" y="0"/>
                    </a:lnTo>
                    <a:lnTo>
                      <a:pt x="139" y="0"/>
                    </a:lnTo>
                    <a:lnTo>
                      <a:pt x="144" y="0"/>
                    </a:lnTo>
                    <a:lnTo>
                      <a:pt x="149" y="0"/>
                    </a:lnTo>
                    <a:lnTo>
                      <a:pt x="154" y="0"/>
                    </a:lnTo>
                    <a:lnTo>
                      <a:pt x="159" y="0"/>
                    </a:lnTo>
                    <a:lnTo>
                      <a:pt x="164" y="0"/>
                    </a:lnTo>
                    <a:lnTo>
                      <a:pt x="169" y="0"/>
                    </a:lnTo>
                    <a:lnTo>
                      <a:pt x="174" y="0"/>
                    </a:lnTo>
                    <a:lnTo>
                      <a:pt x="179" y="0"/>
                    </a:lnTo>
                    <a:lnTo>
                      <a:pt x="184" y="0"/>
                    </a:lnTo>
                    <a:lnTo>
                      <a:pt x="189" y="0"/>
                    </a:lnTo>
                    <a:lnTo>
                      <a:pt x="194" y="0"/>
                    </a:lnTo>
                    <a:lnTo>
                      <a:pt x="198" y="0"/>
                    </a:lnTo>
                    <a:lnTo>
                      <a:pt x="203" y="0"/>
                    </a:lnTo>
                    <a:lnTo>
                      <a:pt x="208" y="0"/>
                    </a:lnTo>
                    <a:lnTo>
                      <a:pt x="213" y="0"/>
                    </a:lnTo>
                    <a:lnTo>
                      <a:pt x="218" y="0"/>
                    </a:lnTo>
                    <a:lnTo>
                      <a:pt x="223" y="0"/>
                    </a:lnTo>
                    <a:lnTo>
                      <a:pt x="228" y="0"/>
                    </a:lnTo>
                    <a:lnTo>
                      <a:pt x="233" y="0"/>
                    </a:lnTo>
                    <a:lnTo>
                      <a:pt x="238" y="0"/>
                    </a:lnTo>
                    <a:lnTo>
                      <a:pt x="243" y="0"/>
                    </a:lnTo>
                    <a:lnTo>
                      <a:pt x="248" y="0"/>
                    </a:lnTo>
                    <a:lnTo>
                      <a:pt x="253" y="0"/>
                    </a:lnTo>
                    <a:lnTo>
                      <a:pt x="258" y="0"/>
                    </a:lnTo>
                    <a:lnTo>
                      <a:pt x="263" y="0"/>
                    </a:lnTo>
                    <a:lnTo>
                      <a:pt x="268" y="0"/>
                    </a:lnTo>
                    <a:lnTo>
                      <a:pt x="273" y="0"/>
                    </a:lnTo>
                    <a:lnTo>
                      <a:pt x="278" y="0"/>
                    </a:lnTo>
                    <a:lnTo>
                      <a:pt x="283" y="0"/>
                    </a:lnTo>
                    <a:lnTo>
                      <a:pt x="288" y="0"/>
                    </a:lnTo>
                    <a:lnTo>
                      <a:pt x="293" y="0"/>
                    </a:lnTo>
                    <a:lnTo>
                      <a:pt x="298" y="0"/>
                    </a:lnTo>
                    <a:lnTo>
                      <a:pt x="303" y="0"/>
                    </a:lnTo>
                    <a:lnTo>
                      <a:pt x="308" y="0"/>
                    </a:lnTo>
                    <a:lnTo>
                      <a:pt x="313" y="0"/>
                    </a:lnTo>
                    <a:lnTo>
                      <a:pt x="318" y="0"/>
                    </a:lnTo>
                    <a:lnTo>
                      <a:pt x="323" y="0"/>
                    </a:lnTo>
                    <a:lnTo>
                      <a:pt x="328" y="0"/>
                    </a:lnTo>
                    <a:lnTo>
                      <a:pt x="333" y="0"/>
                    </a:lnTo>
                    <a:lnTo>
                      <a:pt x="338" y="0"/>
                    </a:lnTo>
                    <a:lnTo>
                      <a:pt x="342" y="0"/>
                    </a:lnTo>
                    <a:lnTo>
                      <a:pt x="347" y="0"/>
                    </a:lnTo>
                    <a:lnTo>
                      <a:pt x="352" y="0"/>
                    </a:lnTo>
                    <a:lnTo>
                      <a:pt x="357" y="0"/>
                    </a:lnTo>
                    <a:lnTo>
                      <a:pt x="362" y="0"/>
                    </a:lnTo>
                    <a:lnTo>
                      <a:pt x="367" y="0"/>
                    </a:lnTo>
                    <a:lnTo>
                      <a:pt x="372" y="0"/>
                    </a:lnTo>
                    <a:lnTo>
                      <a:pt x="377" y="0"/>
                    </a:lnTo>
                    <a:lnTo>
                      <a:pt x="382" y="0"/>
                    </a:lnTo>
                    <a:lnTo>
                      <a:pt x="387" y="0"/>
                    </a:lnTo>
                    <a:lnTo>
                      <a:pt x="392" y="0"/>
                    </a:lnTo>
                    <a:lnTo>
                      <a:pt x="397" y="0"/>
                    </a:lnTo>
                    <a:lnTo>
                      <a:pt x="402" y="0"/>
                    </a:lnTo>
                    <a:lnTo>
                      <a:pt x="407" y="0"/>
                    </a:lnTo>
                    <a:lnTo>
                      <a:pt x="412" y="0"/>
                    </a:lnTo>
                    <a:lnTo>
                      <a:pt x="417" y="0"/>
                    </a:lnTo>
                    <a:lnTo>
                      <a:pt x="422" y="0"/>
                    </a:lnTo>
                    <a:lnTo>
                      <a:pt x="427" y="0"/>
                    </a:lnTo>
                    <a:lnTo>
                      <a:pt x="432" y="0"/>
                    </a:lnTo>
                    <a:lnTo>
                      <a:pt x="437" y="0"/>
                    </a:lnTo>
                    <a:lnTo>
                      <a:pt x="442" y="0"/>
                    </a:lnTo>
                    <a:lnTo>
                      <a:pt x="447" y="0"/>
                    </a:lnTo>
                    <a:lnTo>
                      <a:pt x="452" y="0"/>
                    </a:lnTo>
                    <a:lnTo>
                      <a:pt x="457" y="0"/>
                    </a:lnTo>
                    <a:lnTo>
                      <a:pt x="462" y="0"/>
                    </a:lnTo>
                    <a:lnTo>
                      <a:pt x="467" y="0"/>
                    </a:lnTo>
                    <a:lnTo>
                      <a:pt x="472" y="0"/>
                    </a:lnTo>
                    <a:lnTo>
                      <a:pt x="477" y="0"/>
                    </a:lnTo>
                    <a:lnTo>
                      <a:pt x="482" y="0"/>
                    </a:lnTo>
                    <a:lnTo>
                      <a:pt x="486" y="0"/>
                    </a:lnTo>
                    <a:lnTo>
                      <a:pt x="491" y="0"/>
                    </a:lnTo>
                    <a:lnTo>
                      <a:pt x="496" y="0"/>
                    </a:lnTo>
                    <a:lnTo>
                      <a:pt x="501" y="0"/>
                    </a:lnTo>
                    <a:lnTo>
                      <a:pt x="506" y="0"/>
                    </a:lnTo>
                    <a:lnTo>
                      <a:pt x="511" y="0"/>
                    </a:lnTo>
                    <a:lnTo>
                      <a:pt x="516" y="0"/>
                    </a:lnTo>
                    <a:lnTo>
                      <a:pt x="521" y="0"/>
                    </a:lnTo>
                    <a:lnTo>
                      <a:pt x="526" y="0"/>
                    </a:lnTo>
                    <a:lnTo>
                      <a:pt x="531" y="0"/>
                    </a:lnTo>
                    <a:lnTo>
                      <a:pt x="536" y="0"/>
                    </a:lnTo>
                    <a:lnTo>
                      <a:pt x="541" y="0"/>
                    </a:lnTo>
                    <a:lnTo>
                      <a:pt x="546" y="0"/>
                    </a:lnTo>
                    <a:lnTo>
                      <a:pt x="551" y="0"/>
                    </a:lnTo>
                    <a:lnTo>
                      <a:pt x="556" y="0"/>
                    </a:lnTo>
                    <a:lnTo>
                      <a:pt x="561" y="0"/>
                    </a:lnTo>
                    <a:lnTo>
                      <a:pt x="566" y="0"/>
                    </a:lnTo>
                    <a:lnTo>
                      <a:pt x="571" y="0"/>
                    </a:lnTo>
                    <a:lnTo>
                      <a:pt x="576" y="0"/>
                    </a:lnTo>
                    <a:lnTo>
                      <a:pt x="581" y="0"/>
                    </a:lnTo>
                    <a:lnTo>
                      <a:pt x="586" y="0"/>
                    </a:lnTo>
                    <a:lnTo>
                      <a:pt x="591" y="0"/>
                    </a:lnTo>
                    <a:lnTo>
                      <a:pt x="596" y="0"/>
                    </a:lnTo>
                    <a:lnTo>
                      <a:pt x="601" y="0"/>
                    </a:lnTo>
                    <a:lnTo>
                      <a:pt x="606" y="0"/>
                    </a:lnTo>
                    <a:lnTo>
                      <a:pt x="611" y="0"/>
                    </a:lnTo>
                    <a:lnTo>
                      <a:pt x="616" y="0"/>
                    </a:lnTo>
                    <a:lnTo>
                      <a:pt x="621" y="0"/>
                    </a:lnTo>
                    <a:lnTo>
                      <a:pt x="626" y="0"/>
                    </a:lnTo>
                    <a:lnTo>
                      <a:pt x="630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="1">
                  <a:solidFill>
                    <a:schemeClr val="accent3"/>
                  </a:solidFill>
                  <a:latin typeface="Helvetica" pitchFamily="34" charset="0"/>
                </a:endParaRPr>
              </a:p>
            </p:txBody>
          </p:sp>
          <p:sp>
            <p:nvSpPr>
              <p:cNvPr id="65866" name="Freeform 330"/>
              <p:cNvSpPr>
                <a:spLocks/>
              </p:cNvSpPr>
              <p:nvPr/>
            </p:nvSpPr>
            <p:spPr bwMode="auto">
              <a:xfrm>
                <a:off x="2714" y="1237"/>
                <a:ext cx="631" cy="1"/>
              </a:xfrm>
              <a:custGeom>
                <a:avLst/>
                <a:gdLst/>
                <a:ahLst/>
                <a:cxnLst>
                  <a:cxn ang="0">
                    <a:pos x="10" y="0"/>
                  </a:cxn>
                  <a:cxn ang="0">
                    <a:pos x="25" y="0"/>
                  </a:cxn>
                  <a:cxn ang="0">
                    <a:pos x="40" y="0"/>
                  </a:cxn>
                  <a:cxn ang="0">
                    <a:pos x="55" y="0"/>
                  </a:cxn>
                  <a:cxn ang="0">
                    <a:pos x="70" y="0"/>
                  </a:cxn>
                  <a:cxn ang="0">
                    <a:pos x="85" y="0"/>
                  </a:cxn>
                  <a:cxn ang="0">
                    <a:pos x="100" y="0"/>
                  </a:cxn>
                  <a:cxn ang="0">
                    <a:pos x="115" y="0"/>
                  </a:cxn>
                  <a:cxn ang="0">
                    <a:pos x="130" y="0"/>
                  </a:cxn>
                  <a:cxn ang="0">
                    <a:pos x="144" y="0"/>
                  </a:cxn>
                  <a:cxn ang="0">
                    <a:pos x="159" y="0"/>
                  </a:cxn>
                  <a:cxn ang="0">
                    <a:pos x="174" y="0"/>
                  </a:cxn>
                  <a:cxn ang="0">
                    <a:pos x="189" y="0"/>
                  </a:cxn>
                  <a:cxn ang="0">
                    <a:pos x="204" y="0"/>
                  </a:cxn>
                  <a:cxn ang="0">
                    <a:pos x="219" y="0"/>
                  </a:cxn>
                  <a:cxn ang="0">
                    <a:pos x="234" y="0"/>
                  </a:cxn>
                  <a:cxn ang="0">
                    <a:pos x="249" y="0"/>
                  </a:cxn>
                  <a:cxn ang="0">
                    <a:pos x="264" y="0"/>
                  </a:cxn>
                  <a:cxn ang="0">
                    <a:pos x="279" y="0"/>
                  </a:cxn>
                  <a:cxn ang="0">
                    <a:pos x="293" y="0"/>
                  </a:cxn>
                  <a:cxn ang="0">
                    <a:pos x="308" y="0"/>
                  </a:cxn>
                  <a:cxn ang="0">
                    <a:pos x="323" y="0"/>
                  </a:cxn>
                  <a:cxn ang="0">
                    <a:pos x="338" y="0"/>
                  </a:cxn>
                  <a:cxn ang="0">
                    <a:pos x="353" y="0"/>
                  </a:cxn>
                  <a:cxn ang="0">
                    <a:pos x="368" y="0"/>
                  </a:cxn>
                  <a:cxn ang="0">
                    <a:pos x="383" y="0"/>
                  </a:cxn>
                  <a:cxn ang="0">
                    <a:pos x="398" y="0"/>
                  </a:cxn>
                  <a:cxn ang="0">
                    <a:pos x="413" y="0"/>
                  </a:cxn>
                  <a:cxn ang="0">
                    <a:pos x="428" y="0"/>
                  </a:cxn>
                  <a:cxn ang="0">
                    <a:pos x="442" y="0"/>
                  </a:cxn>
                  <a:cxn ang="0">
                    <a:pos x="457" y="0"/>
                  </a:cxn>
                  <a:cxn ang="0">
                    <a:pos x="472" y="0"/>
                  </a:cxn>
                  <a:cxn ang="0">
                    <a:pos x="487" y="0"/>
                  </a:cxn>
                  <a:cxn ang="0">
                    <a:pos x="502" y="0"/>
                  </a:cxn>
                  <a:cxn ang="0">
                    <a:pos x="517" y="0"/>
                  </a:cxn>
                  <a:cxn ang="0">
                    <a:pos x="532" y="0"/>
                  </a:cxn>
                  <a:cxn ang="0">
                    <a:pos x="547" y="0"/>
                  </a:cxn>
                  <a:cxn ang="0">
                    <a:pos x="562" y="0"/>
                  </a:cxn>
                  <a:cxn ang="0">
                    <a:pos x="576" y="0"/>
                  </a:cxn>
                  <a:cxn ang="0">
                    <a:pos x="591" y="0"/>
                  </a:cxn>
                  <a:cxn ang="0">
                    <a:pos x="606" y="0"/>
                  </a:cxn>
                  <a:cxn ang="0">
                    <a:pos x="621" y="0"/>
                  </a:cxn>
                </a:cxnLst>
                <a:rect l="0" t="0" r="r" b="b"/>
                <a:pathLst>
                  <a:path w="631">
                    <a:moveTo>
                      <a:pt x="0" y="0"/>
                    </a:moveTo>
                    <a:lnTo>
                      <a:pt x="5" y="0"/>
                    </a:lnTo>
                    <a:lnTo>
                      <a:pt x="10" y="0"/>
                    </a:lnTo>
                    <a:lnTo>
                      <a:pt x="15" y="0"/>
                    </a:lnTo>
                    <a:lnTo>
                      <a:pt x="20" y="0"/>
                    </a:lnTo>
                    <a:lnTo>
                      <a:pt x="25" y="0"/>
                    </a:lnTo>
                    <a:lnTo>
                      <a:pt x="30" y="0"/>
                    </a:lnTo>
                    <a:lnTo>
                      <a:pt x="35" y="0"/>
                    </a:lnTo>
                    <a:lnTo>
                      <a:pt x="40" y="0"/>
                    </a:lnTo>
                    <a:lnTo>
                      <a:pt x="45" y="0"/>
                    </a:lnTo>
                    <a:lnTo>
                      <a:pt x="50" y="0"/>
                    </a:lnTo>
                    <a:lnTo>
                      <a:pt x="55" y="0"/>
                    </a:lnTo>
                    <a:lnTo>
                      <a:pt x="60" y="0"/>
                    </a:lnTo>
                    <a:lnTo>
                      <a:pt x="65" y="0"/>
                    </a:lnTo>
                    <a:lnTo>
                      <a:pt x="70" y="0"/>
                    </a:lnTo>
                    <a:lnTo>
                      <a:pt x="75" y="0"/>
                    </a:lnTo>
                    <a:lnTo>
                      <a:pt x="80" y="0"/>
                    </a:lnTo>
                    <a:lnTo>
                      <a:pt x="85" y="0"/>
                    </a:lnTo>
                    <a:lnTo>
                      <a:pt x="90" y="0"/>
                    </a:lnTo>
                    <a:lnTo>
                      <a:pt x="95" y="0"/>
                    </a:lnTo>
                    <a:lnTo>
                      <a:pt x="100" y="0"/>
                    </a:lnTo>
                    <a:lnTo>
                      <a:pt x="105" y="0"/>
                    </a:lnTo>
                    <a:lnTo>
                      <a:pt x="110" y="0"/>
                    </a:lnTo>
                    <a:lnTo>
                      <a:pt x="115" y="0"/>
                    </a:lnTo>
                    <a:lnTo>
                      <a:pt x="120" y="0"/>
                    </a:lnTo>
                    <a:lnTo>
                      <a:pt x="125" y="0"/>
                    </a:lnTo>
                    <a:lnTo>
                      <a:pt x="130" y="0"/>
                    </a:lnTo>
                    <a:lnTo>
                      <a:pt x="135" y="0"/>
                    </a:lnTo>
                    <a:lnTo>
                      <a:pt x="140" y="0"/>
                    </a:lnTo>
                    <a:lnTo>
                      <a:pt x="144" y="0"/>
                    </a:lnTo>
                    <a:lnTo>
                      <a:pt x="149" y="0"/>
                    </a:lnTo>
                    <a:lnTo>
                      <a:pt x="154" y="0"/>
                    </a:lnTo>
                    <a:lnTo>
                      <a:pt x="159" y="0"/>
                    </a:lnTo>
                    <a:lnTo>
                      <a:pt x="164" y="0"/>
                    </a:lnTo>
                    <a:lnTo>
                      <a:pt x="169" y="0"/>
                    </a:lnTo>
                    <a:lnTo>
                      <a:pt x="174" y="0"/>
                    </a:lnTo>
                    <a:lnTo>
                      <a:pt x="179" y="0"/>
                    </a:lnTo>
                    <a:lnTo>
                      <a:pt x="184" y="0"/>
                    </a:lnTo>
                    <a:lnTo>
                      <a:pt x="189" y="0"/>
                    </a:lnTo>
                    <a:lnTo>
                      <a:pt x="194" y="0"/>
                    </a:lnTo>
                    <a:lnTo>
                      <a:pt x="199" y="0"/>
                    </a:lnTo>
                    <a:lnTo>
                      <a:pt x="204" y="0"/>
                    </a:lnTo>
                    <a:lnTo>
                      <a:pt x="209" y="0"/>
                    </a:lnTo>
                    <a:lnTo>
                      <a:pt x="214" y="0"/>
                    </a:lnTo>
                    <a:lnTo>
                      <a:pt x="219" y="0"/>
                    </a:lnTo>
                    <a:lnTo>
                      <a:pt x="224" y="0"/>
                    </a:lnTo>
                    <a:lnTo>
                      <a:pt x="229" y="0"/>
                    </a:lnTo>
                    <a:lnTo>
                      <a:pt x="234" y="0"/>
                    </a:lnTo>
                    <a:lnTo>
                      <a:pt x="239" y="0"/>
                    </a:lnTo>
                    <a:lnTo>
                      <a:pt x="244" y="0"/>
                    </a:lnTo>
                    <a:lnTo>
                      <a:pt x="249" y="0"/>
                    </a:lnTo>
                    <a:lnTo>
                      <a:pt x="254" y="0"/>
                    </a:lnTo>
                    <a:lnTo>
                      <a:pt x="259" y="0"/>
                    </a:lnTo>
                    <a:lnTo>
                      <a:pt x="264" y="0"/>
                    </a:lnTo>
                    <a:lnTo>
                      <a:pt x="269" y="0"/>
                    </a:lnTo>
                    <a:lnTo>
                      <a:pt x="274" y="0"/>
                    </a:lnTo>
                    <a:lnTo>
                      <a:pt x="279" y="0"/>
                    </a:lnTo>
                    <a:lnTo>
                      <a:pt x="284" y="0"/>
                    </a:lnTo>
                    <a:lnTo>
                      <a:pt x="288" y="0"/>
                    </a:lnTo>
                    <a:lnTo>
                      <a:pt x="293" y="0"/>
                    </a:lnTo>
                    <a:lnTo>
                      <a:pt x="298" y="0"/>
                    </a:lnTo>
                    <a:lnTo>
                      <a:pt x="303" y="0"/>
                    </a:lnTo>
                    <a:lnTo>
                      <a:pt x="308" y="0"/>
                    </a:lnTo>
                    <a:lnTo>
                      <a:pt x="313" y="0"/>
                    </a:lnTo>
                    <a:lnTo>
                      <a:pt x="318" y="0"/>
                    </a:lnTo>
                    <a:lnTo>
                      <a:pt x="323" y="0"/>
                    </a:lnTo>
                    <a:lnTo>
                      <a:pt x="328" y="0"/>
                    </a:lnTo>
                    <a:lnTo>
                      <a:pt x="333" y="0"/>
                    </a:lnTo>
                    <a:lnTo>
                      <a:pt x="338" y="0"/>
                    </a:lnTo>
                    <a:lnTo>
                      <a:pt x="343" y="0"/>
                    </a:lnTo>
                    <a:lnTo>
                      <a:pt x="348" y="0"/>
                    </a:lnTo>
                    <a:lnTo>
                      <a:pt x="353" y="0"/>
                    </a:lnTo>
                    <a:lnTo>
                      <a:pt x="358" y="0"/>
                    </a:lnTo>
                    <a:lnTo>
                      <a:pt x="363" y="0"/>
                    </a:lnTo>
                    <a:lnTo>
                      <a:pt x="368" y="0"/>
                    </a:lnTo>
                    <a:lnTo>
                      <a:pt x="373" y="0"/>
                    </a:lnTo>
                    <a:lnTo>
                      <a:pt x="378" y="0"/>
                    </a:lnTo>
                    <a:lnTo>
                      <a:pt x="383" y="0"/>
                    </a:lnTo>
                    <a:lnTo>
                      <a:pt x="388" y="0"/>
                    </a:lnTo>
                    <a:lnTo>
                      <a:pt x="393" y="0"/>
                    </a:lnTo>
                    <a:lnTo>
                      <a:pt x="398" y="0"/>
                    </a:lnTo>
                    <a:lnTo>
                      <a:pt x="403" y="0"/>
                    </a:lnTo>
                    <a:lnTo>
                      <a:pt x="408" y="0"/>
                    </a:lnTo>
                    <a:lnTo>
                      <a:pt x="413" y="0"/>
                    </a:lnTo>
                    <a:lnTo>
                      <a:pt x="418" y="0"/>
                    </a:lnTo>
                    <a:lnTo>
                      <a:pt x="423" y="0"/>
                    </a:lnTo>
                    <a:lnTo>
                      <a:pt x="428" y="0"/>
                    </a:lnTo>
                    <a:lnTo>
                      <a:pt x="432" y="0"/>
                    </a:lnTo>
                    <a:lnTo>
                      <a:pt x="437" y="0"/>
                    </a:lnTo>
                    <a:lnTo>
                      <a:pt x="442" y="0"/>
                    </a:lnTo>
                    <a:lnTo>
                      <a:pt x="447" y="0"/>
                    </a:lnTo>
                    <a:lnTo>
                      <a:pt x="452" y="0"/>
                    </a:lnTo>
                    <a:lnTo>
                      <a:pt x="457" y="0"/>
                    </a:lnTo>
                    <a:lnTo>
                      <a:pt x="462" y="0"/>
                    </a:lnTo>
                    <a:lnTo>
                      <a:pt x="467" y="0"/>
                    </a:lnTo>
                    <a:lnTo>
                      <a:pt x="472" y="0"/>
                    </a:lnTo>
                    <a:lnTo>
                      <a:pt x="477" y="0"/>
                    </a:lnTo>
                    <a:lnTo>
                      <a:pt x="482" y="0"/>
                    </a:lnTo>
                    <a:lnTo>
                      <a:pt x="487" y="0"/>
                    </a:lnTo>
                    <a:lnTo>
                      <a:pt x="492" y="0"/>
                    </a:lnTo>
                    <a:lnTo>
                      <a:pt x="497" y="0"/>
                    </a:lnTo>
                    <a:lnTo>
                      <a:pt x="502" y="0"/>
                    </a:lnTo>
                    <a:lnTo>
                      <a:pt x="507" y="0"/>
                    </a:lnTo>
                    <a:lnTo>
                      <a:pt x="512" y="0"/>
                    </a:lnTo>
                    <a:lnTo>
                      <a:pt x="517" y="0"/>
                    </a:lnTo>
                    <a:lnTo>
                      <a:pt x="522" y="0"/>
                    </a:lnTo>
                    <a:lnTo>
                      <a:pt x="527" y="0"/>
                    </a:lnTo>
                    <a:lnTo>
                      <a:pt x="532" y="0"/>
                    </a:lnTo>
                    <a:lnTo>
                      <a:pt x="537" y="0"/>
                    </a:lnTo>
                    <a:lnTo>
                      <a:pt x="542" y="0"/>
                    </a:lnTo>
                    <a:lnTo>
                      <a:pt x="547" y="0"/>
                    </a:lnTo>
                    <a:lnTo>
                      <a:pt x="552" y="0"/>
                    </a:lnTo>
                    <a:lnTo>
                      <a:pt x="557" y="0"/>
                    </a:lnTo>
                    <a:lnTo>
                      <a:pt x="562" y="0"/>
                    </a:lnTo>
                    <a:lnTo>
                      <a:pt x="567" y="0"/>
                    </a:lnTo>
                    <a:lnTo>
                      <a:pt x="572" y="0"/>
                    </a:lnTo>
                    <a:lnTo>
                      <a:pt x="576" y="0"/>
                    </a:lnTo>
                    <a:lnTo>
                      <a:pt x="581" y="0"/>
                    </a:lnTo>
                    <a:lnTo>
                      <a:pt x="586" y="0"/>
                    </a:lnTo>
                    <a:lnTo>
                      <a:pt x="591" y="0"/>
                    </a:lnTo>
                    <a:lnTo>
                      <a:pt x="596" y="0"/>
                    </a:lnTo>
                    <a:lnTo>
                      <a:pt x="601" y="0"/>
                    </a:lnTo>
                    <a:lnTo>
                      <a:pt x="606" y="0"/>
                    </a:lnTo>
                    <a:lnTo>
                      <a:pt x="611" y="0"/>
                    </a:lnTo>
                    <a:lnTo>
                      <a:pt x="616" y="0"/>
                    </a:lnTo>
                    <a:lnTo>
                      <a:pt x="621" y="0"/>
                    </a:lnTo>
                    <a:lnTo>
                      <a:pt x="626" y="0"/>
                    </a:lnTo>
                    <a:lnTo>
                      <a:pt x="631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="1">
                  <a:solidFill>
                    <a:schemeClr val="accent3"/>
                  </a:solidFill>
                  <a:latin typeface="Helvetica" pitchFamily="34" charset="0"/>
                </a:endParaRPr>
              </a:p>
            </p:txBody>
          </p:sp>
          <p:sp>
            <p:nvSpPr>
              <p:cNvPr id="65867" name="Freeform 331"/>
              <p:cNvSpPr>
                <a:spLocks/>
              </p:cNvSpPr>
              <p:nvPr/>
            </p:nvSpPr>
            <p:spPr bwMode="auto">
              <a:xfrm>
                <a:off x="3345" y="1237"/>
                <a:ext cx="631" cy="1"/>
              </a:xfrm>
              <a:custGeom>
                <a:avLst/>
                <a:gdLst/>
                <a:ahLst/>
                <a:cxnLst>
                  <a:cxn ang="0">
                    <a:pos x="10" y="0"/>
                  </a:cxn>
                  <a:cxn ang="0">
                    <a:pos x="25" y="0"/>
                  </a:cxn>
                  <a:cxn ang="0">
                    <a:pos x="40" y="0"/>
                  </a:cxn>
                  <a:cxn ang="0">
                    <a:pos x="55" y="0"/>
                  </a:cxn>
                  <a:cxn ang="0">
                    <a:pos x="70" y="0"/>
                  </a:cxn>
                  <a:cxn ang="0">
                    <a:pos x="85" y="0"/>
                  </a:cxn>
                  <a:cxn ang="0">
                    <a:pos x="99" y="0"/>
                  </a:cxn>
                  <a:cxn ang="0">
                    <a:pos x="114" y="0"/>
                  </a:cxn>
                  <a:cxn ang="0">
                    <a:pos x="129" y="0"/>
                  </a:cxn>
                  <a:cxn ang="0">
                    <a:pos x="144" y="0"/>
                  </a:cxn>
                  <a:cxn ang="0">
                    <a:pos x="159" y="0"/>
                  </a:cxn>
                  <a:cxn ang="0">
                    <a:pos x="174" y="0"/>
                  </a:cxn>
                  <a:cxn ang="0">
                    <a:pos x="189" y="0"/>
                  </a:cxn>
                  <a:cxn ang="0">
                    <a:pos x="204" y="0"/>
                  </a:cxn>
                  <a:cxn ang="0">
                    <a:pos x="219" y="0"/>
                  </a:cxn>
                  <a:cxn ang="0">
                    <a:pos x="233" y="0"/>
                  </a:cxn>
                  <a:cxn ang="0">
                    <a:pos x="248" y="0"/>
                  </a:cxn>
                  <a:cxn ang="0">
                    <a:pos x="263" y="0"/>
                  </a:cxn>
                  <a:cxn ang="0">
                    <a:pos x="278" y="0"/>
                  </a:cxn>
                  <a:cxn ang="0">
                    <a:pos x="293" y="0"/>
                  </a:cxn>
                  <a:cxn ang="0">
                    <a:pos x="308" y="0"/>
                  </a:cxn>
                  <a:cxn ang="0">
                    <a:pos x="323" y="0"/>
                  </a:cxn>
                  <a:cxn ang="0">
                    <a:pos x="338" y="0"/>
                  </a:cxn>
                  <a:cxn ang="0">
                    <a:pos x="353" y="0"/>
                  </a:cxn>
                  <a:cxn ang="0">
                    <a:pos x="368" y="0"/>
                  </a:cxn>
                  <a:cxn ang="0">
                    <a:pos x="382" y="0"/>
                  </a:cxn>
                  <a:cxn ang="0">
                    <a:pos x="397" y="0"/>
                  </a:cxn>
                  <a:cxn ang="0">
                    <a:pos x="412" y="0"/>
                  </a:cxn>
                  <a:cxn ang="0">
                    <a:pos x="427" y="0"/>
                  </a:cxn>
                  <a:cxn ang="0">
                    <a:pos x="442" y="0"/>
                  </a:cxn>
                  <a:cxn ang="0">
                    <a:pos x="457" y="0"/>
                  </a:cxn>
                  <a:cxn ang="0">
                    <a:pos x="472" y="0"/>
                  </a:cxn>
                  <a:cxn ang="0">
                    <a:pos x="487" y="0"/>
                  </a:cxn>
                  <a:cxn ang="0">
                    <a:pos x="502" y="0"/>
                  </a:cxn>
                  <a:cxn ang="0">
                    <a:pos x="517" y="0"/>
                  </a:cxn>
                  <a:cxn ang="0">
                    <a:pos x="531" y="0"/>
                  </a:cxn>
                  <a:cxn ang="0">
                    <a:pos x="546" y="0"/>
                  </a:cxn>
                  <a:cxn ang="0">
                    <a:pos x="561" y="0"/>
                  </a:cxn>
                  <a:cxn ang="0">
                    <a:pos x="576" y="0"/>
                  </a:cxn>
                  <a:cxn ang="0">
                    <a:pos x="591" y="0"/>
                  </a:cxn>
                  <a:cxn ang="0">
                    <a:pos x="606" y="0"/>
                  </a:cxn>
                  <a:cxn ang="0">
                    <a:pos x="621" y="0"/>
                  </a:cxn>
                </a:cxnLst>
                <a:rect l="0" t="0" r="r" b="b"/>
                <a:pathLst>
                  <a:path w="631">
                    <a:moveTo>
                      <a:pt x="0" y="0"/>
                    </a:moveTo>
                    <a:lnTo>
                      <a:pt x="5" y="0"/>
                    </a:lnTo>
                    <a:lnTo>
                      <a:pt x="10" y="0"/>
                    </a:lnTo>
                    <a:lnTo>
                      <a:pt x="15" y="0"/>
                    </a:lnTo>
                    <a:lnTo>
                      <a:pt x="20" y="0"/>
                    </a:lnTo>
                    <a:lnTo>
                      <a:pt x="25" y="0"/>
                    </a:lnTo>
                    <a:lnTo>
                      <a:pt x="30" y="0"/>
                    </a:lnTo>
                    <a:lnTo>
                      <a:pt x="35" y="0"/>
                    </a:lnTo>
                    <a:lnTo>
                      <a:pt x="40" y="0"/>
                    </a:lnTo>
                    <a:lnTo>
                      <a:pt x="45" y="0"/>
                    </a:lnTo>
                    <a:lnTo>
                      <a:pt x="50" y="0"/>
                    </a:lnTo>
                    <a:lnTo>
                      <a:pt x="55" y="0"/>
                    </a:lnTo>
                    <a:lnTo>
                      <a:pt x="60" y="0"/>
                    </a:lnTo>
                    <a:lnTo>
                      <a:pt x="65" y="0"/>
                    </a:lnTo>
                    <a:lnTo>
                      <a:pt x="70" y="0"/>
                    </a:lnTo>
                    <a:lnTo>
                      <a:pt x="75" y="0"/>
                    </a:lnTo>
                    <a:lnTo>
                      <a:pt x="80" y="0"/>
                    </a:lnTo>
                    <a:lnTo>
                      <a:pt x="85" y="0"/>
                    </a:lnTo>
                    <a:lnTo>
                      <a:pt x="89" y="0"/>
                    </a:lnTo>
                    <a:lnTo>
                      <a:pt x="94" y="0"/>
                    </a:lnTo>
                    <a:lnTo>
                      <a:pt x="99" y="0"/>
                    </a:lnTo>
                    <a:lnTo>
                      <a:pt x="104" y="0"/>
                    </a:lnTo>
                    <a:lnTo>
                      <a:pt x="109" y="0"/>
                    </a:lnTo>
                    <a:lnTo>
                      <a:pt x="114" y="0"/>
                    </a:lnTo>
                    <a:lnTo>
                      <a:pt x="119" y="0"/>
                    </a:lnTo>
                    <a:lnTo>
                      <a:pt x="124" y="0"/>
                    </a:lnTo>
                    <a:lnTo>
                      <a:pt x="129" y="0"/>
                    </a:lnTo>
                    <a:lnTo>
                      <a:pt x="134" y="0"/>
                    </a:lnTo>
                    <a:lnTo>
                      <a:pt x="139" y="0"/>
                    </a:lnTo>
                    <a:lnTo>
                      <a:pt x="144" y="0"/>
                    </a:lnTo>
                    <a:lnTo>
                      <a:pt x="149" y="0"/>
                    </a:lnTo>
                    <a:lnTo>
                      <a:pt x="154" y="0"/>
                    </a:lnTo>
                    <a:lnTo>
                      <a:pt x="159" y="0"/>
                    </a:lnTo>
                    <a:lnTo>
                      <a:pt x="164" y="0"/>
                    </a:lnTo>
                    <a:lnTo>
                      <a:pt x="169" y="0"/>
                    </a:lnTo>
                    <a:lnTo>
                      <a:pt x="174" y="0"/>
                    </a:lnTo>
                    <a:lnTo>
                      <a:pt x="179" y="0"/>
                    </a:lnTo>
                    <a:lnTo>
                      <a:pt x="184" y="0"/>
                    </a:lnTo>
                    <a:lnTo>
                      <a:pt x="189" y="0"/>
                    </a:lnTo>
                    <a:lnTo>
                      <a:pt x="194" y="0"/>
                    </a:lnTo>
                    <a:lnTo>
                      <a:pt x="199" y="0"/>
                    </a:lnTo>
                    <a:lnTo>
                      <a:pt x="204" y="0"/>
                    </a:lnTo>
                    <a:lnTo>
                      <a:pt x="209" y="0"/>
                    </a:lnTo>
                    <a:lnTo>
                      <a:pt x="214" y="0"/>
                    </a:lnTo>
                    <a:lnTo>
                      <a:pt x="219" y="0"/>
                    </a:lnTo>
                    <a:lnTo>
                      <a:pt x="224" y="0"/>
                    </a:lnTo>
                    <a:lnTo>
                      <a:pt x="229" y="0"/>
                    </a:lnTo>
                    <a:lnTo>
                      <a:pt x="233" y="0"/>
                    </a:lnTo>
                    <a:lnTo>
                      <a:pt x="238" y="0"/>
                    </a:lnTo>
                    <a:lnTo>
                      <a:pt x="243" y="0"/>
                    </a:lnTo>
                    <a:lnTo>
                      <a:pt x="248" y="0"/>
                    </a:lnTo>
                    <a:lnTo>
                      <a:pt x="253" y="0"/>
                    </a:lnTo>
                    <a:lnTo>
                      <a:pt x="258" y="0"/>
                    </a:lnTo>
                    <a:lnTo>
                      <a:pt x="263" y="0"/>
                    </a:lnTo>
                    <a:lnTo>
                      <a:pt x="268" y="0"/>
                    </a:lnTo>
                    <a:lnTo>
                      <a:pt x="273" y="0"/>
                    </a:lnTo>
                    <a:lnTo>
                      <a:pt x="278" y="0"/>
                    </a:lnTo>
                    <a:lnTo>
                      <a:pt x="283" y="0"/>
                    </a:lnTo>
                    <a:lnTo>
                      <a:pt x="288" y="0"/>
                    </a:lnTo>
                    <a:lnTo>
                      <a:pt x="293" y="0"/>
                    </a:lnTo>
                    <a:lnTo>
                      <a:pt x="298" y="0"/>
                    </a:lnTo>
                    <a:lnTo>
                      <a:pt x="303" y="0"/>
                    </a:lnTo>
                    <a:lnTo>
                      <a:pt x="308" y="0"/>
                    </a:lnTo>
                    <a:lnTo>
                      <a:pt x="313" y="0"/>
                    </a:lnTo>
                    <a:lnTo>
                      <a:pt x="318" y="0"/>
                    </a:lnTo>
                    <a:lnTo>
                      <a:pt x="323" y="0"/>
                    </a:lnTo>
                    <a:lnTo>
                      <a:pt x="328" y="0"/>
                    </a:lnTo>
                    <a:lnTo>
                      <a:pt x="333" y="0"/>
                    </a:lnTo>
                    <a:lnTo>
                      <a:pt x="338" y="0"/>
                    </a:lnTo>
                    <a:lnTo>
                      <a:pt x="343" y="0"/>
                    </a:lnTo>
                    <a:lnTo>
                      <a:pt x="348" y="0"/>
                    </a:lnTo>
                    <a:lnTo>
                      <a:pt x="353" y="0"/>
                    </a:lnTo>
                    <a:lnTo>
                      <a:pt x="358" y="0"/>
                    </a:lnTo>
                    <a:lnTo>
                      <a:pt x="363" y="0"/>
                    </a:lnTo>
                    <a:lnTo>
                      <a:pt x="368" y="0"/>
                    </a:lnTo>
                    <a:lnTo>
                      <a:pt x="373" y="0"/>
                    </a:lnTo>
                    <a:lnTo>
                      <a:pt x="377" y="0"/>
                    </a:lnTo>
                    <a:lnTo>
                      <a:pt x="382" y="0"/>
                    </a:lnTo>
                    <a:lnTo>
                      <a:pt x="387" y="0"/>
                    </a:lnTo>
                    <a:lnTo>
                      <a:pt x="392" y="0"/>
                    </a:lnTo>
                    <a:lnTo>
                      <a:pt x="397" y="0"/>
                    </a:lnTo>
                    <a:lnTo>
                      <a:pt x="402" y="0"/>
                    </a:lnTo>
                    <a:lnTo>
                      <a:pt x="407" y="0"/>
                    </a:lnTo>
                    <a:lnTo>
                      <a:pt x="412" y="0"/>
                    </a:lnTo>
                    <a:lnTo>
                      <a:pt x="417" y="0"/>
                    </a:lnTo>
                    <a:lnTo>
                      <a:pt x="422" y="0"/>
                    </a:lnTo>
                    <a:lnTo>
                      <a:pt x="427" y="0"/>
                    </a:lnTo>
                    <a:lnTo>
                      <a:pt x="432" y="0"/>
                    </a:lnTo>
                    <a:lnTo>
                      <a:pt x="437" y="0"/>
                    </a:lnTo>
                    <a:lnTo>
                      <a:pt x="442" y="0"/>
                    </a:lnTo>
                    <a:lnTo>
                      <a:pt x="447" y="0"/>
                    </a:lnTo>
                    <a:lnTo>
                      <a:pt x="452" y="0"/>
                    </a:lnTo>
                    <a:lnTo>
                      <a:pt x="457" y="0"/>
                    </a:lnTo>
                    <a:lnTo>
                      <a:pt x="462" y="0"/>
                    </a:lnTo>
                    <a:lnTo>
                      <a:pt x="467" y="0"/>
                    </a:lnTo>
                    <a:lnTo>
                      <a:pt x="472" y="0"/>
                    </a:lnTo>
                    <a:lnTo>
                      <a:pt x="477" y="0"/>
                    </a:lnTo>
                    <a:lnTo>
                      <a:pt x="482" y="0"/>
                    </a:lnTo>
                    <a:lnTo>
                      <a:pt x="487" y="0"/>
                    </a:lnTo>
                    <a:lnTo>
                      <a:pt x="492" y="0"/>
                    </a:lnTo>
                    <a:lnTo>
                      <a:pt x="497" y="0"/>
                    </a:lnTo>
                    <a:lnTo>
                      <a:pt x="502" y="0"/>
                    </a:lnTo>
                    <a:lnTo>
                      <a:pt x="507" y="0"/>
                    </a:lnTo>
                    <a:lnTo>
                      <a:pt x="512" y="0"/>
                    </a:lnTo>
                    <a:lnTo>
                      <a:pt x="517" y="0"/>
                    </a:lnTo>
                    <a:lnTo>
                      <a:pt x="521" y="0"/>
                    </a:lnTo>
                    <a:lnTo>
                      <a:pt x="526" y="0"/>
                    </a:lnTo>
                    <a:lnTo>
                      <a:pt x="531" y="0"/>
                    </a:lnTo>
                    <a:lnTo>
                      <a:pt x="536" y="0"/>
                    </a:lnTo>
                    <a:lnTo>
                      <a:pt x="541" y="0"/>
                    </a:lnTo>
                    <a:lnTo>
                      <a:pt x="546" y="0"/>
                    </a:lnTo>
                    <a:lnTo>
                      <a:pt x="551" y="0"/>
                    </a:lnTo>
                    <a:lnTo>
                      <a:pt x="556" y="0"/>
                    </a:lnTo>
                    <a:lnTo>
                      <a:pt x="561" y="0"/>
                    </a:lnTo>
                    <a:lnTo>
                      <a:pt x="566" y="0"/>
                    </a:lnTo>
                    <a:lnTo>
                      <a:pt x="571" y="0"/>
                    </a:lnTo>
                    <a:lnTo>
                      <a:pt x="576" y="0"/>
                    </a:lnTo>
                    <a:lnTo>
                      <a:pt x="581" y="0"/>
                    </a:lnTo>
                    <a:lnTo>
                      <a:pt x="586" y="0"/>
                    </a:lnTo>
                    <a:lnTo>
                      <a:pt x="591" y="0"/>
                    </a:lnTo>
                    <a:lnTo>
                      <a:pt x="596" y="0"/>
                    </a:lnTo>
                    <a:lnTo>
                      <a:pt x="601" y="0"/>
                    </a:lnTo>
                    <a:lnTo>
                      <a:pt x="606" y="0"/>
                    </a:lnTo>
                    <a:lnTo>
                      <a:pt x="611" y="0"/>
                    </a:lnTo>
                    <a:lnTo>
                      <a:pt x="616" y="0"/>
                    </a:lnTo>
                    <a:lnTo>
                      <a:pt x="621" y="0"/>
                    </a:lnTo>
                    <a:lnTo>
                      <a:pt x="626" y="0"/>
                    </a:lnTo>
                    <a:lnTo>
                      <a:pt x="631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="1">
                  <a:solidFill>
                    <a:schemeClr val="accent3"/>
                  </a:solidFill>
                  <a:latin typeface="Helvetica" pitchFamily="34" charset="0"/>
                </a:endParaRPr>
              </a:p>
            </p:txBody>
          </p:sp>
          <p:sp>
            <p:nvSpPr>
              <p:cNvPr id="65868" name="Freeform 332"/>
              <p:cNvSpPr>
                <a:spLocks/>
              </p:cNvSpPr>
              <p:nvPr/>
            </p:nvSpPr>
            <p:spPr bwMode="auto">
              <a:xfrm>
                <a:off x="3976" y="1237"/>
                <a:ext cx="486" cy="1"/>
              </a:xfrm>
              <a:custGeom>
                <a:avLst/>
                <a:gdLst/>
                <a:ahLst/>
                <a:cxnLst>
                  <a:cxn ang="0">
                    <a:pos x="5" y="0"/>
                  </a:cxn>
                  <a:cxn ang="0">
                    <a:pos x="15" y="0"/>
                  </a:cxn>
                  <a:cxn ang="0">
                    <a:pos x="25" y="0"/>
                  </a:cxn>
                  <a:cxn ang="0">
                    <a:pos x="34" y="0"/>
                  </a:cxn>
                  <a:cxn ang="0">
                    <a:pos x="44" y="0"/>
                  </a:cxn>
                  <a:cxn ang="0">
                    <a:pos x="54" y="0"/>
                  </a:cxn>
                  <a:cxn ang="0">
                    <a:pos x="64" y="0"/>
                  </a:cxn>
                  <a:cxn ang="0">
                    <a:pos x="74" y="0"/>
                  </a:cxn>
                  <a:cxn ang="0">
                    <a:pos x="84" y="0"/>
                  </a:cxn>
                  <a:cxn ang="0">
                    <a:pos x="94" y="0"/>
                  </a:cxn>
                  <a:cxn ang="0">
                    <a:pos x="104" y="0"/>
                  </a:cxn>
                  <a:cxn ang="0">
                    <a:pos x="114" y="0"/>
                  </a:cxn>
                  <a:cxn ang="0">
                    <a:pos x="124" y="0"/>
                  </a:cxn>
                  <a:cxn ang="0">
                    <a:pos x="134" y="0"/>
                  </a:cxn>
                  <a:cxn ang="0">
                    <a:pos x="144" y="0"/>
                  </a:cxn>
                  <a:cxn ang="0">
                    <a:pos x="154" y="0"/>
                  </a:cxn>
                  <a:cxn ang="0">
                    <a:pos x="164" y="0"/>
                  </a:cxn>
                  <a:cxn ang="0">
                    <a:pos x="174" y="0"/>
                  </a:cxn>
                  <a:cxn ang="0">
                    <a:pos x="183" y="0"/>
                  </a:cxn>
                  <a:cxn ang="0">
                    <a:pos x="193" y="0"/>
                  </a:cxn>
                  <a:cxn ang="0">
                    <a:pos x="203" y="0"/>
                  </a:cxn>
                  <a:cxn ang="0">
                    <a:pos x="213" y="0"/>
                  </a:cxn>
                  <a:cxn ang="0">
                    <a:pos x="223" y="0"/>
                  </a:cxn>
                  <a:cxn ang="0">
                    <a:pos x="233" y="0"/>
                  </a:cxn>
                  <a:cxn ang="0">
                    <a:pos x="243" y="0"/>
                  </a:cxn>
                  <a:cxn ang="0">
                    <a:pos x="253" y="0"/>
                  </a:cxn>
                  <a:cxn ang="0">
                    <a:pos x="263" y="0"/>
                  </a:cxn>
                  <a:cxn ang="0">
                    <a:pos x="273" y="0"/>
                  </a:cxn>
                  <a:cxn ang="0">
                    <a:pos x="283" y="0"/>
                  </a:cxn>
                  <a:cxn ang="0">
                    <a:pos x="293" y="0"/>
                  </a:cxn>
                  <a:cxn ang="0">
                    <a:pos x="303" y="0"/>
                  </a:cxn>
                  <a:cxn ang="0">
                    <a:pos x="313" y="0"/>
                  </a:cxn>
                  <a:cxn ang="0">
                    <a:pos x="322" y="0"/>
                  </a:cxn>
                  <a:cxn ang="0">
                    <a:pos x="332" y="0"/>
                  </a:cxn>
                  <a:cxn ang="0">
                    <a:pos x="342" y="0"/>
                  </a:cxn>
                  <a:cxn ang="0">
                    <a:pos x="352" y="0"/>
                  </a:cxn>
                  <a:cxn ang="0">
                    <a:pos x="362" y="0"/>
                  </a:cxn>
                  <a:cxn ang="0">
                    <a:pos x="372" y="0"/>
                  </a:cxn>
                  <a:cxn ang="0">
                    <a:pos x="382" y="0"/>
                  </a:cxn>
                  <a:cxn ang="0">
                    <a:pos x="392" y="0"/>
                  </a:cxn>
                  <a:cxn ang="0">
                    <a:pos x="402" y="0"/>
                  </a:cxn>
                  <a:cxn ang="0">
                    <a:pos x="412" y="0"/>
                  </a:cxn>
                  <a:cxn ang="0">
                    <a:pos x="422" y="0"/>
                  </a:cxn>
                  <a:cxn ang="0">
                    <a:pos x="432" y="0"/>
                  </a:cxn>
                  <a:cxn ang="0">
                    <a:pos x="442" y="0"/>
                  </a:cxn>
                  <a:cxn ang="0">
                    <a:pos x="452" y="0"/>
                  </a:cxn>
                  <a:cxn ang="0">
                    <a:pos x="462" y="0"/>
                  </a:cxn>
                  <a:cxn ang="0">
                    <a:pos x="471" y="0"/>
                  </a:cxn>
                  <a:cxn ang="0">
                    <a:pos x="481" y="0"/>
                  </a:cxn>
                </a:cxnLst>
                <a:rect l="0" t="0" r="r" b="b"/>
                <a:pathLst>
                  <a:path w="486">
                    <a:moveTo>
                      <a:pt x="0" y="0"/>
                    </a:moveTo>
                    <a:lnTo>
                      <a:pt x="5" y="0"/>
                    </a:lnTo>
                    <a:lnTo>
                      <a:pt x="10" y="0"/>
                    </a:lnTo>
                    <a:lnTo>
                      <a:pt x="15" y="0"/>
                    </a:lnTo>
                    <a:lnTo>
                      <a:pt x="20" y="0"/>
                    </a:lnTo>
                    <a:lnTo>
                      <a:pt x="25" y="0"/>
                    </a:lnTo>
                    <a:lnTo>
                      <a:pt x="30" y="0"/>
                    </a:lnTo>
                    <a:lnTo>
                      <a:pt x="34" y="0"/>
                    </a:lnTo>
                    <a:lnTo>
                      <a:pt x="39" y="0"/>
                    </a:lnTo>
                    <a:lnTo>
                      <a:pt x="44" y="0"/>
                    </a:lnTo>
                    <a:lnTo>
                      <a:pt x="49" y="0"/>
                    </a:lnTo>
                    <a:lnTo>
                      <a:pt x="54" y="0"/>
                    </a:lnTo>
                    <a:lnTo>
                      <a:pt x="59" y="0"/>
                    </a:lnTo>
                    <a:lnTo>
                      <a:pt x="64" y="0"/>
                    </a:lnTo>
                    <a:lnTo>
                      <a:pt x="69" y="0"/>
                    </a:lnTo>
                    <a:lnTo>
                      <a:pt x="74" y="0"/>
                    </a:lnTo>
                    <a:lnTo>
                      <a:pt x="79" y="0"/>
                    </a:lnTo>
                    <a:lnTo>
                      <a:pt x="84" y="0"/>
                    </a:lnTo>
                    <a:lnTo>
                      <a:pt x="89" y="0"/>
                    </a:lnTo>
                    <a:lnTo>
                      <a:pt x="94" y="0"/>
                    </a:lnTo>
                    <a:lnTo>
                      <a:pt x="99" y="0"/>
                    </a:lnTo>
                    <a:lnTo>
                      <a:pt x="104" y="0"/>
                    </a:lnTo>
                    <a:lnTo>
                      <a:pt x="109" y="0"/>
                    </a:lnTo>
                    <a:lnTo>
                      <a:pt x="114" y="0"/>
                    </a:lnTo>
                    <a:lnTo>
                      <a:pt x="119" y="0"/>
                    </a:lnTo>
                    <a:lnTo>
                      <a:pt x="124" y="0"/>
                    </a:lnTo>
                    <a:lnTo>
                      <a:pt x="129" y="0"/>
                    </a:lnTo>
                    <a:lnTo>
                      <a:pt x="134" y="0"/>
                    </a:lnTo>
                    <a:lnTo>
                      <a:pt x="139" y="0"/>
                    </a:lnTo>
                    <a:lnTo>
                      <a:pt x="144" y="0"/>
                    </a:lnTo>
                    <a:lnTo>
                      <a:pt x="149" y="0"/>
                    </a:lnTo>
                    <a:lnTo>
                      <a:pt x="154" y="0"/>
                    </a:lnTo>
                    <a:lnTo>
                      <a:pt x="159" y="0"/>
                    </a:lnTo>
                    <a:lnTo>
                      <a:pt x="164" y="0"/>
                    </a:lnTo>
                    <a:lnTo>
                      <a:pt x="169" y="0"/>
                    </a:lnTo>
                    <a:lnTo>
                      <a:pt x="174" y="0"/>
                    </a:lnTo>
                    <a:lnTo>
                      <a:pt x="178" y="0"/>
                    </a:lnTo>
                    <a:lnTo>
                      <a:pt x="183" y="0"/>
                    </a:lnTo>
                    <a:lnTo>
                      <a:pt x="188" y="0"/>
                    </a:lnTo>
                    <a:lnTo>
                      <a:pt x="193" y="0"/>
                    </a:lnTo>
                    <a:lnTo>
                      <a:pt x="198" y="0"/>
                    </a:lnTo>
                    <a:lnTo>
                      <a:pt x="203" y="0"/>
                    </a:lnTo>
                    <a:lnTo>
                      <a:pt x="208" y="0"/>
                    </a:lnTo>
                    <a:lnTo>
                      <a:pt x="213" y="0"/>
                    </a:lnTo>
                    <a:lnTo>
                      <a:pt x="218" y="0"/>
                    </a:lnTo>
                    <a:lnTo>
                      <a:pt x="223" y="0"/>
                    </a:lnTo>
                    <a:lnTo>
                      <a:pt x="228" y="0"/>
                    </a:lnTo>
                    <a:lnTo>
                      <a:pt x="233" y="0"/>
                    </a:lnTo>
                    <a:lnTo>
                      <a:pt x="238" y="0"/>
                    </a:lnTo>
                    <a:lnTo>
                      <a:pt x="243" y="0"/>
                    </a:lnTo>
                    <a:lnTo>
                      <a:pt x="248" y="0"/>
                    </a:lnTo>
                    <a:lnTo>
                      <a:pt x="253" y="0"/>
                    </a:lnTo>
                    <a:lnTo>
                      <a:pt x="258" y="0"/>
                    </a:lnTo>
                    <a:lnTo>
                      <a:pt x="263" y="0"/>
                    </a:lnTo>
                    <a:lnTo>
                      <a:pt x="268" y="0"/>
                    </a:lnTo>
                    <a:lnTo>
                      <a:pt x="273" y="0"/>
                    </a:lnTo>
                    <a:lnTo>
                      <a:pt x="278" y="0"/>
                    </a:lnTo>
                    <a:lnTo>
                      <a:pt x="283" y="0"/>
                    </a:lnTo>
                    <a:lnTo>
                      <a:pt x="288" y="0"/>
                    </a:lnTo>
                    <a:lnTo>
                      <a:pt x="293" y="0"/>
                    </a:lnTo>
                    <a:lnTo>
                      <a:pt x="298" y="0"/>
                    </a:lnTo>
                    <a:lnTo>
                      <a:pt x="303" y="0"/>
                    </a:lnTo>
                    <a:lnTo>
                      <a:pt x="308" y="0"/>
                    </a:lnTo>
                    <a:lnTo>
                      <a:pt x="313" y="0"/>
                    </a:lnTo>
                    <a:lnTo>
                      <a:pt x="318" y="0"/>
                    </a:lnTo>
                    <a:lnTo>
                      <a:pt x="322" y="0"/>
                    </a:lnTo>
                    <a:lnTo>
                      <a:pt x="327" y="0"/>
                    </a:lnTo>
                    <a:lnTo>
                      <a:pt x="332" y="0"/>
                    </a:lnTo>
                    <a:lnTo>
                      <a:pt x="337" y="0"/>
                    </a:lnTo>
                    <a:lnTo>
                      <a:pt x="342" y="0"/>
                    </a:lnTo>
                    <a:lnTo>
                      <a:pt x="347" y="0"/>
                    </a:lnTo>
                    <a:lnTo>
                      <a:pt x="352" y="0"/>
                    </a:lnTo>
                    <a:lnTo>
                      <a:pt x="357" y="0"/>
                    </a:lnTo>
                    <a:lnTo>
                      <a:pt x="362" y="0"/>
                    </a:lnTo>
                    <a:lnTo>
                      <a:pt x="367" y="0"/>
                    </a:lnTo>
                    <a:lnTo>
                      <a:pt x="372" y="0"/>
                    </a:lnTo>
                    <a:lnTo>
                      <a:pt x="377" y="0"/>
                    </a:lnTo>
                    <a:lnTo>
                      <a:pt x="382" y="0"/>
                    </a:lnTo>
                    <a:lnTo>
                      <a:pt x="387" y="0"/>
                    </a:lnTo>
                    <a:lnTo>
                      <a:pt x="392" y="0"/>
                    </a:lnTo>
                    <a:lnTo>
                      <a:pt x="397" y="0"/>
                    </a:lnTo>
                    <a:lnTo>
                      <a:pt x="402" y="0"/>
                    </a:lnTo>
                    <a:lnTo>
                      <a:pt x="407" y="0"/>
                    </a:lnTo>
                    <a:lnTo>
                      <a:pt x="412" y="0"/>
                    </a:lnTo>
                    <a:lnTo>
                      <a:pt x="417" y="0"/>
                    </a:lnTo>
                    <a:lnTo>
                      <a:pt x="422" y="0"/>
                    </a:lnTo>
                    <a:lnTo>
                      <a:pt x="427" y="0"/>
                    </a:lnTo>
                    <a:lnTo>
                      <a:pt x="432" y="0"/>
                    </a:lnTo>
                    <a:lnTo>
                      <a:pt x="437" y="0"/>
                    </a:lnTo>
                    <a:lnTo>
                      <a:pt x="442" y="0"/>
                    </a:lnTo>
                    <a:lnTo>
                      <a:pt x="447" y="0"/>
                    </a:lnTo>
                    <a:lnTo>
                      <a:pt x="452" y="0"/>
                    </a:lnTo>
                    <a:lnTo>
                      <a:pt x="457" y="0"/>
                    </a:lnTo>
                    <a:lnTo>
                      <a:pt x="462" y="0"/>
                    </a:lnTo>
                    <a:lnTo>
                      <a:pt x="466" y="0"/>
                    </a:lnTo>
                    <a:lnTo>
                      <a:pt x="471" y="0"/>
                    </a:lnTo>
                    <a:lnTo>
                      <a:pt x="476" y="0"/>
                    </a:lnTo>
                    <a:lnTo>
                      <a:pt x="481" y="0"/>
                    </a:lnTo>
                    <a:lnTo>
                      <a:pt x="486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="1">
                  <a:solidFill>
                    <a:schemeClr val="accent3"/>
                  </a:solidFill>
                  <a:latin typeface="Helvetica" pitchFamily="34" charset="0"/>
                </a:endParaRPr>
              </a:p>
            </p:txBody>
          </p:sp>
          <p:sp>
            <p:nvSpPr>
              <p:cNvPr id="65869" name="Rectangle 333"/>
              <p:cNvSpPr>
                <a:spLocks noChangeArrowheads="1"/>
              </p:cNvSpPr>
              <p:nvPr/>
            </p:nvSpPr>
            <p:spPr bwMode="auto">
              <a:xfrm>
                <a:off x="1766" y="2036"/>
                <a:ext cx="202" cy="12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>
                  <a:defRPr/>
                </a:pPr>
                <a:r>
                  <a:rPr lang="en-US" sz="1800" b="1">
                    <a:solidFill>
                      <a:schemeClr val="accent3"/>
                    </a:solidFill>
                    <a:latin typeface="NewTimes-Roman" charset="0"/>
                  </a:rPr>
                  <a:t>Aug</a:t>
                </a:r>
                <a:endParaRPr lang="en-US" sz="1800" b="1">
                  <a:solidFill>
                    <a:schemeClr val="accent3"/>
                  </a:solidFill>
                  <a:latin typeface="Helvetica" pitchFamily="34" charset="0"/>
                </a:endParaRPr>
              </a:p>
            </p:txBody>
          </p:sp>
          <p:sp>
            <p:nvSpPr>
              <p:cNvPr id="65870" name="Rectangle 334"/>
              <p:cNvSpPr>
                <a:spLocks noChangeArrowheads="1"/>
              </p:cNvSpPr>
              <p:nvPr/>
            </p:nvSpPr>
            <p:spPr bwMode="auto">
              <a:xfrm>
                <a:off x="2680" y="2051"/>
                <a:ext cx="189" cy="12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>
                  <a:defRPr/>
                </a:pPr>
                <a:r>
                  <a:rPr lang="en-US" sz="1800" b="1">
                    <a:solidFill>
                      <a:schemeClr val="accent3"/>
                    </a:solidFill>
                    <a:latin typeface="NewTimes-Roman" charset="0"/>
                  </a:rPr>
                  <a:t>Sep</a:t>
                </a:r>
                <a:endParaRPr lang="en-US" sz="1800" b="1">
                  <a:solidFill>
                    <a:schemeClr val="accent3"/>
                  </a:solidFill>
                  <a:latin typeface="Helvetica" pitchFamily="34" charset="0"/>
                </a:endParaRPr>
              </a:p>
            </p:txBody>
          </p:sp>
          <p:sp>
            <p:nvSpPr>
              <p:cNvPr id="65871" name="Rectangle 335"/>
              <p:cNvSpPr>
                <a:spLocks noChangeArrowheads="1"/>
              </p:cNvSpPr>
              <p:nvPr/>
            </p:nvSpPr>
            <p:spPr bwMode="auto">
              <a:xfrm>
                <a:off x="3723" y="2021"/>
                <a:ext cx="172" cy="12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>
                  <a:defRPr/>
                </a:pPr>
                <a:r>
                  <a:rPr lang="en-US" sz="1800" b="1">
                    <a:solidFill>
                      <a:schemeClr val="accent3"/>
                    </a:solidFill>
                    <a:latin typeface="NewTimes-Roman" charset="0"/>
                  </a:rPr>
                  <a:t>Oct</a:t>
                </a:r>
                <a:endParaRPr lang="en-US" sz="1800" b="1">
                  <a:solidFill>
                    <a:schemeClr val="accent3"/>
                  </a:solidFill>
                  <a:latin typeface="Helvetica" pitchFamily="34" charset="0"/>
                </a:endParaRPr>
              </a:p>
            </p:txBody>
          </p:sp>
          <p:sp>
            <p:nvSpPr>
              <p:cNvPr id="65872" name="Rectangle 336"/>
              <p:cNvSpPr>
                <a:spLocks noChangeArrowheads="1"/>
              </p:cNvSpPr>
              <p:nvPr/>
            </p:nvSpPr>
            <p:spPr bwMode="auto">
              <a:xfrm>
                <a:off x="4308" y="2021"/>
                <a:ext cx="195" cy="12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>
                  <a:defRPr/>
                </a:pPr>
                <a:r>
                  <a:rPr lang="en-US" sz="1800" b="1">
                    <a:solidFill>
                      <a:schemeClr val="accent3"/>
                    </a:solidFill>
                    <a:latin typeface="NewTimes-Roman" charset="0"/>
                  </a:rPr>
                  <a:t>Nov</a:t>
                </a:r>
                <a:endParaRPr lang="en-US" sz="1800" b="1">
                  <a:solidFill>
                    <a:schemeClr val="accent3"/>
                  </a:solidFill>
                  <a:latin typeface="Helvetica" pitchFamily="34" charset="0"/>
                </a:endParaRPr>
              </a:p>
            </p:txBody>
          </p:sp>
          <p:sp>
            <p:nvSpPr>
              <p:cNvPr id="65873" name="Rectangle 337"/>
              <p:cNvSpPr>
                <a:spLocks noChangeArrowheads="1"/>
              </p:cNvSpPr>
              <p:nvPr/>
            </p:nvSpPr>
            <p:spPr bwMode="auto">
              <a:xfrm rot="16200000">
                <a:off x="1112" y="1442"/>
                <a:ext cx="229" cy="12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>
                  <a:defRPr/>
                </a:pPr>
                <a:r>
                  <a:rPr lang="en-US" sz="1800" b="1">
                    <a:solidFill>
                      <a:schemeClr val="accent3"/>
                    </a:solidFill>
                    <a:latin typeface="NewTimes-Roman" charset="0"/>
                  </a:rPr>
                  <a:t>U (m</a:t>
                </a:r>
                <a:endParaRPr lang="en-US" sz="1800" b="1">
                  <a:solidFill>
                    <a:schemeClr val="accent3"/>
                  </a:solidFill>
                  <a:latin typeface="Helvetica" pitchFamily="34" charset="0"/>
                </a:endParaRPr>
              </a:p>
            </p:txBody>
          </p:sp>
          <p:sp>
            <p:nvSpPr>
              <p:cNvPr id="65874" name="Rectangle 338"/>
              <p:cNvSpPr>
                <a:spLocks noChangeArrowheads="1"/>
              </p:cNvSpPr>
              <p:nvPr/>
            </p:nvSpPr>
            <p:spPr bwMode="auto">
              <a:xfrm rot="16200000">
                <a:off x="1144" y="1312"/>
                <a:ext cx="58" cy="12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>
                  <a:defRPr/>
                </a:pPr>
                <a:r>
                  <a:rPr lang="en-US" sz="1800" b="1">
                    <a:solidFill>
                      <a:schemeClr val="accent3"/>
                    </a:solidFill>
                    <a:latin typeface="NewTimes-Roman" charset="0"/>
                  </a:rPr>
                  <a:t>2</a:t>
                </a:r>
                <a:endParaRPr lang="en-US" sz="1800" b="1">
                  <a:solidFill>
                    <a:schemeClr val="accent3"/>
                  </a:solidFill>
                  <a:latin typeface="Helvetica" pitchFamily="34" charset="0"/>
                </a:endParaRPr>
              </a:p>
            </p:txBody>
          </p:sp>
          <p:sp>
            <p:nvSpPr>
              <p:cNvPr id="65875" name="Rectangle 339"/>
              <p:cNvSpPr>
                <a:spLocks noChangeArrowheads="1"/>
              </p:cNvSpPr>
              <p:nvPr/>
            </p:nvSpPr>
            <p:spPr bwMode="auto">
              <a:xfrm rot="16200000">
                <a:off x="1168" y="1218"/>
                <a:ext cx="120" cy="12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>
                  <a:defRPr/>
                </a:pPr>
                <a:r>
                  <a:rPr lang="en-US" sz="1800" b="1">
                    <a:solidFill>
                      <a:schemeClr val="accent3"/>
                    </a:solidFill>
                    <a:latin typeface="NewTimes-Roman" charset="0"/>
                  </a:rPr>
                  <a:t>/s)</a:t>
                </a:r>
                <a:endParaRPr lang="en-US" sz="1800" b="1">
                  <a:solidFill>
                    <a:schemeClr val="accent3"/>
                  </a:solidFill>
                  <a:latin typeface="Helvetica" pitchFamily="34" charset="0"/>
                </a:endParaRPr>
              </a:p>
            </p:txBody>
          </p:sp>
          <p:sp>
            <p:nvSpPr>
              <p:cNvPr id="65878" name="Rectangle 342"/>
              <p:cNvSpPr>
                <a:spLocks noChangeArrowheads="1"/>
              </p:cNvSpPr>
              <p:nvPr/>
            </p:nvSpPr>
            <p:spPr bwMode="auto">
              <a:xfrm>
                <a:off x="3012" y="1574"/>
                <a:ext cx="45" cy="12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>
                  <a:defRPr/>
                </a:pPr>
                <a:r>
                  <a:rPr lang="en-US" sz="1800" b="1">
                    <a:solidFill>
                      <a:schemeClr val="accent3"/>
                    </a:solidFill>
                    <a:latin typeface="Symbol" pitchFamily="18" charset="2"/>
                  </a:rPr>
                  <a:t>t</a:t>
                </a:r>
                <a:endParaRPr lang="en-US" sz="1800" b="1">
                  <a:solidFill>
                    <a:schemeClr val="accent3"/>
                  </a:solidFill>
                  <a:latin typeface="Helvetica" pitchFamily="34" charset="0"/>
                </a:endParaRPr>
              </a:p>
            </p:txBody>
          </p:sp>
          <p:sp>
            <p:nvSpPr>
              <p:cNvPr id="65879" name="Rectangle 343"/>
              <p:cNvSpPr>
                <a:spLocks noChangeArrowheads="1"/>
              </p:cNvSpPr>
              <p:nvPr/>
            </p:nvSpPr>
            <p:spPr bwMode="auto">
              <a:xfrm>
                <a:off x="3057" y="1545"/>
                <a:ext cx="115" cy="12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>
                  <a:defRPr/>
                </a:pPr>
                <a:r>
                  <a:rPr lang="en-US" sz="1800" b="1">
                    <a:solidFill>
                      <a:schemeClr val="accent3"/>
                    </a:solidFill>
                    <a:latin typeface="NewTimes-Roman" charset="0"/>
                  </a:rPr>
                  <a:t>sy</a:t>
                </a:r>
                <a:endParaRPr lang="en-US" sz="1800" b="1">
                  <a:solidFill>
                    <a:schemeClr val="accent3"/>
                  </a:solidFill>
                  <a:latin typeface="Helvetica" pitchFamily="34" charset="0"/>
                </a:endParaRPr>
              </a:p>
            </p:txBody>
          </p:sp>
          <p:sp>
            <p:nvSpPr>
              <p:cNvPr id="65881" name="Rectangle 345"/>
              <p:cNvSpPr>
                <a:spLocks noChangeArrowheads="1"/>
              </p:cNvSpPr>
              <p:nvPr/>
            </p:nvSpPr>
            <p:spPr bwMode="auto">
              <a:xfrm>
                <a:off x="3176" y="1574"/>
                <a:ext cx="57" cy="12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>
                  <a:defRPr/>
                </a:pPr>
                <a:r>
                  <a:rPr lang="en-US" sz="1800" b="1">
                    <a:solidFill>
                      <a:schemeClr val="accent3"/>
                    </a:solidFill>
                    <a:latin typeface="Symbol" pitchFamily="18" charset="2"/>
                  </a:rPr>
                  <a:t>r</a:t>
                </a:r>
                <a:endParaRPr lang="en-US" sz="1800" b="1">
                  <a:solidFill>
                    <a:schemeClr val="accent3"/>
                  </a:solidFill>
                  <a:latin typeface="Helvetica" pitchFamily="34" charset="0"/>
                </a:endParaRPr>
              </a:p>
            </p:txBody>
          </p:sp>
          <p:sp>
            <p:nvSpPr>
              <p:cNvPr id="65884" name="Rectangle 348"/>
              <p:cNvSpPr>
                <a:spLocks noChangeArrowheads="1"/>
              </p:cNvSpPr>
              <p:nvPr/>
            </p:nvSpPr>
            <p:spPr bwMode="auto">
              <a:xfrm>
                <a:off x="1423" y="2299"/>
                <a:ext cx="3049" cy="958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r>
                  <a:rPr lang="en-US" sz="1800" b="1" dirty="0">
                    <a:solidFill>
                      <a:schemeClr val="accent3"/>
                    </a:solidFill>
                    <a:latin typeface="Helvetica" pitchFamily="34" charset="0"/>
                  </a:rPr>
                  <a:t>U</a:t>
                </a:r>
              </a:p>
            </p:txBody>
          </p:sp>
          <p:sp>
            <p:nvSpPr>
              <p:cNvPr id="65885" name="Rectangle 349"/>
              <p:cNvSpPr>
                <a:spLocks noChangeArrowheads="1"/>
              </p:cNvSpPr>
              <p:nvPr/>
            </p:nvSpPr>
            <p:spPr bwMode="auto">
              <a:xfrm>
                <a:off x="1423" y="2299"/>
                <a:ext cx="3049" cy="958"/>
              </a:xfrm>
              <a:prstGeom prst="rect">
                <a:avLst/>
              </a:prstGeom>
              <a:noFill/>
              <a:ln w="0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="1">
                  <a:solidFill>
                    <a:schemeClr val="accent3"/>
                  </a:solidFill>
                  <a:latin typeface="Helvetica" pitchFamily="34" charset="0"/>
                </a:endParaRPr>
              </a:p>
            </p:txBody>
          </p:sp>
          <p:sp>
            <p:nvSpPr>
              <p:cNvPr id="65886" name="Line 350"/>
              <p:cNvSpPr>
                <a:spLocks noChangeShapeType="1"/>
              </p:cNvSpPr>
              <p:nvPr/>
            </p:nvSpPr>
            <p:spPr bwMode="auto">
              <a:xfrm>
                <a:off x="1423" y="2299"/>
                <a:ext cx="3049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="1">
                  <a:solidFill>
                    <a:schemeClr val="accent3"/>
                  </a:solidFill>
                  <a:latin typeface="Helvetica" pitchFamily="34" charset="0"/>
                </a:endParaRPr>
              </a:p>
            </p:txBody>
          </p:sp>
          <p:sp>
            <p:nvSpPr>
              <p:cNvPr id="65887" name="Line 351"/>
              <p:cNvSpPr>
                <a:spLocks noChangeShapeType="1"/>
              </p:cNvSpPr>
              <p:nvPr/>
            </p:nvSpPr>
            <p:spPr bwMode="auto">
              <a:xfrm>
                <a:off x="1423" y="3258"/>
                <a:ext cx="3049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="1">
                  <a:solidFill>
                    <a:schemeClr val="accent3"/>
                  </a:solidFill>
                  <a:latin typeface="Helvetica" pitchFamily="34" charset="0"/>
                </a:endParaRPr>
              </a:p>
            </p:txBody>
          </p:sp>
          <p:sp>
            <p:nvSpPr>
              <p:cNvPr id="65888" name="Line 352"/>
              <p:cNvSpPr>
                <a:spLocks noChangeShapeType="1"/>
              </p:cNvSpPr>
              <p:nvPr/>
            </p:nvSpPr>
            <p:spPr bwMode="auto">
              <a:xfrm flipV="1">
                <a:off x="4472" y="2299"/>
                <a:ext cx="1" cy="958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="1">
                  <a:solidFill>
                    <a:schemeClr val="accent3"/>
                  </a:solidFill>
                  <a:latin typeface="Helvetica" pitchFamily="34" charset="0"/>
                </a:endParaRPr>
              </a:p>
            </p:txBody>
          </p:sp>
          <p:sp>
            <p:nvSpPr>
              <p:cNvPr id="65889" name="Line 353"/>
              <p:cNvSpPr>
                <a:spLocks noChangeShapeType="1"/>
              </p:cNvSpPr>
              <p:nvPr/>
            </p:nvSpPr>
            <p:spPr bwMode="auto">
              <a:xfrm flipV="1">
                <a:off x="1423" y="2299"/>
                <a:ext cx="1" cy="958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="1">
                  <a:solidFill>
                    <a:schemeClr val="accent3"/>
                  </a:solidFill>
                  <a:latin typeface="Helvetica" pitchFamily="34" charset="0"/>
                </a:endParaRPr>
              </a:p>
            </p:txBody>
          </p:sp>
          <p:sp>
            <p:nvSpPr>
              <p:cNvPr id="65890" name="Line 354"/>
              <p:cNvSpPr>
                <a:spLocks noChangeShapeType="1"/>
              </p:cNvSpPr>
              <p:nvPr/>
            </p:nvSpPr>
            <p:spPr bwMode="auto">
              <a:xfrm>
                <a:off x="1423" y="3258"/>
                <a:ext cx="3049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="1">
                  <a:solidFill>
                    <a:schemeClr val="accent3"/>
                  </a:solidFill>
                  <a:latin typeface="Helvetica" pitchFamily="34" charset="0"/>
                </a:endParaRPr>
              </a:p>
            </p:txBody>
          </p:sp>
          <p:sp>
            <p:nvSpPr>
              <p:cNvPr id="65891" name="Line 355"/>
              <p:cNvSpPr>
                <a:spLocks noChangeShapeType="1"/>
              </p:cNvSpPr>
              <p:nvPr/>
            </p:nvSpPr>
            <p:spPr bwMode="auto">
              <a:xfrm flipV="1">
                <a:off x="1423" y="2299"/>
                <a:ext cx="1" cy="958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="1">
                  <a:solidFill>
                    <a:schemeClr val="accent3"/>
                  </a:solidFill>
                  <a:latin typeface="Helvetica" pitchFamily="34" charset="0"/>
                </a:endParaRPr>
              </a:p>
            </p:txBody>
          </p:sp>
          <p:sp>
            <p:nvSpPr>
              <p:cNvPr id="65892" name="Line 356"/>
              <p:cNvSpPr>
                <a:spLocks noChangeShapeType="1"/>
              </p:cNvSpPr>
              <p:nvPr/>
            </p:nvSpPr>
            <p:spPr bwMode="auto">
              <a:xfrm flipV="1">
                <a:off x="1423" y="3223"/>
                <a:ext cx="1" cy="35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="1">
                  <a:solidFill>
                    <a:schemeClr val="accent3"/>
                  </a:solidFill>
                  <a:latin typeface="Helvetica" pitchFamily="34" charset="0"/>
                </a:endParaRPr>
              </a:p>
            </p:txBody>
          </p:sp>
          <p:sp>
            <p:nvSpPr>
              <p:cNvPr id="65893" name="Line 357"/>
              <p:cNvSpPr>
                <a:spLocks noChangeShapeType="1"/>
              </p:cNvSpPr>
              <p:nvPr/>
            </p:nvSpPr>
            <p:spPr bwMode="auto">
              <a:xfrm>
                <a:off x="1423" y="2299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="1">
                  <a:solidFill>
                    <a:schemeClr val="accent3"/>
                  </a:solidFill>
                  <a:latin typeface="Helvetica" pitchFamily="34" charset="0"/>
                </a:endParaRPr>
              </a:p>
            </p:txBody>
          </p:sp>
          <p:sp>
            <p:nvSpPr>
              <p:cNvPr id="65894" name="Rectangle 358"/>
              <p:cNvSpPr>
                <a:spLocks noChangeArrowheads="1"/>
              </p:cNvSpPr>
              <p:nvPr/>
            </p:nvSpPr>
            <p:spPr bwMode="auto">
              <a:xfrm>
                <a:off x="1383" y="3278"/>
                <a:ext cx="87" cy="12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>
                  <a:defRPr/>
                </a:pPr>
                <a:r>
                  <a:rPr lang="en-US" sz="1800" b="1">
                    <a:solidFill>
                      <a:schemeClr val="accent3"/>
                    </a:solidFill>
                    <a:latin typeface="NewTimes-Roman" charset="0"/>
                  </a:rPr>
                  <a:t> 9</a:t>
                </a:r>
                <a:endParaRPr lang="en-US" sz="1800" b="1">
                  <a:solidFill>
                    <a:schemeClr val="accent3"/>
                  </a:solidFill>
                  <a:latin typeface="Helvetica" pitchFamily="34" charset="0"/>
                </a:endParaRPr>
              </a:p>
            </p:txBody>
          </p:sp>
          <p:sp>
            <p:nvSpPr>
              <p:cNvPr id="65895" name="Line 359"/>
              <p:cNvSpPr>
                <a:spLocks noChangeShapeType="1"/>
              </p:cNvSpPr>
              <p:nvPr/>
            </p:nvSpPr>
            <p:spPr bwMode="auto">
              <a:xfrm flipV="1">
                <a:off x="1582" y="3223"/>
                <a:ext cx="1" cy="35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="1">
                  <a:solidFill>
                    <a:schemeClr val="accent3"/>
                  </a:solidFill>
                  <a:latin typeface="Helvetica" pitchFamily="34" charset="0"/>
                </a:endParaRPr>
              </a:p>
            </p:txBody>
          </p:sp>
          <p:sp>
            <p:nvSpPr>
              <p:cNvPr id="65896" name="Line 360"/>
              <p:cNvSpPr>
                <a:spLocks noChangeShapeType="1"/>
              </p:cNvSpPr>
              <p:nvPr/>
            </p:nvSpPr>
            <p:spPr bwMode="auto">
              <a:xfrm>
                <a:off x="1582" y="2299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="1">
                  <a:solidFill>
                    <a:schemeClr val="accent3"/>
                  </a:solidFill>
                  <a:latin typeface="Helvetica" pitchFamily="34" charset="0"/>
                </a:endParaRPr>
              </a:p>
            </p:txBody>
          </p:sp>
          <p:sp>
            <p:nvSpPr>
              <p:cNvPr id="65897" name="Rectangle 361"/>
              <p:cNvSpPr>
                <a:spLocks noChangeArrowheads="1"/>
              </p:cNvSpPr>
              <p:nvPr/>
            </p:nvSpPr>
            <p:spPr bwMode="auto">
              <a:xfrm>
                <a:off x="1528" y="3278"/>
                <a:ext cx="115" cy="12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>
                  <a:defRPr/>
                </a:pPr>
                <a:r>
                  <a:rPr lang="en-US" sz="1800" b="1">
                    <a:solidFill>
                      <a:schemeClr val="accent3"/>
                    </a:solidFill>
                    <a:latin typeface="NewTimes-Roman" charset="0"/>
                  </a:rPr>
                  <a:t>14</a:t>
                </a:r>
                <a:endParaRPr lang="en-US" sz="1800" b="1">
                  <a:solidFill>
                    <a:schemeClr val="accent3"/>
                  </a:solidFill>
                  <a:latin typeface="Helvetica" pitchFamily="34" charset="0"/>
                </a:endParaRPr>
              </a:p>
            </p:txBody>
          </p:sp>
          <p:sp>
            <p:nvSpPr>
              <p:cNvPr id="65898" name="Line 362"/>
              <p:cNvSpPr>
                <a:spLocks noChangeShapeType="1"/>
              </p:cNvSpPr>
              <p:nvPr/>
            </p:nvSpPr>
            <p:spPr bwMode="auto">
              <a:xfrm flipV="1">
                <a:off x="1746" y="3223"/>
                <a:ext cx="1" cy="35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="1">
                  <a:solidFill>
                    <a:schemeClr val="accent3"/>
                  </a:solidFill>
                  <a:latin typeface="Helvetica" pitchFamily="34" charset="0"/>
                </a:endParaRPr>
              </a:p>
            </p:txBody>
          </p:sp>
          <p:sp>
            <p:nvSpPr>
              <p:cNvPr id="65899" name="Line 363"/>
              <p:cNvSpPr>
                <a:spLocks noChangeShapeType="1"/>
              </p:cNvSpPr>
              <p:nvPr/>
            </p:nvSpPr>
            <p:spPr bwMode="auto">
              <a:xfrm>
                <a:off x="1746" y="2299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="1">
                  <a:solidFill>
                    <a:schemeClr val="accent3"/>
                  </a:solidFill>
                  <a:latin typeface="Helvetica" pitchFamily="34" charset="0"/>
                </a:endParaRPr>
              </a:p>
            </p:txBody>
          </p:sp>
          <p:sp>
            <p:nvSpPr>
              <p:cNvPr id="65900" name="Rectangle 364"/>
              <p:cNvSpPr>
                <a:spLocks noChangeArrowheads="1"/>
              </p:cNvSpPr>
              <p:nvPr/>
            </p:nvSpPr>
            <p:spPr bwMode="auto">
              <a:xfrm>
                <a:off x="1692" y="3278"/>
                <a:ext cx="115" cy="12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>
                  <a:defRPr/>
                </a:pPr>
                <a:r>
                  <a:rPr lang="en-US" sz="1800" b="1">
                    <a:solidFill>
                      <a:schemeClr val="accent3"/>
                    </a:solidFill>
                    <a:latin typeface="NewTimes-Roman" charset="0"/>
                  </a:rPr>
                  <a:t>19</a:t>
                </a:r>
                <a:endParaRPr lang="en-US" sz="1800" b="1">
                  <a:solidFill>
                    <a:schemeClr val="accent3"/>
                  </a:solidFill>
                  <a:latin typeface="Helvetica" pitchFamily="34" charset="0"/>
                </a:endParaRPr>
              </a:p>
            </p:txBody>
          </p:sp>
          <p:sp>
            <p:nvSpPr>
              <p:cNvPr id="65901" name="Line 365"/>
              <p:cNvSpPr>
                <a:spLocks noChangeShapeType="1"/>
              </p:cNvSpPr>
              <p:nvPr/>
            </p:nvSpPr>
            <p:spPr bwMode="auto">
              <a:xfrm flipV="1">
                <a:off x="1905" y="3223"/>
                <a:ext cx="1" cy="35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="1">
                  <a:solidFill>
                    <a:schemeClr val="accent3"/>
                  </a:solidFill>
                  <a:latin typeface="Helvetica" pitchFamily="34" charset="0"/>
                </a:endParaRPr>
              </a:p>
            </p:txBody>
          </p:sp>
          <p:sp>
            <p:nvSpPr>
              <p:cNvPr id="65902" name="Line 366"/>
              <p:cNvSpPr>
                <a:spLocks noChangeShapeType="1"/>
              </p:cNvSpPr>
              <p:nvPr/>
            </p:nvSpPr>
            <p:spPr bwMode="auto">
              <a:xfrm>
                <a:off x="1905" y="2299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="1">
                  <a:solidFill>
                    <a:schemeClr val="accent3"/>
                  </a:solidFill>
                  <a:latin typeface="Helvetica" pitchFamily="34" charset="0"/>
                </a:endParaRPr>
              </a:p>
            </p:txBody>
          </p:sp>
          <p:sp>
            <p:nvSpPr>
              <p:cNvPr id="65903" name="Rectangle 367"/>
              <p:cNvSpPr>
                <a:spLocks noChangeArrowheads="1"/>
              </p:cNvSpPr>
              <p:nvPr/>
            </p:nvSpPr>
            <p:spPr bwMode="auto">
              <a:xfrm>
                <a:off x="1850" y="3278"/>
                <a:ext cx="115" cy="12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>
                  <a:defRPr/>
                </a:pPr>
                <a:r>
                  <a:rPr lang="en-US" sz="1800" b="1">
                    <a:solidFill>
                      <a:schemeClr val="accent3"/>
                    </a:solidFill>
                    <a:latin typeface="NewTimes-Roman" charset="0"/>
                  </a:rPr>
                  <a:t>24</a:t>
                </a:r>
                <a:endParaRPr lang="en-US" sz="1800" b="1">
                  <a:solidFill>
                    <a:schemeClr val="accent3"/>
                  </a:solidFill>
                  <a:latin typeface="Helvetica" pitchFamily="34" charset="0"/>
                </a:endParaRPr>
              </a:p>
            </p:txBody>
          </p:sp>
          <p:sp>
            <p:nvSpPr>
              <p:cNvPr id="65904" name="Line 368"/>
              <p:cNvSpPr>
                <a:spLocks noChangeShapeType="1"/>
              </p:cNvSpPr>
              <p:nvPr/>
            </p:nvSpPr>
            <p:spPr bwMode="auto">
              <a:xfrm flipV="1">
                <a:off x="2069" y="3223"/>
                <a:ext cx="1" cy="35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="1">
                  <a:solidFill>
                    <a:schemeClr val="accent3"/>
                  </a:solidFill>
                  <a:latin typeface="Helvetica" pitchFamily="34" charset="0"/>
                </a:endParaRPr>
              </a:p>
            </p:txBody>
          </p:sp>
          <p:sp>
            <p:nvSpPr>
              <p:cNvPr id="65905" name="Line 369"/>
              <p:cNvSpPr>
                <a:spLocks noChangeShapeType="1"/>
              </p:cNvSpPr>
              <p:nvPr/>
            </p:nvSpPr>
            <p:spPr bwMode="auto">
              <a:xfrm>
                <a:off x="2069" y="2299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="1">
                  <a:solidFill>
                    <a:schemeClr val="accent3"/>
                  </a:solidFill>
                  <a:latin typeface="Helvetica" pitchFamily="34" charset="0"/>
                </a:endParaRPr>
              </a:p>
            </p:txBody>
          </p:sp>
          <p:sp>
            <p:nvSpPr>
              <p:cNvPr id="65906" name="Rectangle 370"/>
              <p:cNvSpPr>
                <a:spLocks noChangeArrowheads="1"/>
              </p:cNvSpPr>
              <p:nvPr/>
            </p:nvSpPr>
            <p:spPr bwMode="auto">
              <a:xfrm>
                <a:off x="2014" y="3278"/>
                <a:ext cx="115" cy="12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>
                  <a:defRPr/>
                </a:pPr>
                <a:r>
                  <a:rPr lang="en-US" sz="1800" b="1">
                    <a:solidFill>
                      <a:schemeClr val="accent3"/>
                    </a:solidFill>
                    <a:latin typeface="NewTimes-Roman" charset="0"/>
                  </a:rPr>
                  <a:t>29</a:t>
                </a:r>
                <a:endParaRPr lang="en-US" sz="1800" b="1">
                  <a:solidFill>
                    <a:schemeClr val="accent3"/>
                  </a:solidFill>
                  <a:latin typeface="Helvetica" pitchFamily="34" charset="0"/>
                </a:endParaRPr>
              </a:p>
            </p:txBody>
          </p:sp>
          <p:sp>
            <p:nvSpPr>
              <p:cNvPr id="65907" name="Line 371"/>
              <p:cNvSpPr>
                <a:spLocks noChangeShapeType="1"/>
              </p:cNvSpPr>
              <p:nvPr/>
            </p:nvSpPr>
            <p:spPr bwMode="auto">
              <a:xfrm flipV="1">
                <a:off x="2233" y="3223"/>
                <a:ext cx="1" cy="35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="1">
                  <a:solidFill>
                    <a:schemeClr val="accent3"/>
                  </a:solidFill>
                  <a:latin typeface="Helvetica" pitchFamily="34" charset="0"/>
                </a:endParaRPr>
              </a:p>
            </p:txBody>
          </p:sp>
          <p:sp>
            <p:nvSpPr>
              <p:cNvPr id="65908" name="Line 372"/>
              <p:cNvSpPr>
                <a:spLocks noChangeShapeType="1"/>
              </p:cNvSpPr>
              <p:nvPr/>
            </p:nvSpPr>
            <p:spPr bwMode="auto">
              <a:xfrm>
                <a:off x="2233" y="2299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="1">
                  <a:solidFill>
                    <a:schemeClr val="accent3"/>
                  </a:solidFill>
                  <a:latin typeface="Helvetica" pitchFamily="34" charset="0"/>
                </a:endParaRPr>
              </a:p>
            </p:txBody>
          </p:sp>
          <p:sp>
            <p:nvSpPr>
              <p:cNvPr id="65909" name="Rectangle 373"/>
              <p:cNvSpPr>
                <a:spLocks noChangeArrowheads="1"/>
              </p:cNvSpPr>
              <p:nvPr/>
            </p:nvSpPr>
            <p:spPr bwMode="auto">
              <a:xfrm>
                <a:off x="2193" y="3278"/>
                <a:ext cx="86" cy="12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>
                  <a:defRPr/>
                </a:pPr>
                <a:r>
                  <a:rPr lang="en-US" sz="1800" b="1">
                    <a:solidFill>
                      <a:schemeClr val="accent3"/>
                    </a:solidFill>
                    <a:latin typeface="NewTimes-Roman" charset="0"/>
                  </a:rPr>
                  <a:t> 3</a:t>
                </a:r>
                <a:endParaRPr lang="en-US" sz="1800" b="1">
                  <a:solidFill>
                    <a:schemeClr val="accent3"/>
                  </a:solidFill>
                  <a:latin typeface="Helvetica" pitchFamily="34" charset="0"/>
                </a:endParaRPr>
              </a:p>
            </p:txBody>
          </p:sp>
          <p:sp>
            <p:nvSpPr>
              <p:cNvPr id="65910" name="Line 374"/>
              <p:cNvSpPr>
                <a:spLocks noChangeShapeType="1"/>
              </p:cNvSpPr>
              <p:nvPr/>
            </p:nvSpPr>
            <p:spPr bwMode="auto">
              <a:xfrm flipV="1">
                <a:off x="2393" y="3223"/>
                <a:ext cx="1" cy="35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="1">
                  <a:solidFill>
                    <a:schemeClr val="accent3"/>
                  </a:solidFill>
                  <a:latin typeface="Helvetica" pitchFamily="34" charset="0"/>
                </a:endParaRPr>
              </a:p>
            </p:txBody>
          </p:sp>
          <p:sp>
            <p:nvSpPr>
              <p:cNvPr id="65911" name="Line 375"/>
              <p:cNvSpPr>
                <a:spLocks noChangeShapeType="1"/>
              </p:cNvSpPr>
              <p:nvPr/>
            </p:nvSpPr>
            <p:spPr bwMode="auto">
              <a:xfrm>
                <a:off x="2393" y="2299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="1">
                  <a:solidFill>
                    <a:schemeClr val="accent3"/>
                  </a:solidFill>
                  <a:latin typeface="Helvetica" pitchFamily="34" charset="0"/>
                </a:endParaRPr>
              </a:p>
            </p:txBody>
          </p:sp>
          <p:sp>
            <p:nvSpPr>
              <p:cNvPr id="65912" name="Rectangle 376"/>
              <p:cNvSpPr>
                <a:spLocks noChangeArrowheads="1"/>
              </p:cNvSpPr>
              <p:nvPr/>
            </p:nvSpPr>
            <p:spPr bwMode="auto">
              <a:xfrm>
                <a:off x="2352" y="3278"/>
                <a:ext cx="86" cy="12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>
                  <a:defRPr/>
                </a:pPr>
                <a:r>
                  <a:rPr lang="en-US" sz="1800" b="1">
                    <a:solidFill>
                      <a:schemeClr val="accent3"/>
                    </a:solidFill>
                    <a:latin typeface="NewTimes-Roman" charset="0"/>
                  </a:rPr>
                  <a:t> 8</a:t>
                </a:r>
                <a:endParaRPr lang="en-US" sz="1800" b="1">
                  <a:solidFill>
                    <a:schemeClr val="accent3"/>
                  </a:solidFill>
                  <a:latin typeface="Helvetica" pitchFamily="34" charset="0"/>
                </a:endParaRPr>
              </a:p>
            </p:txBody>
          </p:sp>
          <p:sp>
            <p:nvSpPr>
              <p:cNvPr id="65913" name="Line 377"/>
              <p:cNvSpPr>
                <a:spLocks noChangeShapeType="1"/>
              </p:cNvSpPr>
              <p:nvPr/>
            </p:nvSpPr>
            <p:spPr bwMode="auto">
              <a:xfrm flipV="1">
                <a:off x="2557" y="3223"/>
                <a:ext cx="1" cy="35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="1">
                  <a:solidFill>
                    <a:schemeClr val="accent3"/>
                  </a:solidFill>
                  <a:latin typeface="Helvetica" pitchFamily="34" charset="0"/>
                </a:endParaRPr>
              </a:p>
            </p:txBody>
          </p:sp>
          <p:sp>
            <p:nvSpPr>
              <p:cNvPr id="65914" name="Line 378"/>
              <p:cNvSpPr>
                <a:spLocks noChangeShapeType="1"/>
              </p:cNvSpPr>
              <p:nvPr/>
            </p:nvSpPr>
            <p:spPr bwMode="auto">
              <a:xfrm>
                <a:off x="2557" y="2299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="1">
                  <a:solidFill>
                    <a:schemeClr val="accent3"/>
                  </a:solidFill>
                  <a:latin typeface="Helvetica" pitchFamily="34" charset="0"/>
                </a:endParaRPr>
              </a:p>
            </p:txBody>
          </p:sp>
          <p:sp>
            <p:nvSpPr>
              <p:cNvPr id="65915" name="Rectangle 379"/>
              <p:cNvSpPr>
                <a:spLocks noChangeArrowheads="1"/>
              </p:cNvSpPr>
              <p:nvPr/>
            </p:nvSpPr>
            <p:spPr bwMode="auto">
              <a:xfrm>
                <a:off x="2501" y="3278"/>
                <a:ext cx="115" cy="12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>
                  <a:defRPr/>
                </a:pPr>
                <a:r>
                  <a:rPr lang="en-US" sz="1800" b="1">
                    <a:solidFill>
                      <a:schemeClr val="accent3"/>
                    </a:solidFill>
                    <a:latin typeface="NewTimes-Roman" charset="0"/>
                  </a:rPr>
                  <a:t>13</a:t>
                </a:r>
                <a:endParaRPr lang="en-US" sz="1800" b="1">
                  <a:solidFill>
                    <a:schemeClr val="accent3"/>
                  </a:solidFill>
                  <a:latin typeface="Helvetica" pitchFamily="34" charset="0"/>
                </a:endParaRPr>
              </a:p>
            </p:txBody>
          </p:sp>
          <p:sp>
            <p:nvSpPr>
              <p:cNvPr id="65916" name="Line 380"/>
              <p:cNvSpPr>
                <a:spLocks noChangeShapeType="1"/>
              </p:cNvSpPr>
              <p:nvPr/>
            </p:nvSpPr>
            <p:spPr bwMode="auto">
              <a:xfrm flipV="1">
                <a:off x="2719" y="3223"/>
                <a:ext cx="1" cy="35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="1">
                  <a:solidFill>
                    <a:schemeClr val="accent3"/>
                  </a:solidFill>
                  <a:latin typeface="Helvetica" pitchFamily="34" charset="0"/>
                </a:endParaRPr>
              </a:p>
            </p:txBody>
          </p:sp>
          <p:sp>
            <p:nvSpPr>
              <p:cNvPr id="65917" name="Line 381"/>
              <p:cNvSpPr>
                <a:spLocks noChangeShapeType="1"/>
              </p:cNvSpPr>
              <p:nvPr/>
            </p:nvSpPr>
            <p:spPr bwMode="auto">
              <a:xfrm>
                <a:off x="2719" y="2299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="1">
                  <a:solidFill>
                    <a:schemeClr val="accent3"/>
                  </a:solidFill>
                  <a:latin typeface="Helvetica" pitchFamily="34" charset="0"/>
                </a:endParaRPr>
              </a:p>
            </p:txBody>
          </p:sp>
          <p:sp>
            <p:nvSpPr>
              <p:cNvPr id="65918" name="Rectangle 382"/>
              <p:cNvSpPr>
                <a:spLocks noChangeArrowheads="1"/>
              </p:cNvSpPr>
              <p:nvPr/>
            </p:nvSpPr>
            <p:spPr bwMode="auto">
              <a:xfrm>
                <a:off x="2665" y="3278"/>
                <a:ext cx="114" cy="12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>
                  <a:defRPr/>
                </a:pPr>
                <a:r>
                  <a:rPr lang="en-US" sz="1800" b="1">
                    <a:solidFill>
                      <a:schemeClr val="accent3"/>
                    </a:solidFill>
                    <a:latin typeface="NewTimes-Roman" charset="0"/>
                  </a:rPr>
                  <a:t>18</a:t>
                </a:r>
                <a:endParaRPr lang="en-US" sz="1800" b="1">
                  <a:solidFill>
                    <a:schemeClr val="accent3"/>
                  </a:solidFill>
                  <a:latin typeface="Helvetica" pitchFamily="34" charset="0"/>
                </a:endParaRPr>
              </a:p>
            </p:txBody>
          </p:sp>
          <p:sp>
            <p:nvSpPr>
              <p:cNvPr id="65919" name="Line 383"/>
              <p:cNvSpPr>
                <a:spLocks noChangeShapeType="1"/>
              </p:cNvSpPr>
              <p:nvPr/>
            </p:nvSpPr>
            <p:spPr bwMode="auto">
              <a:xfrm flipV="1">
                <a:off x="2878" y="3223"/>
                <a:ext cx="1" cy="35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="1">
                  <a:solidFill>
                    <a:schemeClr val="accent3"/>
                  </a:solidFill>
                  <a:latin typeface="Helvetica" pitchFamily="34" charset="0"/>
                </a:endParaRPr>
              </a:p>
            </p:txBody>
          </p:sp>
          <p:sp>
            <p:nvSpPr>
              <p:cNvPr id="65920" name="Line 384"/>
              <p:cNvSpPr>
                <a:spLocks noChangeShapeType="1"/>
              </p:cNvSpPr>
              <p:nvPr/>
            </p:nvSpPr>
            <p:spPr bwMode="auto">
              <a:xfrm>
                <a:off x="2878" y="2299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="1">
                  <a:solidFill>
                    <a:schemeClr val="accent3"/>
                  </a:solidFill>
                  <a:latin typeface="Helvetica" pitchFamily="34" charset="0"/>
                </a:endParaRPr>
              </a:p>
            </p:txBody>
          </p:sp>
          <p:sp>
            <p:nvSpPr>
              <p:cNvPr id="65921" name="Rectangle 385"/>
              <p:cNvSpPr>
                <a:spLocks noChangeArrowheads="1"/>
              </p:cNvSpPr>
              <p:nvPr/>
            </p:nvSpPr>
            <p:spPr bwMode="auto">
              <a:xfrm>
                <a:off x="2824" y="3278"/>
                <a:ext cx="115" cy="12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>
                  <a:defRPr/>
                </a:pPr>
                <a:r>
                  <a:rPr lang="en-US" sz="1800" b="1">
                    <a:solidFill>
                      <a:schemeClr val="accent3"/>
                    </a:solidFill>
                    <a:latin typeface="NewTimes-Roman" charset="0"/>
                  </a:rPr>
                  <a:t>23</a:t>
                </a:r>
                <a:endParaRPr lang="en-US" sz="1800" b="1">
                  <a:solidFill>
                    <a:schemeClr val="accent3"/>
                  </a:solidFill>
                  <a:latin typeface="Helvetica" pitchFamily="34" charset="0"/>
                </a:endParaRPr>
              </a:p>
            </p:txBody>
          </p:sp>
          <p:sp>
            <p:nvSpPr>
              <p:cNvPr id="65922" name="Line 386"/>
              <p:cNvSpPr>
                <a:spLocks noChangeShapeType="1"/>
              </p:cNvSpPr>
              <p:nvPr/>
            </p:nvSpPr>
            <p:spPr bwMode="auto">
              <a:xfrm flipV="1">
                <a:off x="3042" y="3223"/>
                <a:ext cx="1" cy="35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="1">
                  <a:solidFill>
                    <a:schemeClr val="accent3"/>
                  </a:solidFill>
                  <a:latin typeface="Helvetica" pitchFamily="34" charset="0"/>
                </a:endParaRPr>
              </a:p>
            </p:txBody>
          </p:sp>
          <p:sp>
            <p:nvSpPr>
              <p:cNvPr id="65923" name="Line 387"/>
              <p:cNvSpPr>
                <a:spLocks noChangeShapeType="1"/>
              </p:cNvSpPr>
              <p:nvPr/>
            </p:nvSpPr>
            <p:spPr bwMode="auto">
              <a:xfrm>
                <a:off x="3042" y="2299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="1">
                  <a:solidFill>
                    <a:schemeClr val="accent3"/>
                  </a:solidFill>
                  <a:latin typeface="Helvetica" pitchFamily="34" charset="0"/>
                </a:endParaRPr>
              </a:p>
            </p:txBody>
          </p:sp>
          <p:sp>
            <p:nvSpPr>
              <p:cNvPr id="65924" name="Rectangle 388"/>
              <p:cNvSpPr>
                <a:spLocks noChangeArrowheads="1"/>
              </p:cNvSpPr>
              <p:nvPr/>
            </p:nvSpPr>
            <p:spPr bwMode="auto">
              <a:xfrm>
                <a:off x="2988" y="3278"/>
                <a:ext cx="115" cy="12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>
                  <a:defRPr/>
                </a:pPr>
                <a:r>
                  <a:rPr lang="en-US" sz="1800" b="1">
                    <a:solidFill>
                      <a:schemeClr val="accent3"/>
                    </a:solidFill>
                    <a:latin typeface="NewTimes-Roman" charset="0"/>
                  </a:rPr>
                  <a:t>28</a:t>
                </a:r>
                <a:endParaRPr lang="en-US" sz="1800" b="1">
                  <a:solidFill>
                    <a:schemeClr val="accent3"/>
                  </a:solidFill>
                  <a:latin typeface="Helvetica" pitchFamily="34" charset="0"/>
                </a:endParaRPr>
              </a:p>
            </p:txBody>
          </p:sp>
          <p:sp>
            <p:nvSpPr>
              <p:cNvPr id="65925" name="Line 389"/>
              <p:cNvSpPr>
                <a:spLocks noChangeShapeType="1"/>
              </p:cNvSpPr>
              <p:nvPr/>
            </p:nvSpPr>
            <p:spPr bwMode="auto">
              <a:xfrm flipV="1">
                <a:off x="3206" y="3223"/>
                <a:ext cx="1" cy="35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="1">
                  <a:solidFill>
                    <a:schemeClr val="accent3"/>
                  </a:solidFill>
                  <a:latin typeface="Helvetica" pitchFamily="34" charset="0"/>
                </a:endParaRPr>
              </a:p>
            </p:txBody>
          </p:sp>
          <p:sp>
            <p:nvSpPr>
              <p:cNvPr id="65926" name="Line 390"/>
              <p:cNvSpPr>
                <a:spLocks noChangeShapeType="1"/>
              </p:cNvSpPr>
              <p:nvPr/>
            </p:nvSpPr>
            <p:spPr bwMode="auto">
              <a:xfrm>
                <a:off x="3206" y="2299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="1">
                  <a:solidFill>
                    <a:schemeClr val="accent3"/>
                  </a:solidFill>
                  <a:latin typeface="Helvetica" pitchFamily="34" charset="0"/>
                </a:endParaRPr>
              </a:p>
            </p:txBody>
          </p:sp>
          <p:sp>
            <p:nvSpPr>
              <p:cNvPr id="65927" name="Rectangle 391"/>
              <p:cNvSpPr>
                <a:spLocks noChangeArrowheads="1"/>
              </p:cNvSpPr>
              <p:nvPr/>
            </p:nvSpPr>
            <p:spPr bwMode="auto">
              <a:xfrm>
                <a:off x="3167" y="3278"/>
                <a:ext cx="87" cy="12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>
                  <a:defRPr/>
                </a:pPr>
                <a:r>
                  <a:rPr lang="en-US" sz="1800" b="1">
                    <a:solidFill>
                      <a:schemeClr val="accent3"/>
                    </a:solidFill>
                    <a:latin typeface="NewTimes-Roman" charset="0"/>
                  </a:rPr>
                  <a:t> 3</a:t>
                </a:r>
                <a:endParaRPr lang="en-US" sz="1800" b="1">
                  <a:solidFill>
                    <a:schemeClr val="accent3"/>
                  </a:solidFill>
                  <a:latin typeface="Helvetica" pitchFamily="34" charset="0"/>
                </a:endParaRPr>
              </a:p>
            </p:txBody>
          </p:sp>
          <p:sp>
            <p:nvSpPr>
              <p:cNvPr id="65928" name="Line 392"/>
              <p:cNvSpPr>
                <a:spLocks noChangeShapeType="1"/>
              </p:cNvSpPr>
              <p:nvPr/>
            </p:nvSpPr>
            <p:spPr bwMode="auto">
              <a:xfrm flipV="1">
                <a:off x="3365" y="3223"/>
                <a:ext cx="1" cy="35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="1">
                  <a:solidFill>
                    <a:schemeClr val="accent3"/>
                  </a:solidFill>
                  <a:latin typeface="Helvetica" pitchFamily="34" charset="0"/>
                </a:endParaRPr>
              </a:p>
            </p:txBody>
          </p:sp>
          <p:sp>
            <p:nvSpPr>
              <p:cNvPr id="65929" name="Line 393"/>
              <p:cNvSpPr>
                <a:spLocks noChangeShapeType="1"/>
              </p:cNvSpPr>
              <p:nvPr/>
            </p:nvSpPr>
            <p:spPr bwMode="auto">
              <a:xfrm>
                <a:off x="3365" y="2299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="1">
                  <a:solidFill>
                    <a:schemeClr val="accent3"/>
                  </a:solidFill>
                  <a:latin typeface="Helvetica" pitchFamily="34" charset="0"/>
                </a:endParaRPr>
              </a:p>
            </p:txBody>
          </p:sp>
          <p:sp>
            <p:nvSpPr>
              <p:cNvPr id="65930" name="Rectangle 394"/>
              <p:cNvSpPr>
                <a:spLocks noChangeArrowheads="1"/>
              </p:cNvSpPr>
              <p:nvPr/>
            </p:nvSpPr>
            <p:spPr bwMode="auto">
              <a:xfrm>
                <a:off x="3326" y="3278"/>
                <a:ext cx="87" cy="12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>
                  <a:defRPr/>
                </a:pPr>
                <a:r>
                  <a:rPr lang="en-US" sz="1800" b="1">
                    <a:solidFill>
                      <a:schemeClr val="accent3"/>
                    </a:solidFill>
                    <a:latin typeface="NewTimes-Roman" charset="0"/>
                  </a:rPr>
                  <a:t> 8</a:t>
                </a:r>
                <a:endParaRPr lang="en-US" sz="1800" b="1">
                  <a:solidFill>
                    <a:schemeClr val="accent3"/>
                  </a:solidFill>
                  <a:latin typeface="Helvetica" pitchFamily="34" charset="0"/>
                </a:endParaRPr>
              </a:p>
            </p:txBody>
          </p:sp>
          <p:sp>
            <p:nvSpPr>
              <p:cNvPr id="65931" name="Line 395"/>
              <p:cNvSpPr>
                <a:spLocks noChangeShapeType="1"/>
              </p:cNvSpPr>
              <p:nvPr/>
            </p:nvSpPr>
            <p:spPr bwMode="auto">
              <a:xfrm flipV="1">
                <a:off x="3529" y="3223"/>
                <a:ext cx="1" cy="35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="1">
                  <a:solidFill>
                    <a:schemeClr val="accent3"/>
                  </a:solidFill>
                  <a:latin typeface="Helvetica" pitchFamily="34" charset="0"/>
                </a:endParaRPr>
              </a:p>
            </p:txBody>
          </p:sp>
          <p:sp>
            <p:nvSpPr>
              <p:cNvPr id="65932" name="Line 396"/>
              <p:cNvSpPr>
                <a:spLocks noChangeShapeType="1"/>
              </p:cNvSpPr>
              <p:nvPr/>
            </p:nvSpPr>
            <p:spPr bwMode="auto">
              <a:xfrm>
                <a:off x="3529" y="2299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="1">
                  <a:solidFill>
                    <a:schemeClr val="accent3"/>
                  </a:solidFill>
                  <a:latin typeface="Helvetica" pitchFamily="34" charset="0"/>
                </a:endParaRPr>
              </a:p>
            </p:txBody>
          </p:sp>
          <p:sp>
            <p:nvSpPr>
              <p:cNvPr id="65933" name="Rectangle 397"/>
              <p:cNvSpPr>
                <a:spLocks noChangeArrowheads="1"/>
              </p:cNvSpPr>
              <p:nvPr/>
            </p:nvSpPr>
            <p:spPr bwMode="auto">
              <a:xfrm>
                <a:off x="3474" y="3278"/>
                <a:ext cx="115" cy="12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>
                  <a:defRPr/>
                </a:pPr>
                <a:r>
                  <a:rPr lang="en-US" sz="1800" b="1">
                    <a:solidFill>
                      <a:schemeClr val="accent3"/>
                    </a:solidFill>
                    <a:latin typeface="NewTimes-Roman" charset="0"/>
                  </a:rPr>
                  <a:t>13</a:t>
                </a:r>
                <a:endParaRPr lang="en-US" sz="1800" b="1">
                  <a:solidFill>
                    <a:schemeClr val="accent3"/>
                  </a:solidFill>
                  <a:latin typeface="Helvetica" pitchFamily="34" charset="0"/>
                </a:endParaRPr>
              </a:p>
            </p:txBody>
          </p:sp>
          <p:sp>
            <p:nvSpPr>
              <p:cNvPr id="65934" name="Line 398"/>
              <p:cNvSpPr>
                <a:spLocks noChangeShapeType="1"/>
              </p:cNvSpPr>
              <p:nvPr/>
            </p:nvSpPr>
            <p:spPr bwMode="auto">
              <a:xfrm flipV="1">
                <a:off x="3693" y="3223"/>
                <a:ext cx="1" cy="35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="1">
                  <a:solidFill>
                    <a:schemeClr val="accent3"/>
                  </a:solidFill>
                  <a:latin typeface="Helvetica" pitchFamily="34" charset="0"/>
                </a:endParaRPr>
              </a:p>
            </p:txBody>
          </p:sp>
          <p:sp>
            <p:nvSpPr>
              <p:cNvPr id="65935" name="Line 399"/>
              <p:cNvSpPr>
                <a:spLocks noChangeShapeType="1"/>
              </p:cNvSpPr>
              <p:nvPr/>
            </p:nvSpPr>
            <p:spPr bwMode="auto">
              <a:xfrm>
                <a:off x="3693" y="2299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="1">
                  <a:solidFill>
                    <a:schemeClr val="accent3"/>
                  </a:solidFill>
                  <a:latin typeface="Helvetica" pitchFamily="34" charset="0"/>
                </a:endParaRPr>
              </a:p>
            </p:txBody>
          </p:sp>
          <p:sp>
            <p:nvSpPr>
              <p:cNvPr id="65936" name="Rectangle 400"/>
              <p:cNvSpPr>
                <a:spLocks noChangeArrowheads="1"/>
              </p:cNvSpPr>
              <p:nvPr/>
            </p:nvSpPr>
            <p:spPr bwMode="auto">
              <a:xfrm>
                <a:off x="3638" y="3278"/>
                <a:ext cx="115" cy="12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>
                  <a:defRPr/>
                </a:pPr>
                <a:r>
                  <a:rPr lang="en-US" sz="1800" b="1">
                    <a:solidFill>
                      <a:schemeClr val="accent3"/>
                    </a:solidFill>
                    <a:latin typeface="NewTimes-Roman" charset="0"/>
                  </a:rPr>
                  <a:t>18</a:t>
                </a:r>
                <a:endParaRPr lang="en-US" sz="1800" b="1">
                  <a:solidFill>
                    <a:schemeClr val="accent3"/>
                  </a:solidFill>
                  <a:latin typeface="Helvetica" pitchFamily="34" charset="0"/>
                </a:endParaRPr>
              </a:p>
            </p:txBody>
          </p:sp>
          <p:sp>
            <p:nvSpPr>
              <p:cNvPr id="65937" name="Line 401"/>
              <p:cNvSpPr>
                <a:spLocks noChangeShapeType="1"/>
              </p:cNvSpPr>
              <p:nvPr/>
            </p:nvSpPr>
            <p:spPr bwMode="auto">
              <a:xfrm flipV="1">
                <a:off x="3852" y="3223"/>
                <a:ext cx="1" cy="35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="1">
                  <a:solidFill>
                    <a:schemeClr val="accent3"/>
                  </a:solidFill>
                  <a:latin typeface="Helvetica" pitchFamily="34" charset="0"/>
                </a:endParaRPr>
              </a:p>
            </p:txBody>
          </p:sp>
          <p:sp>
            <p:nvSpPr>
              <p:cNvPr id="65938" name="Line 402"/>
              <p:cNvSpPr>
                <a:spLocks noChangeShapeType="1"/>
              </p:cNvSpPr>
              <p:nvPr/>
            </p:nvSpPr>
            <p:spPr bwMode="auto">
              <a:xfrm>
                <a:off x="3852" y="2299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="1">
                  <a:solidFill>
                    <a:schemeClr val="accent3"/>
                  </a:solidFill>
                  <a:latin typeface="Helvetica" pitchFamily="34" charset="0"/>
                </a:endParaRPr>
              </a:p>
            </p:txBody>
          </p:sp>
          <p:sp>
            <p:nvSpPr>
              <p:cNvPr id="65939" name="Rectangle 403"/>
              <p:cNvSpPr>
                <a:spLocks noChangeArrowheads="1"/>
              </p:cNvSpPr>
              <p:nvPr/>
            </p:nvSpPr>
            <p:spPr bwMode="auto">
              <a:xfrm>
                <a:off x="3797" y="3278"/>
                <a:ext cx="115" cy="12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>
                  <a:defRPr/>
                </a:pPr>
                <a:r>
                  <a:rPr lang="en-US" sz="1800" b="1">
                    <a:solidFill>
                      <a:schemeClr val="accent3"/>
                    </a:solidFill>
                    <a:latin typeface="NewTimes-Roman" charset="0"/>
                  </a:rPr>
                  <a:t>23</a:t>
                </a:r>
                <a:endParaRPr lang="en-US" sz="1800" b="1">
                  <a:solidFill>
                    <a:schemeClr val="accent3"/>
                  </a:solidFill>
                  <a:latin typeface="Helvetica" pitchFamily="34" charset="0"/>
                </a:endParaRPr>
              </a:p>
            </p:txBody>
          </p:sp>
          <p:sp>
            <p:nvSpPr>
              <p:cNvPr id="65940" name="Line 404"/>
              <p:cNvSpPr>
                <a:spLocks noChangeShapeType="1"/>
              </p:cNvSpPr>
              <p:nvPr/>
            </p:nvSpPr>
            <p:spPr bwMode="auto">
              <a:xfrm flipV="1">
                <a:off x="4015" y="3223"/>
                <a:ext cx="1" cy="35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="1">
                  <a:solidFill>
                    <a:schemeClr val="accent3"/>
                  </a:solidFill>
                  <a:latin typeface="Helvetica" pitchFamily="34" charset="0"/>
                </a:endParaRPr>
              </a:p>
            </p:txBody>
          </p:sp>
          <p:sp>
            <p:nvSpPr>
              <p:cNvPr id="65941" name="Line 405"/>
              <p:cNvSpPr>
                <a:spLocks noChangeShapeType="1"/>
              </p:cNvSpPr>
              <p:nvPr/>
            </p:nvSpPr>
            <p:spPr bwMode="auto">
              <a:xfrm>
                <a:off x="4015" y="2299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="1">
                  <a:solidFill>
                    <a:schemeClr val="accent3"/>
                  </a:solidFill>
                  <a:latin typeface="Helvetica" pitchFamily="34" charset="0"/>
                </a:endParaRPr>
              </a:p>
            </p:txBody>
          </p:sp>
          <p:sp>
            <p:nvSpPr>
              <p:cNvPr id="65942" name="Rectangle 406"/>
              <p:cNvSpPr>
                <a:spLocks noChangeArrowheads="1"/>
              </p:cNvSpPr>
              <p:nvPr/>
            </p:nvSpPr>
            <p:spPr bwMode="auto">
              <a:xfrm>
                <a:off x="3961" y="3278"/>
                <a:ext cx="115" cy="12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>
                  <a:defRPr/>
                </a:pPr>
                <a:r>
                  <a:rPr lang="en-US" sz="1800" b="1">
                    <a:solidFill>
                      <a:schemeClr val="accent3"/>
                    </a:solidFill>
                    <a:latin typeface="NewTimes-Roman" charset="0"/>
                  </a:rPr>
                  <a:t>28</a:t>
                </a:r>
                <a:endParaRPr lang="en-US" sz="1800" b="1">
                  <a:solidFill>
                    <a:schemeClr val="accent3"/>
                  </a:solidFill>
                  <a:latin typeface="Helvetica" pitchFamily="34" charset="0"/>
                </a:endParaRPr>
              </a:p>
            </p:txBody>
          </p:sp>
          <p:sp>
            <p:nvSpPr>
              <p:cNvPr id="65943" name="Line 407"/>
              <p:cNvSpPr>
                <a:spLocks noChangeShapeType="1"/>
              </p:cNvSpPr>
              <p:nvPr/>
            </p:nvSpPr>
            <p:spPr bwMode="auto">
              <a:xfrm flipV="1">
                <a:off x="4179" y="3223"/>
                <a:ext cx="1" cy="35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="1">
                  <a:solidFill>
                    <a:schemeClr val="accent3"/>
                  </a:solidFill>
                  <a:latin typeface="Helvetica" pitchFamily="34" charset="0"/>
                </a:endParaRPr>
              </a:p>
            </p:txBody>
          </p:sp>
          <p:sp>
            <p:nvSpPr>
              <p:cNvPr id="65944" name="Line 408"/>
              <p:cNvSpPr>
                <a:spLocks noChangeShapeType="1"/>
              </p:cNvSpPr>
              <p:nvPr/>
            </p:nvSpPr>
            <p:spPr bwMode="auto">
              <a:xfrm>
                <a:off x="4179" y="2299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="1">
                  <a:solidFill>
                    <a:schemeClr val="accent3"/>
                  </a:solidFill>
                  <a:latin typeface="Helvetica" pitchFamily="34" charset="0"/>
                </a:endParaRPr>
              </a:p>
            </p:txBody>
          </p:sp>
          <p:sp>
            <p:nvSpPr>
              <p:cNvPr id="65945" name="Rectangle 409"/>
              <p:cNvSpPr>
                <a:spLocks noChangeArrowheads="1"/>
              </p:cNvSpPr>
              <p:nvPr/>
            </p:nvSpPr>
            <p:spPr bwMode="auto">
              <a:xfrm>
                <a:off x="4140" y="3278"/>
                <a:ext cx="86" cy="12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>
                  <a:defRPr/>
                </a:pPr>
                <a:r>
                  <a:rPr lang="en-US" sz="1800" b="1">
                    <a:solidFill>
                      <a:schemeClr val="accent3"/>
                    </a:solidFill>
                    <a:latin typeface="NewTimes-Roman" charset="0"/>
                  </a:rPr>
                  <a:t> 2</a:t>
                </a:r>
                <a:endParaRPr lang="en-US" sz="1800" b="1">
                  <a:solidFill>
                    <a:schemeClr val="accent3"/>
                  </a:solidFill>
                  <a:latin typeface="Helvetica" pitchFamily="34" charset="0"/>
                </a:endParaRPr>
              </a:p>
            </p:txBody>
          </p:sp>
          <p:sp>
            <p:nvSpPr>
              <p:cNvPr id="65946" name="Line 410"/>
              <p:cNvSpPr>
                <a:spLocks noChangeShapeType="1"/>
              </p:cNvSpPr>
              <p:nvPr/>
            </p:nvSpPr>
            <p:spPr bwMode="auto">
              <a:xfrm flipV="1">
                <a:off x="4338" y="3223"/>
                <a:ext cx="1" cy="35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="1">
                  <a:solidFill>
                    <a:schemeClr val="accent3"/>
                  </a:solidFill>
                  <a:latin typeface="Helvetica" pitchFamily="34" charset="0"/>
                </a:endParaRPr>
              </a:p>
            </p:txBody>
          </p:sp>
          <p:sp>
            <p:nvSpPr>
              <p:cNvPr id="65947" name="Line 411"/>
              <p:cNvSpPr>
                <a:spLocks noChangeShapeType="1"/>
              </p:cNvSpPr>
              <p:nvPr/>
            </p:nvSpPr>
            <p:spPr bwMode="auto">
              <a:xfrm>
                <a:off x="4338" y="2299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="1">
                  <a:solidFill>
                    <a:schemeClr val="accent3"/>
                  </a:solidFill>
                  <a:latin typeface="Helvetica" pitchFamily="34" charset="0"/>
                </a:endParaRPr>
              </a:p>
            </p:txBody>
          </p:sp>
          <p:sp>
            <p:nvSpPr>
              <p:cNvPr id="65948" name="Rectangle 412"/>
              <p:cNvSpPr>
                <a:spLocks noChangeArrowheads="1"/>
              </p:cNvSpPr>
              <p:nvPr/>
            </p:nvSpPr>
            <p:spPr bwMode="auto">
              <a:xfrm>
                <a:off x="4298" y="3278"/>
                <a:ext cx="86" cy="12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>
                  <a:defRPr/>
                </a:pPr>
                <a:r>
                  <a:rPr lang="en-US" sz="1800" b="1">
                    <a:solidFill>
                      <a:schemeClr val="accent3"/>
                    </a:solidFill>
                    <a:latin typeface="NewTimes-Roman" charset="0"/>
                  </a:rPr>
                  <a:t> 7</a:t>
                </a:r>
                <a:endParaRPr lang="en-US" sz="1800" b="1">
                  <a:solidFill>
                    <a:schemeClr val="accent3"/>
                  </a:solidFill>
                  <a:latin typeface="Helvetica" pitchFamily="34" charset="0"/>
                </a:endParaRPr>
              </a:p>
            </p:txBody>
          </p:sp>
          <p:sp>
            <p:nvSpPr>
              <p:cNvPr id="65949" name="Line 413"/>
              <p:cNvSpPr>
                <a:spLocks noChangeShapeType="1"/>
              </p:cNvSpPr>
              <p:nvPr/>
            </p:nvSpPr>
            <p:spPr bwMode="auto">
              <a:xfrm>
                <a:off x="1423" y="3258"/>
                <a:ext cx="31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="1">
                  <a:solidFill>
                    <a:schemeClr val="accent3"/>
                  </a:solidFill>
                  <a:latin typeface="Helvetica" pitchFamily="34" charset="0"/>
                </a:endParaRPr>
              </a:p>
            </p:txBody>
          </p:sp>
          <p:sp>
            <p:nvSpPr>
              <p:cNvPr id="65950" name="Line 414"/>
              <p:cNvSpPr>
                <a:spLocks noChangeShapeType="1"/>
              </p:cNvSpPr>
              <p:nvPr/>
            </p:nvSpPr>
            <p:spPr bwMode="auto">
              <a:xfrm flipH="1">
                <a:off x="4438" y="3258"/>
                <a:ext cx="34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="1">
                  <a:solidFill>
                    <a:schemeClr val="accent3"/>
                  </a:solidFill>
                  <a:latin typeface="Helvetica" pitchFamily="34" charset="0"/>
                </a:endParaRPr>
              </a:p>
            </p:txBody>
          </p:sp>
          <p:sp>
            <p:nvSpPr>
              <p:cNvPr id="65951" name="Rectangle 415"/>
              <p:cNvSpPr>
                <a:spLocks noChangeArrowheads="1"/>
              </p:cNvSpPr>
              <p:nvPr/>
            </p:nvSpPr>
            <p:spPr bwMode="auto">
              <a:xfrm>
                <a:off x="1315" y="3203"/>
                <a:ext cx="92" cy="12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>
                  <a:defRPr/>
                </a:pPr>
                <a:r>
                  <a:rPr lang="en-US" sz="1800" b="1">
                    <a:solidFill>
                      <a:schemeClr val="accent3"/>
                    </a:solidFill>
                    <a:latin typeface="NewTimes-Roman" charset="0"/>
                  </a:rPr>
                  <a:t>-2</a:t>
                </a:r>
                <a:endParaRPr lang="en-US" sz="1800" b="1">
                  <a:solidFill>
                    <a:schemeClr val="accent3"/>
                  </a:solidFill>
                  <a:latin typeface="Helvetica" pitchFamily="34" charset="0"/>
                </a:endParaRPr>
              </a:p>
            </p:txBody>
          </p:sp>
          <p:sp>
            <p:nvSpPr>
              <p:cNvPr id="65952" name="Line 416"/>
              <p:cNvSpPr>
                <a:spLocks noChangeShapeType="1"/>
              </p:cNvSpPr>
              <p:nvPr/>
            </p:nvSpPr>
            <p:spPr bwMode="auto">
              <a:xfrm>
                <a:off x="1423" y="3014"/>
                <a:ext cx="31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="1">
                  <a:solidFill>
                    <a:schemeClr val="accent3"/>
                  </a:solidFill>
                  <a:latin typeface="Helvetica" pitchFamily="34" charset="0"/>
                </a:endParaRPr>
              </a:p>
            </p:txBody>
          </p:sp>
          <p:sp>
            <p:nvSpPr>
              <p:cNvPr id="65953" name="Line 417"/>
              <p:cNvSpPr>
                <a:spLocks noChangeShapeType="1"/>
              </p:cNvSpPr>
              <p:nvPr/>
            </p:nvSpPr>
            <p:spPr bwMode="auto">
              <a:xfrm flipH="1">
                <a:off x="4438" y="3014"/>
                <a:ext cx="34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="1">
                  <a:solidFill>
                    <a:schemeClr val="accent3"/>
                  </a:solidFill>
                  <a:latin typeface="Helvetica" pitchFamily="34" charset="0"/>
                </a:endParaRPr>
              </a:p>
            </p:txBody>
          </p:sp>
          <p:sp>
            <p:nvSpPr>
              <p:cNvPr id="65954" name="Rectangle 418"/>
              <p:cNvSpPr>
                <a:spLocks noChangeArrowheads="1"/>
              </p:cNvSpPr>
              <p:nvPr/>
            </p:nvSpPr>
            <p:spPr bwMode="auto">
              <a:xfrm>
                <a:off x="1344" y="2960"/>
                <a:ext cx="57" cy="12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>
                  <a:defRPr/>
                </a:pPr>
                <a:r>
                  <a:rPr lang="en-US" sz="1800" b="1">
                    <a:solidFill>
                      <a:schemeClr val="accent3"/>
                    </a:solidFill>
                    <a:latin typeface="NewTimes-Roman" charset="0"/>
                  </a:rPr>
                  <a:t>0</a:t>
                </a:r>
                <a:endParaRPr lang="en-US" sz="1800" b="1">
                  <a:solidFill>
                    <a:schemeClr val="accent3"/>
                  </a:solidFill>
                  <a:latin typeface="Helvetica" pitchFamily="34" charset="0"/>
                </a:endParaRPr>
              </a:p>
            </p:txBody>
          </p:sp>
          <p:sp>
            <p:nvSpPr>
              <p:cNvPr id="65955" name="Line 419"/>
              <p:cNvSpPr>
                <a:spLocks noChangeShapeType="1"/>
              </p:cNvSpPr>
              <p:nvPr/>
            </p:nvSpPr>
            <p:spPr bwMode="auto">
              <a:xfrm>
                <a:off x="1423" y="2776"/>
                <a:ext cx="31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="1">
                  <a:solidFill>
                    <a:schemeClr val="accent3"/>
                  </a:solidFill>
                  <a:latin typeface="Helvetica" pitchFamily="34" charset="0"/>
                </a:endParaRPr>
              </a:p>
            </p:txBody>
          </p:sp>
          <p:sp>
            <p:nvSpPr>
              <p:cNvPr id="65956" name="Line 420"/>
              <p:cNvSpPr>
                <a:spLocks noChangeShapeType="1"/>
              </p:cNvSpPr>
              <p:nvPr/>
            </p:nvSpPr>
            <p:spPr bwMode="auto">
              <a:xfrm flipH="1">
                <a:off x="4438" y="2776"/>
                <a:ext cx="34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="1">
                  <a:solidFill>
                    <a:schemeClr val="accent3"/>
                  </a:solidFill>
                  <a:latin typeface="Helvetica" pitchFamily="34" charset="0"/>
                </a:endParaRPr>
              </a:p>
            </p:txBody>
          </p:sp>
          <p:sp>
            <p:nvSpPr>
              <p:cNvPr id="65957" name="Rectangle 421"/>
              <p:cNvSpPr>
                <a:spLocks noChangeArrowheads="1"/>
              </p:cNvSpPr>
              <p:nvPr/>
            </p:nvSpPr>
            <p:spPr bwMode="auto">
              <a:xfrm>
                <a:off x="1344" y="2721"/>
                <a:ext cx="57" cy="12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>
                  <a:defRPr/>
                </a:pPr>
                <a:r>
                  <a:rPr lang="en-US" sz="1800" b="1">
                    <a:solidFill>
                      <a:schemeClr val="accent3"/>
                    </a:solidFill>
                    <a:latin typeface="NewTimes-Roman" charset="0"/>
                  </a:rPr>
                  <a:t>2</a:t>
                </a:r>
                <a:endParaRPr lang="en-US" sz="1800" b="1">
                  <a:solidFill>
                    <a:schemeClr val="accent3"/>
                  </a:solidFill>
                  <a:latin typeface="Helvetica" pitchFamily="34" charset="0"/>
                </a:endParaRPr>
              </a:p>
            </p:txBody>
          </p:sp>
          <p:sp>
            <p:nvSpPr>
              <p:cNvPr id="65958" name="Line 422"/>
              <p:cNvSpPr>
                <a:spLocks noChangeShapeType="1"/>
              </p:cNvSpPr>
              <p:nvPr/>
            </p:nvSpPr>
            <p:spPr bwMode="auto">
              <a:xfrm>
                <a:off x="1423" y="2538"/>
                <a:ext cx="31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="1">
                  <a:solidFill>
                    <a:schemeClr val="accent3"/>
                  </a:solidFill>
                  <a:latin typeface="Helvetica" pitchFamily="34" charset="0"/>
                </a:endParaRPr>
              </a:p>
            </p:txBody>
          </p:sp>
          <p:sp>
            <p:nvSpPr>
              <p:cNvPr id="65959" name="Line 423"/>
              <p:cNvSpPr>
                <a:spLocks noChangeShapeType="1"/>
              </p:cNvSpPr>
              <p:nvPr/>
            </p:nvSpPr>
            <p:spPr bwMode="auto">
              <a:xfrm flipH="1">
                <a:off x="4438" y="2538"/>
                <a:ext cx="34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="1">
                  <a:solidFill>
                    <a:schemeClr val="accent3"/>
                  </a:solidFill>
                  <a:latin typeface="Helvetica" pitchFamily="34" charset="0"/>
                </a:endParaRPr>
              </a:p>
            </p:txBody>
          </p:sp>
          <p:sp>
            <p:nvSpPr>
              <p:cNvPr id="65960" name="Rectangle 424"/>
              <p:cNvSpPr>
                <a:spLocks noChangeArrowheads="1"/>
              </p:cNvSpPr>
              <p:nvPr/>
            </p:nvSpPr>
            <p:spPr bwMode="auto">
              <a:xfrm>
                <a:off x="1344" y="2483"/>
                <a:ext cx="57" cy="12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>
                  <a:defRPr/>
                </a:pPr>
                <a:r>
                  <a:rPr lang="en-US" sz="1800" b="1">
                    <a:solidFill>
                      <a:schemeClr val="accent3"/>
                    </a:solidFill>
                    <a:latin typeface="NewTimes-Roman" charset="0"/>
                  </a:rPr>
                  <a:t>4</a:t>
                </a:r>
                <a:endParaRPr lang="en-US" sz="1800" b="1">
                  <a:solidFill>
                    <a:schemeClr val="accent3"/>
                  </a:solidFill>
                  <a:latin typeface="Helvetica" pitchFamily="34" charset="0"/>
                </a:endParaRPr>
              </a:p>
            </p:txBody>
          </p:sp>
          <p:sp>
            <p:nvSpPr>
              <p:cNvPr id="65961" name="Line 425"/>
              <p:cNvSpPr>
                <a:spLocks noChangeShapeType="1"/>
              </p:cNvSpPr>
              <p:nvPr/>
            </p:nvSpPr>
            <p:spPr bwMode="auto">
              <a:xfrm>
                <a:off x="1423" y="2299"/>
                <a:ext cx="31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="1">
                  <a:solidFill>
                    <a:schemeClr val="accent3"/>
                  </a:solidFill>
                  <a:latin typeface="Helvetica" pitchFamily="34" charset="0"/>
                </a:endParaRPr>
              </a:p>
            </p:txBody>
          </p:sp>
          <p:sp>
            <p:nvSpPr>
              <p:cNvPr id="65962" name="Line 426"/>
              <p:cNvSpPr>
                <a:spLocks noChangeShapeType="1"/>
              </p:cNvSpPr>
              <p:nvPr/>
            </p:nvSpPr>
            <p:spPr bwMode="auto">
              <a:xfrm flipH="1">
                <a:off x="4438" y="2299"/>
                <a:ext cx="34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="1">
                  <a:solidFill>
                    <a:schemeClr val="accent3"/>
                  </a:solidFill>
                  <a:latin typeface="Helvetica" pitchFamily="34" charset="0"/>
                </a:endParaRPr>
              </a:p>
            </p:txBody>
          </p:sp>
          <p:sp>
            <p:nvSpPr>
              <p:cNvPr id="65963" name="Rectangle 427"/>
              <p:cNvSpPr>
                <a:spLocks noChangeArrowheads="1"/>
              </p:cNvSpPr>
              <p:nvPr/>
            </p:nvSpPr>
            <p:spPr bwMode="auto">
              <a:xfrm>
                <a:off x="1344" y="2245"/>
                <a:ext cx="57" cy="12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>
                  <a:defRPr/>
                </a:pPr>
                <a:r>
                  <a:rPr lang="en-US" sz="1800" b="1">
                    <a:solidFill>
                      <a:schemeClr val="accent3"/>
                    </a:solidFill>
                    <a:latin typeface="NewTimes-Roman" charset="0"/>
                  </a:rPr>
                  <a:t>6</a:t>
                </a:r>
                <a:endParaRPr lang="en-US" sz="1800" b="1">
                  <a:solidFill>
                    <a:schemeClr val="accent3"/>
                  </a:solidFill>
                  <a:latin typeface="Helvetica" pitchFamily="34" charset="0"/>
                </a:endParaRPr>
              </a:p>
            </p:txBody>
          </p:sp>
          <p:sp>
            <p:nvSpPr>
              <p:cNvPr id="65964" name="Line 428"/>
              <p:cNvSpPr>
                <a:spLocks noChangeShapeType="1"/>
              </p:cNvSpPr>
              <p:nvPr/>
            </p:nvSpPr>
            <p:spPr bwMode="auto">
              <a:xfrm>
                <a:off x="1423" y="2299"/>
                <a:ext cx="3049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="1">
                  <a:solidFill>
                    <a:schemeClr val="accent3"/>
                  </a:solidFill>
                  <a:latin typeface="Helvetica" pitchFamily="34" charset="0"/>
                </a:endParaRPr>
              </a:p>
            </p:txBody>
          </p:sp>
          <p:sp>
            <p:nvSpPr>
              <p:cNvPr id="65965" name="Line 429"/>
              <p:cNvSpPr>
                <a:spLocks noChangeShapeType="1"/>
              </p:cNvSpPr>
              <p:nvPr/>
            </p:nvSpPr>
            <p:spPr bwMode="auto">
              <a:xfrm>
                <a:off x="1423" y="3258"/>
                <a:ext cx="3049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="1">
                  <a:solidFill>
                    <a:schemeClr val="accent3"/>
                  </a:solidFill>
                  <a:latin typeface="Helvetica" pitchFamily="34" charset="0"/>
                </a:endParaRPr>
              </a:p>
            </p:txBody>
          </p:sp>
          <p:sp>
            <p:nvSpPr>
              <p:cNvPr id="65966" name="Line 430"/>
              <p:cNvSpPr>
                <a:spLocks noChangeShapeType="1"/>
              </p:cNvSpPr>
              <p:nvPr/>
            </p:nvSpPr>
            <p:spPr bwMode="auto">
              <a:xfrm flipV="1">
                <a:off x="4472" y="2299"/>
                <a:ext cx="1" cy="958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="1">
                  <a:solidFill>
                    <a:schemeClr val="accent3"/>
                  </a:solidFill>
                  <a:latin typeface="Helvetica" pitchFamily="34" charset="0"/>
                </a:endParaRPr>
              </a:p>
            </p:txBody>
          </p:sp>
          <p:sp>
            <p:nvSpPr>
              <p:cNvPr id="65967" name="Line 431"/>
              <p:cNvSpPr>
                <a:spLocks noChangeShapeType="1"/>
              </p:cNvSpPr>
              <p:nvPr/>
            </p:nvSpPr>
            <p:spPr bwMode="auto">
              <a:xfrm flipV="1">
                <a:off x="1423" y="2299"/>
                <a:ext cx="1" cy="958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="1">
                  <a:solidFill>
                    <a:schemeClr val="accent3"/>
                  </a:solidFill>
                  <a:latin typeface="Helvetica" pitchFamily="34" charset="0"/>
                </a:endParaRPr>
              </a:p>
            </p:txBody>
          </p:sp>
          <p:sp>
            <p:nvSpPr>
              <p:cNvPr id="65968" name="Freeform 432"/>
              <p:cNvSpPr>
                <a:spLocks/>
              </p:cNvSpPr>
              <p:nvPr/>
            </p:nvSpPr>
            <p:spPr bwMode="auto">
              <a:xfrm>
                <a:off x="1453" y="2448"/>
                <a:ext cx="288" cy="344"/>
              </a:xfrm>
              <a:custGeom>
                <a:avLst/>
                <a:gdLst/>
                <a:ahLst/>
                <a:cxnLst>
                  <a:cxn ang="0">
                    <a:pos x="0" y="278"/>
                  </a:cxn>
                  <a:cxn ang="0">
                    <a:pos x="10" y="328"/>
                  </a:cxn>
                  <a:cxn ang="0">
                    <a:pos x="15" y="343"/>
                  </a:cxn>
                  <a:cxn ang="0">
                    <a:pos x="20" y="338"/>
                  </a:cxn>
                  <a:cxn ang="0">
                    <a:pos x="25" y="323"/>
                  </a:cxn>
                  <a:cxn ang="0">
                    <a:pos x="30" y="323"/>
                  </a:cxn>
                  <a:cxn ang="0">
                    <a:pos x="35" y="293"/>
                  </a:cxn>
                  <a:cxn ang="0">
                    <a:pos x="40" y="249"/>
                  </a:cxn>
                  <a:cxn ang="0">
                    <a:pos x="45" y="323"/>
                  </a:cxn>
                  <a:cxn ang="0">
                    <a:pos x="55" y="308"/>
                  </a:cxn>
                  <a:cxn ang="0">
                    <a:pos x="60" y="308"/>
                  </a:cxn>
                  <a:cxn ang="0">
                    <a:pos x="65" y="249"/>
                  </a:cxn>
                  <a:cxn ang="0">
                    <a:pos x="70" y="229"/>
                  </a:cxn>
                  <a:cxn ang="0">
                    <a:pos x="80" y="288"/>
                  </a:cxn>
                  <a:cxn ang="0">
                    <a:pos x="85" y="189"/>
                  </a:cxn>
                  <a:cxn ang="0">
                    <a:pos x="90" y="229"/>
                  </a:cxn>
                  <a:cxn ang="0">
                    <a:pos x="95" y="249"/>
                  </a:cxn>
                  <a:cxn ang="0">
                    <a:pos x="100" y="105"/>
                  </a:cxn>
                  <a:cxn ang="0">
                    <a:pos x="105" y="159"/>
                  </a:cxn>
                  <a:cxn ang="0">
                    <a:pos x="114" y="100"/>
                  </a:cxn>
                  <a:cxn ang="0">
                    <a:pos x="119" y="149"/>
                  </a:cxn>
                  <a:cxn ang="0">
                    <a:pos x="124" y="144"/>
                  </a:cxn>
                  <a:cxn ang="0">
                    <a:pos x="129" y="55"/>
                  </a:cxn>
                  <a:cxn ang="0">
                    <a:pos x="134" y="40"/>
                  </a:cxn>
                  <a:cxn ang="0">
                    <a:pos x="144" y="114"/>
                  </a:cxn>
                  <a:cxn ang="0">
                    <a:pos x="149" y="134"/>
                  </a:cxn>
                  <a:cxn ang="0">
                    <a:pos x="159" y="60"/>
                  </a:cxn>
                  <a:cxn ang="0">
                    <a:pos x="164" y="124"/>
                  </a:cxn>
                  <a:cxn ang="0">
                    <a:pos x="174" y="189"/>
                  </a:cxn>
                  <a:cxn ang="0">
                    <a:pos x="179" y="129"/>
                  </a:cxn>
                  <a:cxn ang="0">
                    <a:pos x="189" y="60"/>
                  </a:cxn>
                  <a:cxn ang="0">
                    <a:pos x="199" y="45"/>
                  </a:cxn>
                  <a:cxn ang="0">
                    <a:pos x="209" y="45"/>
                  </a:cxn>
                  <a:cxn ang="0">
                    <a:pos x="219" y="55"/>
                  </a:cxn>
                  <a:cxn ang="0">
                    <a:pos x="224" y="0"/>
                  </a:cxn>
                  <a:cxn ang="0">
                    <a:pos x="234" y="10"/>
                  </a:cxn>
                  <a:cxn ang="0">
                    <a:pos x="239" y="15"/>
                  </a:cxn>
                  <a:cxn ang="0">
                    <a:pos x="249" y="30"/>
                  </a:cxn>
                  <a:cxn ang="0">
                    <a:pos x="253" y="80"/>
                  </a:cxn>
                  <a:cxn ang="0">
                    <a:pos x="263" y="60"/>
                  </a:cxn>
                  <a:cxn ang="0">
                    <a:pos x="268" y="60"/>
                  </a:cxn>
                  <a:cxn ang="0">
                    <a:pos x="278" y="80"/>
                  </a:cxn>
                </a:cxnLst>
                <a:rect l="0" t="0" r="r" b="b"/>
                <a:pathLst>
                  <a:path w="288" h="343">
                    <a:moveTo>
                      <a:pt x="0" y="268"/>
                    </a:moveTo>
                    <a:lnTo>
                      <a:pt x="0" y="258"/>
                    </a:lnTo>
                    <a:lnTo>
                      <a:pt x="0" y="278"/>
                    </a:lnTo>
                    <a:lnTo>
                      <a:pt x="5" y="283"/>
                    </a:lnTo>
                    <a:lnTo>
                      <a:pt x="5" y="303"/>
                    </a:lnTo>
                    <a:lnTo>
                      <a:pt x="10" y="328"/>
                    </a:lnTo>
                    <a:lnTo>
                      <a:pt x="10" y="323"/>
                    </a:lnTo>
                    <a:lnTo>
                      <a:pt x="10" y="338"/>
                    </a:lnTo>
                    <a:lnTo>
                      <a:pt x="15" y="343"/>
                    </a:lnTo>
                    <a:lnTo>
                      <a:pt x="15" y="338"/>
                    </a:lnTo>
                    <a:lnTo>
                      <a:pt x="20" y="333"/>
                    </a:lnTo>
                    <a:lnTo>
                      <a:pt x="20" y="338"/>
                    </a:lnTo>
                    <a:lnTo>
                      <a:pt x="20" y="333"/>
                    </a:lnTo>
                    <a:lnTo>
                      <a:pt x="25" y="328"/>
                    </a:lnTo>
                    <a:lnTo>
                      <a:pt x="25" y="323"/>
                    </a:lnTo>
                    <a:lnTo>
                      <a:pt x="25" y="338"/>
                    </a:lnTo>
                    <a:lnTo>
                      <a:pt x="30" y="333"/>
                    </a:lnTo>
                    <a:lnTo>
                      <a:pt x="30" y="323"/>
                    </a:lnTo>
                    <a:lnTo>
                      <a:pt x="30" y="328"/>
                    </a:lnTo>
                    <a:lnTo>
                      <a:pt x="35" y="323"/>
                    </a:lnTo>
                    <a:lnTo>
                      <a:pt x="35" y="293"/>
                    </a:lnTo>
                    <a:lnTo>
                      <a:pt x="35" y="328"/>
                    </a:lnTo>
                    <a:lnTo>
                      <a:pt x="40" y="323"/>
                    </a:lnTo>
                    <a:lnTo>
                      <a:pt x="40" y="249"/>
                    </a:lnTo>
                    <a:lnTo>
                      <a:pt x="40" y="254"/>
                    </a:lnTo>
                    <a:lnTo>
                      <a:pt x="45" y="293"/>
                    </a:lnTo>
                    <a:lnTo>
                      <a:pt x="45" y="323"/>
                    </a:lnTo>
                    <a:lnTo>
                      <a:pt x="50" y="318"/>
                    </a:lnTo>
                    <a:lnTo>
                      <a:pt x="50" y="323"/>
                    </a:lnTo>
                    <a:lnTo>
                      <a:pt x="55" y="308"/>
                    </a:lnTo>
                    <a:lnTo>
                      <a:pt x="55" y="298"/>
                    </a:lnTo>
                    <a:lnTo>
                      <a:pt x="55" y="313"/>
                    </a:lnTo>
                    <a:lnTo>
                      <a:pt x="60" y="308"/>
                    </a:lnTo>
                    <a:lnTo>
                      <a:pt x="60" y="273"/>
                    </a:lnTo>
                    <a:lnTo>
                      <a:pt x="65" y="308"/>
                    </a:lnTo>
                    <a:lnTo>
                      <a:pt x="65" y="249"/>
                    </a:lnTo>
                    <a:lnTo>
                      <a:pt x="70" y="234"/>
                    </a:lnTo>
                    <a:lnTo>
                      <a:pt x="70" y="214"/>
                    </a:lnTo>
                    <a:lnTo>
                      <a:pt x="70" y="229"/>
                    </a:lnTo>
                    <a:lnTo>
                      <a:pt x="75" y="254"/>
                    </a:lnTo>
                    <a:lnTo>
                      <a:pt x="75" y="283"/>
                    </a:lnTo>
                    <a:lnTo>
                      <a:pt x="80" y="288"/>
                    </a:lnTo>
                    <a:lnTo>
                      <a:pt x="80" y="254"/>
                    </a:lnTo>
                    <a:lnTo>
                      <a:pt x="85" y="239"/>
                    </a:lnTo>
                    <a:lnTo>
                      <a:pt x="85" y="189"/>
                    </a:lnTo>
                    <a:lnTo>
                      <a:pt x="85" y="209"/>
                    </a:lnTo>
                    <a:lnTo>
                      <a:pt x="90" y="239"/>
                    </a:lnTo>
                    <a:lnTo>
                      <a:pt x="90" y="229"/>
                    </a:lnTo>
                    <a:lnTo>
                      <a:pt x="90" y="234"/>
                    </a:lnTo>
                    <a:lnTo>
                      <a:pt x="95" y="239"/>
                    </a:lnTo>
                    <a:lnTo>
                      <a:pt x="95" y="249"/>
                    </a:lnTo>
                    <a:lnTo>
                      <a:pt x="95" y="189"/>
                    </a:lnTo>
                    <a:lnTo>
                      <a:pt x="100" y="179"/>
                    </a:lnTo>
                    <a:lnTo>
                      <a:pt x="100" y="105"/>
                    </a:lnTo>
                    <a:lnTo>
                      <a:pt x="100" y="149"/>
                    </a:lnTo>
                    <a:lnTo>
                      <a:pt x="105" y="144"/>
                    </a:lnTo>
                    <a:lnTo>
                      <a:pt x="105" y="159"/>
                    </a:lnTo>
                    <a:lnTo>
                      <a:pt x="109" y="114"/>
                    </a:lnTo>
                    <a:lnTo>
                      <a:pt x="109" y="95"/>
                    </a:lnTo>
                    <a:lnTo>
                      <a:pt x="114" y="100"/>
                    </a:lnTo>
                    <a:lnTo>
                      <a:pt x="114" y="95"/>
                    </a:lnTo>
                    <a:lnTo>
                      <a:pt x="114" y="134"/>
                    </a:lnTo>
                    <a:lnTo>
                      <a:pt x="119" y="149"/>
                    </a:lnTo>
                    <a:lnTo>
                      <a:pt x="119" y="154"/>
                    </a:lnTo>
                    <a:lnTo>
                      <a:pt x="119" y="149"/>
                    </a:lnTo>
                    <a:lnTo>
                      <a:pt x="124" y="144"/>
                    </a:lnTo>
                    <a:lnTo>
                      <a:pt x="124" y="25"/>
                    </a:lnTo>
                    <a:lnTo>
                      <a:pt x="129" y="5"/>
                    </a:lnTo>
                    <a:lnTo>
                      <a:pt x="129" y="55"/>
                    </a:lnTo>
                    <a:lnTo>
                      <a:pt x="129" y="50"/>
                    </a:lnTo>
                    <a:lnTo>
                      <a:pt x="134" y="45"/>
                    </a:lnTo>
                    <a:lnTo>
                      <a:pt x="134" y="40"/>
                    </a:lnTo>
                    <a:lnTo>
                      <a:pt x="139" y="35"/>
                    </a:lnTo>
                    <a:lnTo>
                      <a:pt x="139" y="80"/>
                    </a:lnTo>
                    <a:lnTo>
                      <a:pt x="144" y="114"/>
                    </a:lnTo>
                    <a:lnTo>
                      <a:pt x="144" y="139"/>
                    </a:lnTo>
                    <a:lnTo>
                      <a:pt x="149" y="159"/>
                    </a:lnTo>
                    <a:lnTo>
                      <a:pt x="149" y="134"/>
                    </a:lnTo>
                    <a:lnTo>
                      <a:pt x="154" y="119"/>
                    </a:lnTo>
                    <a:lnTo>
                      <a:pt x="154" y="65"/>
                    </a:lnTo>
                    <a:lnTo>
                      <a:pt x="159" y="60"/>
                    </a:lnTo>
                    <a:lnTo>
                      <a:pt x="159" y="45"/>
                    </a:lnTo>
                    <a:lnTo>
                      <a:pt x="164" y="25"/>
                    </a:lnTo>
                    <a:lnTo>
                      <a:pt x="164" y="124"/>
                    </a:lnTo>
                    <a:lnTo>
                      <a:pt x="169" y="169"/>
                    </a:lnTo>
                    <a:lnTo>
                      <a:pt x="169" y="199"/>
                    </a:lnTo>
                    <a:lnTo>
                      <a:pt x="174" y="189"/>
                    </a:lnTo>
                    <a:lnTo>
                      <a:pt x="174" y="169"/>
                    </a:lnTo>
                    <a:lnTo>
                      <a:pt x="179" y="164"/>
                    </a:lnTo>
                    <a:lnTo>
                      <a:pt x="179" y="129"/>
                    </a:lnTo>
                    <a:lnTo>
                      <a:pt x="184" y="114"/>
                    </a:lnTo>
                    <a:lnTo>
                      <a:pt x="184" y="75"/>
                    </a:lnTo>
                    <a:lnTo>
                      <a:pt x="189" y="60"/>
                    </a:lnTo>
                    <a:lnTo>
                      <a:pt x="189" y="35"/>
                    </a:lnTo>
                    <a:lnTo>
                      <a:pt x="194" y="40"/>
                    </a:lnTo>
                    <a:lnTo>
                      <a:pt x="199" y="45"/>
                    </a:lnTo>
                    <a:lnTo>
                      <a:pt x="204" y="50"/>
                    </a:lnTo>
                    <a:lnTo>
                      <a:pt x="204" y="40"/>
                    </a:lnTo>
                    <a:lnTo>
                      <a:pt x="209" y="45"/>
                    </a:lnTo>
                    <a:lnTo>
                      <a:pt x="209" y="55"/>
                    </a:lnTo>
                    <a:lnTo>
                      <a:pt x="214" y="60"/>
                    </a:lnTo>
                    <a:lnTo>
                      <a:pt x="219" y="55"/>
                    </a:lnTo>
                    <a:lnTo>
                      <a:pt x="219" y="25"/>
                    </a:lnTo>
                    <a:lnTo>
                      <a:pt x="224" y="10"/>
                    </a:lnTo>
                    <a:lnTo>
                      <a:pt x="224" y="0"/>
                    </a:lnTo>
                    <a:lnTo>
                      <a:pt x="229" y="10"/>
                    </a:lnTo>
                    <a:lnTo>
                      <a:pt x="229" y="5"/>
                    </a:lnTo>
                    <a:lnTo>
                      <a:pt x="234" y="10"/>
                    </a:lnTo>
                    <a:lnTo>
                      <a:pt x="234" y="5"/>
                    </a:lnTo>
                    <a:lnTo>
                      <a:pt x="234" y="10"/>
                    </a:lnTo>
                    <a:lnTo>
                      <a:pt x="239" y="15"/>
                    </a:lnTo>
                    <a:lnTo>
                      <a:pt x="244" y="15"/>
                    </a:lnTo>
                    <a:lnTo>
                      <a:pt x="244" y="25"/>
                    </a:lnTo>
                    <a:lnTo>
                      <a:pt x="249" y="30"/>
                    </a:lnTo>
                    <a:lnTo>
                      <a:pt x="249" y="50"/>
                    </a:lnTo>
                    <a:lnTo>
                      <a:pt x="253" y="55"/>
                    </a:lnTo>
                    <a:lnTo>
                      <a:pt x="253" y="80"/>
                    </a:lnTo>
                    <a:lnTo>
                      <a:pt x="258" y="85"/>
                    </a:lnTo>
                    <a:lnTo>
                      <a:pt x="258" y="105"/>
                    </a:lnTo>
                    <a:lnTo>
                      <a:pt x="263" y="60"/>
                    </a:lnTo>
                    <a:lnTo>
                      <a:pt x="263" y="30"/>
                    </a:lnTo>
                    <a:lnTo>
                      <a:pt x="263" y="45"/>
                    </a:lnTo>
                    <a:lnTo>
                      <a:pt x="268" y="60"/>
                    </a:lnTo>
                    <a:lnTo>
                      <a:pt x="268" y="80"/>
                    </a:lnTo>
                    <a:lnTo>
                      <a:pt x="273" y="85"/>
                    </a:lnTo>
                    <a:lnTo>
                      <a:pt x="278" y="80"/>
                    </a:lnTo>
                    <a:lnTo>
                      <a:pt x="283" y="80"/>
                    </a:lnTo>
                    <a:lnTo>
                      <a:pt x="288" y="85"/>
                    </a:lnTo>
                  </a:path>
                </a:pathLst>
              </a:custGeom>
              <a:noFill/>
              <a:ln w="38100" cap="flat">
                <a:solidFill>
                  <a:srgbClr val="0000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="1">
                  <a:solidFill>
                    <a:schemeClr val="accent3"/>
                  </a:solidFill>
                  <a:latin typeface="Helvetica" pitchFamily="34" charset="0"/>
                </a:endParaRPr>
              </a:p>
            </p:txBody>
          </p:sp>
        </p:grpSp>
        <p:sp>
          <p:nvSpPr>
            <p:cNvPr id="65970" name="Freeform 434"/>
            <p:cNvSpPr>
              <a:spLocks/>
            </p:cNvSpPr>
            <p:nvPr/>
          </p:nvSpPr>
          <p:spPr bwMode="auto">
            <a:xfrm>
              <a:off x="1741" y="2364"/>
              <a:ext cx="313" cy="437"/>
            </a:xfrm>
            <a:custGeom>
              <a:avLst/>
              <a:gdLst/>
              <a:ahLst/>
              <a:cxnLst>
                <a:cxn ang="0">
                  <a:pos x="5" y="198"/>
                </a:cxn>
                <a:cxn ang="0">
                  <a:pos x="10" y="198"/>
                </a:cxn>
                <a:cxn ang="0">
                  <a:pos x="15" y="179"/>
                </a:cxn>
                <a:cxn ang="0">
                  <a:pos x="30" y="189"/>
                </a:cxn>
                <a:cxn ang="0">
                  <a:pos x="40" y="194"/>
                </a:cxn>
                <a:cxn ang="0">
                  <a:pos x="45" y="248"/>
                </a:cxn>
                <a:cxn ang="0">
                  <a:pos x="55" y="228"/>
                </a:cxn>
                <a:cxn ang="0">
                  <a:pos x="60" y="238"/>
                </a:cxn>
                <a:cxn ang="0">
                  <a:pos x="65" y="243"/>
                </a:cxn>
                <a:cxn ang="0">
                  <a:pos x="70" y="233"/>
                </a:cxn>
                <a:cxn ang="0">
                  <a:pos x="80" y="238"/>
                </a:cxn>
                <a:cxn ang="0">
                  <a:pos x="85" y="109"/>
                </a:cxn>
                <a:cxn ang="0">
                  <a:pos x="90" y="114"/>
                </a:cxn>
                <a:cxn ang="0">
                  <a:pos x="95" y="109"/>
                </a:cxn>
                <a:cxn ang="0">
                  <a:pos x="105" y="139"/>
                </a:cxn>
                <a:cxn ang="0">
                  <a:pos x="109" y="218"/>
                </a:cxn>
                <a:cxn ang="0">
                  <a:pos x="114" y="233"/>
                </a:cxn>
                <a:cxn ang="0">
                  <a:pos x="124" y="208"/>
                </a:cxn>
                <a:cxn ang="0">
                  <a:pos x="134" y="203"/>
                </a:cxn>
                <a:cxn ang="0">
                  <a:pos x="139" y="238"/>
                </a:cxn>
                <a:cxn ang="0">
                  <a:pos x="149" y="278"/>
                </a:cxn>
                <a:cxn ang="0">
                  <a:pos x="159" y="338"/>
                </a:cxn>
                <a:cxn ang="0">
                  <a:pos x="164" y="303"/>
                </a:cxn>
                <a:cxn ang="0">
                  <a:pos x="169" y="387"/>
                </a:cxn>
                <a:cxn ang="0">
                  <a:pos x="179" y="427"/>
                </a:cxn>
                <a:cxn ang="0">
                  <a:pos x="189" y="427"/>
                </a:cxn>
                <a:cxn ang="0">
                  <a:pos x="194" y="397"/>
                </a:cxn>
                <a:cxn ang="0">
                  <a:pos x="204" y="417"/>
                </a:cxn>
                <a:cxn ang="0">
                  <a:pos x="209" y="407"/>
                </a:cxn>
                <a:cxn ang="0">
                  <a:pos x="219" y="392"/>
                </a:cxn>
                <a:cxn ang="0">
                  <a:pos x="224" y="427"/>
                </a:cxn>
                <a:cxn ang="0">
                  <a:pos x="239" y="422"/>
                </a:cxn>
                <a:cxn ang="0">
                  <a:pos x="249" y="417"/>
                </a:cxn>
                <a:cxn ang="0">
                  <a:pos x="258" y="397"/>
                </a:cxn>
                <a:cxn ang="0">
                  <a:pos x="263" y="387"/>
                </a:cxn>
                <a:cxn ang="0">
                  <a:pos x="268" y="338"/>
                </a:cxn>
                <a:cxn ang="0">
                  <a:pos x="273" y="10"/>
                </a:cxn>
                <a:cxn ang="0">
                  <a:pos x="278" y="35"/>
                </a:cxn>
                <a:cxn ang="0">
                  <a:pos x="288" y="357"/>
                </a:cxn>
                <a:cxn ang="0">
                  <a:pos x="293" y="223"/>
                </a:cxn>
                <a:cxn ang="0">
                  <a:pos x="303" y="238"/>
                </a:cxn>
                <a:cxn ang="0">
                  <a:pos x="308" y="169"/>
                </a:cxn>
              </a:cxnLst>
              <a:rect l="0" t="0" r="r" b="b"/>
              <a:pathLst>
                <a:path w="313" h="437">
                  <a:moveTo>
                    <a:pt x="0" y="169"/>
                  </a:moveTo>
                  <a:lnTo>
                    <a:pt x="0" y="184"/>
                  </a:lnTo>
                  <a:lnTo>
                    <a:pt x="5" y="198"/>
                  </a:lnTo>
                  <a:lnTo>
                    <a:pt x="5" y="238"/>
                  </a:lnTo>
                  <a:lnTo>
                    <a:pt x="10" y="233"/>
                  </a:lnTo>
                  <a:lnTo>
                    <a:pt x="10" y="198"/>
                  </a:lnTo>
                  <a:lnTo>
                    <a:pt x="15" y="179"/>
                  </a:lnTo>
                  <a:lnTo>
                    <a:pt x="15" y="174"/>
                  </a:lnTo>
                  <a:lnTo>
                    <a:pt x="15" y="179"/>
                  </a:lnTo>
                  <a:lnTo>
                    <a:pt x="25" y="189"/>
                  </a:lnTo>
                  <a:lnTo>
                    <a:pt x="25" y="198"/>
                  </a:lnTo>
                  <a:lnTo>
                    <a:pt x="30" y="189"/>
                  </a:lnTo>
                  <a:lnTo>
                    <a:pt x="35" y="184"/>
                  </a:lnTo>
                  <a:lnTo>
                    <a:pt x="35" y="179"/>
                  </a:lnTo>
                  <a:lnTo>
                    <a:pt x="40" y="194"/>
                  </a:lnTo>
                  <a:lnTo>
                    <a:pt x="40" y="223"/>
                  </a:lnTo>
                  <a:lnTo>
                    <a:pt x="45" y="223"/>
                  </a:lnTo>
                  <a:lnTo>
                    <a:pt x="45" y="248"/>
                  </a:lnTo>
                  <a:lnTo>
                    <a:pt x="50" y="243"/>
                  </a:lnTo>
                  <a:lnTo>
                    <a:pt x="50" y="223"/>
                  </a:lnTo>
                  <a:lnTo>
                    <a:pt x="55" y="228"/>
                  </a:lnTo>
                  <a:lnTo>
                    <a:pt x="55" y="238"/>
                  </a:lnTo>
                  <a:lnTo>
                    <a:pt x="60" y="248"/>
                  </a:lnTo>
                  <a:lnTo>
                    <a:pt x="60" y="238"/>
                  </a:lnTo>
                  <a:lnTo>
                    <a:pt x="65" y="208"/>
                  </a:lnTo>
                  <a:lnTo>
                    <a:pt x="65" y="203"/>
                  </a:lnTo>
                  <a:lnTo>
                    <a:pt x="65" y="243"/>
                  </a:lnTo>
                  <a:lnTo>
                    <a:pt x="70" y="223"/>
                  </a:lnTo>
                  <a:lnTo>
                    <a:pt x="70" y="218"/>
                  </a:lnTo>
                  <a:lnTo>
                    <a:pt x="70" y="233"/>
                  </a:lnTo>
                  <a:lnTo>
                    <a:pt x="75" y="238"/>
                  </a:lnTo>
                  <a:lnTo>
                    <a:pt x="75" y="268"/>
                  </a:lnTo>
                  <a:lnTo>
                    <a:pt x="80" y="238"/>
                  </a:lnTo>
                  <a:lnTo>
                    <a:pt x="80" y="74"/>
                  </a:lnTo>
                  <a:lnTo>
                    <a:pt x="80" y="79"/>
                  </a:lnTo>
                  <a:lnTo>
                    <a:pt x="85" y="109"/>
                  </a:lnTo>
                  <a:lnTo>
                    <a:pt x="85" y="159"/>
                  </a:lnTo>
                  <a:lnTo>
                    <a:pt x="90" y="154"/>
                  </a:lnTo>
                  <a:lnTo>
                    <a:pt x="90" y="114"/>
                  </a:lnTo>
                  <a:lnTo>
                    <a:pt x="95" y="104"/>
                  </a:lnTo>
                  <a:lnTo>
                    <a:pt x="95" y="94"/>
                  </a:lnTo>
                  <a:lnTo>
                    <a:pt x="95" y="109"/>
                  </a:lnTo>
                  <a:lnTo>
                    <a:pt x="100" y="114"/>
                  </a:lnTo>
                  <a:lnTo>
                    <a:pt x="100" y="134"/>
                  </a:lnTo>
                  <a:lnTo>
                    <a:pt x="105" y="139"/>
                  </a:lnTo>
                  <a:lnTo>
                    <a:pt x="105" y="179"/>
                  </a:lnTo>
                  <a:lnTo>
                    <a:pt x="109" y="179"/>
                  </a:lnTo>
                  <a:lnTo>
                    <a:pt x="109" y="218"/>
                  </a:lnTo>
                  <a:lnTo>
                    <a:pt x="114" y="238"/>
                  </a:lnTo>
                  <a:lnTo>
                    <a:pt x="114" y="248"/>
                  </a:lnTo>
                  <a:lnTo>
                    <a:pt x="114" y="233"/>
                  </a:lnTo>
                  <a:lnTo>
                    <a:pt x="119" y="218"/>
                  </a:lnTo>
                  <a:lnTo>
                    <a:pt x="119" y="208"/>
                  </a:lnTo>
                  <a:lnTo>
                    <a:pt x="124" y="208"/>
                  </a:lnTo>
                  <a:lnTo>
                    <a:pt x="129" y="203"/>
                  </a:lnTo>
                  <a:lnTo>
                    <a:pt x="129" y="198"/>
                  </a:lnTo>
                  <a:lnTo>
                    <a:pt x="134" y="203"/>
                  </a:lnTo>
                  <a:lnTo>
                    <a:pt x="134" y="208"/>
                  </a:lnTo>
                  <a:lnTo>
                    <a:pt x="139" y="218"/>
                  </a:lnTo>
                  <a:lnTo>
                    <a:pt x="139" y="238"/>
                  </a:lnTo>
                  <a:lnTo>
                    <a:pt x="144" y="248"/>
                  </a:lnTo>
                  <a:lnTo>
                    <a:pt x="144" y="273"/>
                  </a:lnTo>
                  <a:lnTo>
                    <a:pt x="149" y="278"/>
                  </a:lnTo>
                  <a:lnTo>
                    <a:pt x="154" y="278"/>
                  </a:lnTo>
                  <a:lnTo>
                    <a:pt x="154" y="308"/>
                  </a:lnTo>
                  <a:lnTo>
                    <a:pt x="159" y="338"/>
                  </a:lnTo>
                  <a:lnTo>
                    <a:pt x="159" y="347"/>
                  </a:lnTo>
                  <a:lnTo>
                    <a:pt x="159" y="313"/>
                  </a:lnTo>
                  <a:lnTo>
                    <a:pt x="164" y="303"/>
                  </a:lnTo>
                  <a:lnTo>
                    <a:pt x="164" y="352"/>
                  </a:lnTo>
                  <a:lnTo>
                    <a:pt x="169" y="362"/>
                  </a:lnTo>
                  <a:lnTo>
                    <a:pt x="169" y="387"/>
                  </a:lnTo>
                  <a:lnTo>
                    <a:pt x="174" y="397"/>
                  </a:lnTo>
                  <a:lnTo>
                    <a:pt x="174" y="417"/>
                  </a:lnTo>
                  <a:lnTo>
                    <a:pt x="179" y="427"/>
                  </a:lnTo>
                  <a:lnTo>
                    <a:pt x="179" y="437"/>
                  </a:lnTo>
                  <a:lnTo>
                    <a:pt x="184" y="432"/>
                  </a:lnTo>
                  <a:lnTo>
                    <a:pt x="189" y="427"/>
                  </a:lnTo>
                  <a:lnTo>
                    <a:pt x="189" y="412"/>
                  </a:lnTo>
                  <a:lnTo>
                    <a:pt x="194" y="407"/>
                  </a:lnTo>
                  <a:lnTo>
                    <a:pt x="194" y="397"/>
                  </a:lnTo>
                  <a:lnTo>
                    <a:pt x="199" y="392"/>
                  </a:lnTo>
                  <a:lnTo>
                    <a:pt x="199" y="402"/>
                  </a:lnTo>
                  <a:lnTo>
                    <a:pt x="204" y="417"/>
                  </a:lnTo>
                  <a:lnTo>
                    <a:pt x="204" y="422"/>
                  </a:lnTo>
                  <a:lnTo>
                    <a:pt x="204" y="417"/>
                  </a:lnTo>
                  <a:lnTo>
                    <a:pt x="209" y="407"/>
                  </a:lnTo>
                  <a:lnTo>
                    <a:pt x="209" y="387"/>
                  </a:lnTo>
                  <a:lnTo>
                    <a:pt x="214" y="387"/>
                  </a:lnTo>
                  <a:lnTo>
                    <a:pt x="219" y="392"/>
                  </a:lnTo>
                  <a:lnTo>
                    <a:pt x="219" y="397"/>
                  </a:lnTo>
                  <a:lnTo>
                    <a:pt x="224" y="402"/>
                  </a:lnTo>
                  <a:lnTo>
                    <a:pt x="224" y="427"/>
                  </a:lnTo>
                  <a:lnTo>
                    <a:pt x="229" y="427"/>
                  </a:lnTo>
                  <a:lnTo>
                    <a:pt x="234" y="432"/>
                  </a:lnTo>
                  <a:lnTo>
                    <a:pt x="239" y="422"/>
                  </a:lnTo>
                  <a:lnTo>
                    <a:pt x="239" y="407"/>
                  </a:lnTo>
                  <a:lnTo>
                    <a:pt x="244" y="412"/>
                  </a:lnTo>
                  <a:lnTo>
                    <a:pt x="249" y="417"/>
                  </a:lnTo>
                  <a:lnTo>
                    <a:pt x="253" y="422"/>
                  </a:lnTo>
                  <a:lnTo>
                    <a:pt x="253" y="412"/>
                  </a:lnTo>
                  <a:lnTo>
                    <a:pt x="258" y="397"/>
                  </a:lnTo>
                  <a:lnTo>
                    <a:pt x="258" y="387"/>
                  </a:lnTo>
                  <a:lnTo>
                    <a:pt x="258" y="392"/>
                  </a:lnTo>
                  <a:lnTo>
                    <a:pt x="263" y="387"/>
                  </a:lnTo>
                  <a:lnTo>
                    <a:pt x="263" y="377"/>
                  </a:lnTo>
                  <a:lnTo>
                    <a:pt x="263" y="382"/>
                  </a:lnTo>
                  <a:lnTo>
                    <a:pt x="268" y="338"/>
                  </a:lnTo>
                  <a:lnTo>
                    <a:pt x="268" y="79"/>
                  </a:lnTo>
                  <a:lnTo>
                    <a:pt x="273" y="59"/>
                  </a:lnTo>
                  <a:lnTo>
                    <a:pt x="273" y="10"/>
                  </a:lnTo>
                  <a:lnTo>
                    <a:pt x="278" y="5"/>
                  </a:lnTo>
                  <a:lnTo>
                    <a:pt x="278" y="0"/>
                  </a:lnTo>
                  <a:lnTo>
                    <a:pt x="278" y="35"/>
                  </a:lnTo>
                  <a:lnTo>
                    <a:pt x="283" y="189"/>
                  </a:lnTo>
                  <a:lnTo>
                    <a:pt x="283" y="338"/>
                  </a:lnTo>
                  <a:lnTo>
                    <a:pt x="288" y="357"/>
                  </a:lnTo>
                  <a:lnTo>
                    <a:pt x="288" y="382"/>
                  </a:lnTo>
                  <a:lnTo>
                    <a:pt x="293" y="372"/>
                  </a:lnTo>
                  <a:lnTo>
                    <a:pt x="293" y="223"/>
                  </a:lnTo>
                  <a:lnTo>
                    <a:pt x="298" y="169"/>
                  </a:lnTo>
                  <a:lnTo>
                    <a:pt x="298" y="288"/>
                  </a:lnTo>
                  <a:lnTo>
                    <a:pt x="303" y="238"/>
                  </a:lnTo>
                  <a:lnTo>
                    <a:pt x="303" y="119"/>
                  </a:lnTo>
                  <a:lnTo>
                    <a:pt x="308" y="104"/>
                  </a:lnTo>
                  <a:lnTo>
                    <a:pt x="308" y="169"/>
                  </a:lnTo>
                  <a:lnTo>
                    <a:pt x="313" y="184"/>
                  </a:lnTo>
                  <a:lnTo>
                    <a:pt x="313" y="223"/>
                  </a:lnTo>
                </a:path>
              </a:pathLst>
            </a:custGeom>
            <a:noFill/>
            <a:ln w="38100" cap="flat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1800" b="1">
                <a:solidFill>
                  <a:schemeClr val="accent3"/>
                </a:solidFill>
                <a:latin typeface="Helvetica" pitchFamily="34" charset="0"/>
              </a:endParaRPr>
            </a:p>
          </p:txBody>
        </p:sp>
        <p:sp>
          <p:nvSpPr>
            <p:cNvPr id="65971" name="Freeform 435"/>
            <p:cNvSpPr>
              <a:spLocks/>
            </p:cNvSpPr>
            <p:nvPr/>
          </p:nvSpPr>
          <p:spPr bwMode="auto">
            <a:xfrm>
              <a:off x="2054" y="2548"/>
              <a:ext cx="303" cy="476"/>
            </a:xfrm>
            <a:custGeom>
              <a:avLst/>
              <a:gdLst/>
              <a:ahLst/>
              <a:cxnLst>
                <a:cxn ang="0">
                  <a:pos x="5" y="79"/>
                </a:cxn>
                <a:cxn ang="0">
                  <a:pos x="15" y="24"/>
                </a:cxn>
                <a:cxn ang="0">
                  <a:pos x="20" y="29"/>
                </a:cxn>
                <a:cxn ang="0">
                  <a:pos x="25" y="24"/>
                </a:cxn>
                <a:cxn ang="0">
                  <a:pos x="35" y="74"/>
                </a:cxn>
                <a:cxn ang="0">
                  <a:pos x="40" y="19"/>
                </a:cxn>
                <a:cxn ang="0">
                  <a:pos x="50" y="34"/>
                </a:cxn>
                <a:cxn ang="0">
                  <a:pos x="55" y="44"/>
                </a:cxn>
                <a:cxn ang="0">
                  <a:pos x="65" y="134"/>
                </a:cxn>
                <a:cxn ang="0">
                  <a:pos x="70" y="188"/>
                </a:cxn>
                <a:cxn ang="0">
                  <a:pos x="80" y="124"/>
                </a:cxn>
                <a:cxn ang="0">
                  <a:pos x="84" y="163"/>
                </a:cxn>
                <a:cxn ang="0">
                  <a:pos x="94" y="203"/>
                </a:cxn>
                <a:cxn ang="0">
                  <a:pos x="99" y="134"/>
                </a:cxn>
                <a:cxn ang="0">
                  <a:pos x="104" y="154"/>
                </a:cxn>
                <a:cxn ang="0">
                  <a:pos x="114" y="99"/>
                </a:cxn>
                <a:cxn ang="0">
                  <a:pos x="119" y="104"/>
                </a:cxn>
                <a:cxn ang="0">
                  <a:pos x="129" y="89"/>
                </a:cxn>
                <a:cxn ang="0">
                  <a:pos x="134" y="84"/>
                </a:cxn>
                <a:cxn ang="0">
                  <a:pos x="139" y="19"/>
                </a:cxn>
                <a:cxn ang="0">
                  <a:pos x="144" y="109"/>
                </a:cxn>
                <a:cxn ang="0">
                  <a:pos x="154" y="168"/>
                </a:cxn>
                <a:cxn ang="0">
                  <a:pos x="159" y="124"/>
                </a:cxn>
                <a:cxn ang="0">
                  <a:pos x="169" y="74"/>
                </a:cxn>
                <a:cxn ang="0">
                  <a:pos x="179" y="94"/>
                </a:cxn>
                <a:cxn ang="0">
                  <a:pos x="184" y="104"/>
                </a:cxn>
                <a:cxn ang="0">
                  <a:pos x="189" y="203"/>
                </a:cxn>
                <a:cxn ang="0">
                  <a:pos x="199" y="317"/>
                </a:cxn>
                <a:cxn ang="0">
                  <a:pos x="204" y="307"/>
                </a:cxn>
                <a:cxn ang="0">
                  <a:pos x="209" y="312"/>
                </a:cxn>
                <a:cxn ang="0">
                  <a:pos x="219" y="402"/>
                </a:cxn>
                <a:cxn ang="0">
                  <a:pos x="224" y="278"/>
                </a:cxn>
                <a:cxn ang="0">
                  <a:pos x="228" y="471"/>
                </a:cxn>
                <a:cxn ang="0">
                  <a:pos x="243" y="466"/>
                </a:cxn>
                <a:cxn ang="0">
                  <a:pos x="248" y="466"/>
                </a:cxn>
                <a:cxn ang="0">
                  <a:pos x="253" y="466"/>
                </a:cxn>
                <a:cxn ang="0">
                  <a:pos x="263" y="461"/>
                </a:cxn>
                <a:cxn ang="0">
                  <a:pos x="273" y="432"/>
                </a:cxn>
                <a:cxn ang="0">
                  <a:pos x="278" y="387"/>
                </a:cxn>
                <a:cxn ang="0">
                  <a:pos x="283" y="397"/>
                </a:cxn>
                <a:cxn ang="0">
                  <a:pos x="293" y="392"/>
                </a:cxn>
                <a:cxn ang="0">
                  <a:pos x="303" y="312"/>
                </a:cxn>
              </a:cxnLst>
              <a:rect l="0" t="0" r="r" b="b"/>
              <a:pathLst>
                <a:path w="303" h="476">
                  <a:moveTo>
                    <a:pt x="0" y="39"/>
                  </a:moveTo>
                  <a:lnTo>
                    <a:pt x="5" y="74"/>
                  </a:lnTo>
                  <a:lnTo>
                    <a:pt x="5" y="79"/>
                  </a:lnTo>
                  <a:lnTo>
                    <a:pt x="10" y="109"/>
                  </a:lnTo>
                  <a:lnTo>
                    <a:pt x="10" y="19"/>
                  </a:lnTo>
                  <a:lnTo>
                    <a:pt x="15" y="24"/>
                  </a:lnTo>
                  <a:lnTo>
                    <a:pt x="15" y="5"/>
                  </a:lnTo>
                  <a:lnTo>
                    <a:pt x="15" y="24"/>
                  </a:lnTo>
                  <a:lnTo>
                    <a:pt x="20" y="29"/>
                  </a:lnTo>
                  <a:lnTo>
                    <a:pt x="20" y="19"/>
                  </a:lnTo>
                  <a:lnTo>
                    <a:pt x="25" y="14"/>
                  </a:lnTo>
                  <a:lnTo>
                    <a:pt x="25" y="24"/>
                  </a:lnTo>
                  <a:lnTo>
                    <a:pt x="30" y="34"/>
                  </a:lnTo>
                  <a:lnTo>
                    <a:pt x="30" y="69"/>
                  </a:lnTo>
                  <a:lnTo>
                    <a:pt x="35" y="74"/>
                  </a:lnTo>
                  <a:lnTo>
                    <a:pt x="35" y="54"/>
                  </a:lnTo>
                  <a:lnTo>
                    <a:pt x="40" y="34"/>
                  </a:lnTo>
                  <a:lnTo>
                    <a:pt x="40" y="19"/>
                  </a:lnTo>
                  <a:lnTo>
                    <a:pt x="45" y="24"/>
                  </a:lnTo>
                  <a:lnTo>
                    <a:pt x="50" y="39"/>
                  </a:lnTo>
                  <a:lnTo>
                    <a:pt x="50" y="34"/>
                  </a:lnTo>
                  <a:lnTo>
                    <a:pt x="50" y="19"/>
                  </a:lnTo>
                  <a:lnTo>
                    <a:pt x="55" y="0"/>
                  </a:lnTo>
                  <a:lnTo>
                    <a:pt x="55" y="44"/>
                  </a:lnTo>
                  <a:lnTo>
                    <a:pt x="60" y="69"/>
                  </a:lnTo>
                  <a:lnTo>
                    <a:pt x="60" y="124"/>
                  </a:lnTo>
                  <a:lnTo>
                    <a:pt x="65" y="134"/>
                  </a:lnTo>
                  <a:lnTo>
                    <a:pt x="65" y="173"/>
                  </a:lnTo>
                  <a:lnTo>
                    <a:pt x="75" y="188"/>
                  </a:lnTo>
                  <a:lnTo>
                    <a:pt x="70" y="188"/>
                  </a:lnTo>
                  <a:lnTo>
                    <a:pt x="75" y="144"/>
                  </a:lnTo>
                  <a:lnTo>
                    <a:pt x="80" y="129"/>
                  </a:lnTo>
                  <a:lnTo>
                    <a:pt x="80" y="124"/>
                  </a:lnTo>
                  <a:lnTo>
                    <a:pt x="80" y="139"/>
                  </a:lnTo>
                  <a:lnTo>
                    <a:pt x="84" y="149"/>
                  </a:lnTo>
                  <a:lnTo>
                    <a:pt x="84" y="163"/>
                  </a:lnTo>
                  <a:lnTo>
                    <a:pt x="89" y="168"/>
                  </a:lnTo>
                  <a:lnTo>
                    <a:pt x="89" y="193"/>
                  </a:lnTo>
                  <a:lnTo>
                    <a:pt x="94" y="203"/>
                  </a:lnTo>
                  <a:lnTo>
                    <a:pt x="94" y="163"/>
                  </a:lnTo>
                  <a:lnTo>
                    <a:pt x="99" y="144"/>
                  </a:lnTo>
                  <a:lnTo>
                    <a:pt x="99" y="134"/>
                  </a:lnTo>
                  <a:lnTo>
                    <a:pt x="104" y="144"/>
                  </a:lnTo>
                  <a:lnTo>
                    <a:pt x="104" y="139"/>
                  </a:lnTo>
                  <a:lnTo>
                    <a:pt x="104" y="154"/>
                  </a:lnTo>
                  <a:lnTo>
                    <a:pt x="109" y="154"/>
                  </a:lnTo>
                  <a:lnTo>
                    <a:pt x="114" y="149"/>
                  </a:lnTo>
                  <a:lnTo>
                    <a:pt x="114" y="99"/>
                  </a:lnTo>
                  <a:lnTo>
                    <a:pt x="119" y="104"/>
                  </a:lnTo>
                  <a:lnTo>
                    <a:pt x="119" y="109"/>
                  </a:lnTo>
                  <a:lnTo>
                    <a:pt x="119" y="104"/>
                  </a:lnTo>
                  <a:lnTo>
                    <a:pt x="124" y="99"/>
                  </a:lnTo>
                  <a:lnTo>
                    <a:pt x="124" y="84"/>
                  </a:lnTo>
                  <a:lnTo>
                    <a:pt x="129" y="89"/>
                  </a:lnTo>
                  <a:lnTo>
                    <a:pt x="129" y="104"/>
                  </a:lnTo>
                  <a:lnTo>
                    <a:pt x="129" y="99"/>
                  </a:lnTo>
                  <a:lnTo>
                    <a:pt x="134" y="84"/>
                  </a:lnTo>
                  <a:lnTo>
                    <a:pt x="134" y="54"/>
                  </a:lnTo>
                  <a:lnTo>
                    <a:pt x="139" y="44"/>
                  </a:lnTo>
                  <a:lnTo>
                    <a:pt x="139" y="19"/>
                  </a:lnTo>
                  <a:lnTo>
                    <a:pt x="139" y="24"/>
                  </a:lnTo>
                  <a:lnTo>
                    <a:pt x="144" y="29"/>
                  </a:lnTo>
                  <a:lnTo>
                    <a:pt x="144" y="109"/>
                  </a:lnTo>
                  <a:lnTo>
                    <a:pt x="149" y="129"/>
                  </a:lnTo>
                  <a:lnTo>
                    <a:pt x="149" y="168"/>
                  </a:lnTo>
                  <a:lnTo>
                    <a:pt x="154" y="168"/>
                  </a:lnTo>
                  <a:lnTo>
                    <a:pt x="154" y="144"/>
                  </a:lnTo>
                  <a:lnTo>
                    <a:pt x="159" y="139"/>
                  </a:lnTo>
                  <a:lnTo>
                    <a:pt x="159" y="124"/>
                  </a:lnTo>
                  <a:lnTo>
                    <a:pt x="164" y="109"/>
                  </a:lnTo>
                  <a:lnTo>
                    <a:pt x="164" y="69"/>
                  </a:lnTo>
                  <a:lnTo>
                    <a:pt x="169" y="74"/>
                  </a:lnTo>
                  <a:lnTo>
                    <a:pt x="169" y="109"/>
                  </a:lnTo>
                  <a:lnTo>
                    <a:pt x="174" y="104"/>
                  </a:lnTo>
                  <a:lnTo>
                    <a:pt x="179" y="94"/>
                  </a:lnTo>
                  <a:lnTo>
                    <a:pt x="179" y="84"/>
                  </a:lnTo>
                  <a:lnTo>
                    <a:pt x="179" y="99"/>
                  </a:lnTo>
                  <a:lnTo>
                    <a:pt x="184" y="104"/>
                  </a:lnTo>
                  <a:lnTo>
                    <a:pt x="184" y="149"/>
                  </a:lnTo>
                  <a:lnTo>
                    <a:pt x="189" y="168"/>
                  </a:lnTo>
                  <a:lnTo>
                    <a:pt x="189" y="203"/>
                  </a:lnTo>
                  <a:lnTo>
                    <a:pt x="194" y="228"/>
                  </a:lnTo>
                  <a:lnTo>
                    <a:pt x="194" y="298"/>
                  </a:lnTo>
                  <a:lnTo>
                    <a:pt x="199" y="317"/>
                  </a:lnTo>
                  <a:lnTo>
                    <a:pt x="199" y="332"/>
                  </a:lnTo>
                  <a:lnTo>
                    <a:pt x="199" y="312"/>
                  </a:lnTo>
                  <a:lnTo>
                    <a:pt x="204" y="307"/>
                  </a:lnTo>
                  <a:lnTo>
                    <a:pt x="209" y="293"/>
                  </a:lnTo>
                  <a:lnTo>
                    <a:pt x="209" y="283"/>
                  </a:lnTo>
                  <a:lnTo>
                    <a:pt x="209" y="312"/>
                  </a:lnTo>
                  <a:lnTo>
                    <a:pt x="214" y="332"/>
                  </a:lnTo>
                  <a:lnTo>
                    <a:pt x="214" y="382"/>
                  </a:lnTo>
                  <a:lnTo>
                    <a:pt x="219" y="402"/>
                  </a:lnTo>
                  <a:lnTo>
                    <a:pt x="219" y="432"/>
                  </a:lnTo>
                  <a:lnTo>
                    <a:pt x="224" y="332"/>
                  </a:lnTo>
                  <a:lnTo>
                    <a:pt x="224" y="278"/>
                  </a:lnTo>
                  <a:lnTo>
                    <a:pt x="224" y="327"/>
                  </a:lnTo>
                  <a:lnTo>
                    <a:pt x="228" y="402"/>
                  </a:lnTo>
                  <a:lnTo>
                    <a:pt x="228" y="471"/>
                  </a:lnTo>
                  <a:lnTo>
                    <a:pt x="233" y="476"/>
                  </a:lnTo>
                  <a:lnTo>
                    <a:pt x="238" y="471"/>
                  </a:lnTo>
                  <a:lnTo>
                    <a:pt x="243" y="466"/>
                  </a:lnTo>
                  <a:lnTo>
                    <a:pt x="243" y="461"/>
                  </a:lnTo>
                  <a:lnTo>
                    <a:pt x="248" y="442"/>
                  </a:lnTo>
                  <a:lnTo>
                    <a:pt x="248" y="466"/>
                  </a:lnTo>
                  <a:lnTo>
                    <a:pt x="248" y="456"/>
                  </a:lnTo>
                  <a:lnTo>
                    <a:pt x="253" y="456"/>
                  </a:lnTo>
                  <a:lnTo>
                    <a:pt x="253" y="466"/>
                  </a:lnTo>
                  <a:lnTo>
                    <a:pt x="258" y="466"/>
                  </a:lnTo>
                  <a:lnTo>
                    <a:pt x="263" y="471"/>
                  </a:lnTo>
                  <a:lnTo>
                    <a:pt x="263" y="461"/>
                  </a:lnTo>
                  <a:lnTo>
                    <a:pt x="268" y="451"/>
                  </a:lnTo>
                  <a:lnTo>
                    <a:pt x="268" y="427"/>
                  </a:lnTo>
                  <a:lnTo>
                    <a:pt x="273" y="432"/>
                  </a:lnTo>
                  <a:lnTo>
                    <a:pt x="273" y="456"/>
                  </a:lnTo>
                  <a:lnTo>
                    <a:pt x="278" y="461"/>
                  </a:lnTo>
                  <a:lnTo>
                    <a:pt x="278" y="387"/>
                  </a:lnTo>
                  <a:lnTo>
                    <a:pt x="283" y="392"/>
                  </a:lnTo>
                  <a:lnTo>
                    <a:pt x="283" y="402"/>
                  </a:lnTo>
                  <a:lnTo>
                    <a:pt x="283" y="397"/>
                  </a:lnTo>
                  <a:lnTo>
                    <a:pt x="293" y="387"/>
                  </a:lnTo>
                  <a:lnTo>
                    <a:pt x="288" y="387"/>
                  </a:lnTo>
                  <a:lnTo>
                    <a:pt x="293" y="392"/>
                  </a:lnTo>
                  <a:lnTo>
                    <a:pt x="298" y="372"/>
                  </a:lnTo>
                  <a:lnTo>
                    <a:pt x="298" y="322"/>
                  </a:lnTo>
                  <a:lnTo>
                    <a:pt x="303" y="312"/>
                  </a:lnTo>
                  <a:lnTo>
                    <a:pt x="303" y="293"/>
                  </a:lnTo>
                  <a:lnTo>
                    <a:pt x="303" y="303"/>
                  </a:lnTo>
                </a:path>
              </a:pathLst>
            </a:custGeom>
            <a:noFill/>
            <a:ln w="38100" cap="flat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1800" b="1">
                <a:solidFill>
                  <a:schemeClr val="accent3"/>
                </a:solidFill>
                <a:latin typeface="Helvetica" pitchFamily="34" charset="0"/>
              </a:endParaRPr>
            </a:p>
          </p:txBody>
        </p:sp>
        <p:sp>
          <p:nvSpPr>
            <p:cNvPr id="65972" name="Freeform 436"/>
            <p:cNvSpPr>
              <a:spLocks/>
            </p:cNvSpPr>
            <p:nvPr/>
          </p:nvSpPr>
          <p:spPr bwMode="auto">
            <a:xfrm>
              <a:off x="2357" y="2428"/>
              <a:ext cx="283" cy="507"/>
            </a:xfrm>
            <a:custGeom>
              <a:avLst/>
              <a:gdLst/>
              <a:ahLst/>
              <a:cxnLst>
                <a:cxn ang="0">
                  <a:pos x="10" y="423"/>
                </a:cxn>
                <a:cxn ang="0">
                  <a:pos x="15" y="368"/>
                </a:cxn>
                <a:cxn ang="0">
                  <a:pos x="25" y="427"/>
                </a:cxn>
                <a:cxn ang="0">
                  <a:pos x="30" y="343"/>
                </a:cxn>
                <a:cxn ang="0">
                  <a:pos x="35" y="348"/>
                </a:cxn>
                <a:cxn ang="0">
                  <a:pos x="40" y="333"/>
                </a:cxn>
                <a:cxn ang="0">
                  <a:pos x="45" y="318"/>
                </a:cxn>
                <a:cxn ang="0">
                  <a:pos x="50" y="313"/>
                </a:cxn>
                <a:cxn ang="0">
                  <a:pos x="60" y="403"/>
                </a:cxn>
                <a:cxn ang="0">
                  <a:pos x="69" y="432"/>
                </a:cxn>
                <a:cxn ang="0">
                  <a:pos x="74" y="398"/>
                </a:cxn>
                <a:cxn ang="0">
                  <a:pos x="84" y="308"/>
                </a:cxn>
                <a:cxn ang="0">
                  <a:pos x="89" y="388"/>
                </a:cxn>
                <a:cxn ang="0">
                  <a:pos x="99" y="278"/>
                </a:cxn>
                <a:cxn ang="0">
                  <a:pos x="104" y="254"/>
                </a:cxn>
                <a:cxn ang="0">
                  <a:pos x="109" y="249"/>
                </a:cxn>
                <a:cxn ang="0">
                  <a:pos x="114" y="229"/>
                </a:cxn>
                <a:cxn ang="0">
                  <a:pos x="119" y="269"/>
                </a:cxn>
                <a:cxn ang="0">
                  <a:pos x="129" y="378"/>
                </a:cxn>
                <a:cxn ang="0">
                  <a:pos x="134" y="383"/>
                </a:cxn>
                <a:cxn ang="0">
                  <a:pos x="144" y="259"/>
                </a:cxn>
                <a:cxn ang="0">
                  <a:pos x="149" y="269"/>
                </a:cxn>
                <a:cxn ang="0">
                  <a:pos x="154" y="283"/>
                </a:cxn>
                <a:cxn ang="0">
                  <a:pos x="159" y="378"/>
                </a:cxn>
                <a:cxn ang="0">
                  <a:pos x="164" y="303"/>
                </a:cxn>
                <a:cxn ang="0">
                  <a:pos x="174" y="318"/>
                </a:cxn>
                <a:cxn ang="0">
                  <a:pos x="179" y="343"/>
                </a:cxn>
                <a:cxn ang="0">
                  <a:pos x="184" y="403"/>
                </a:cxn>
                <a:cxn ang="0">
                  <a:pos x="194" y="477"/>
                </a:cxn>
                <a:cxn ang="0">
                  <a:pos x="199" y="472"/>
                </a:cxn>
                <a:cxn ang="0">
                  <a:pos x="204" y="442"/>
                </a:cxn>
                <a:cxn ang="0">
                  <a:pos x="213" y="472"/>
                </a:cxn>
                <a:cxn ang="0">
                  <a:pos x="218" y="437"/>
                </a:cxn>
                <a:cxn ang="0">
                  <a:pos x="223" y="408"/>
                </a:cxn>
                <a:cxn ang="0">
                  <a:pos x="228" y="507"/>
                </a:cxn>
                <a:cxn ang="0">
                  <a:pos x="238" y="169"/>
                </a:cxn>
                <a:cxn ang="0">
                  <a:pos x="243" y="269"/>
                </a:cxn>
                <a:cxn ang="0">
                  <a:pos x="253" y="149"/>
                </a:cxn>
                <a:cxn ang="0">
                  <a:pos x="258" y="134"/>
                </a:cxn>
                <a:cxn ang="0">
                  <a:pos x="263" y="120"/>
                </a:cxn>
                <a:cxn ang="0">
                  <a:pos x="273" y="90"/>
                </a:cxn>
                <a:cxn ang="0">
                  <a:pos x="278" y="0"/>
                </a:cxn>
              </a:cxnLst>
              <a:rect l="0" t="0" r="r" b="b"/>
              <a:pathLst>
                <a:path w="283" h="507">
                  <a:moveTo>
                    <a:pt x="0" y="423"/>
                  </a:moveTo>
                  <a:lnTo>
                    <a:pt x="5" y="427"/>
                  </a:lnTo>
                  <a:lnTo>
                    <a:pt x="10" y="423"/>
                  </a:lnTo>
                  <a:lnTo>
                    <a:pt x="10" y="408"/>
                  </a:lnTo>
                  <a:lnTo>
                    <a:pt x="15" y="398"/>
                  </a:lnTo>
                  <a:lnTo>
                    <a:pt x="15" y="368"/>
                  </a:lnTo>
                  <a:lnTo>
                    <a:pt x="20" y="383"/>
                  </a:lnTo>
                  <a:lnTo>
                    <a:pt x="20" y="423"/>
                  </a:lnTo>
                  <a:lnTo>
                    <a:pt x="25" y="427"/>
                  </a:lnTo>
                  <a:lnTo>
                    <a:pt x="25" y="393"/>
                  </a:lnTo>
                  <a:lnTo>
                    <a:pt x="30" y="383"/>
                  </a:lnTo>
                  <a:lnTo>
                    <a:pt x="30" y="343"/>
                  </a:lnTo>
                  <a:lnTo>
                    <a:pt x="35" y="353"/>
                  </a:lnTo>
                  <a:lnTo>
                    <a:pt x="35" y="333"/>
                  </a:lnTo>
                  <a:lnTo>
                    <a:pt x="35" y="348"/>
                  </a:lnTo>
                  <a:lnTo>
                    <a:pt x="40" y="333"/>
                  </a:lnTo>
                  <a:lnTo>
                    <a:pt x="40" y="328"/>
                  </a:lnTo>
                  <a:lnTo>
                    <a:pt x="40" y="333"/>
                  </a:lnTo>
                  <a:lnTo>
                    <a:pt x="45" y="343"/>
                  </a:lnTo>
                  <a:lnTo>
                    <a:pt x="45" y="363"/>
                  </a:lnTo>
                  <a:lnTo>
                    <a:pt x="45" y="318"/>
                  </a:lnTo>
                  <a:lnTo>
                    <a:pt x="50" y="313"/>
                  </a:lnTo>
                  <a:lnTo>
                    <a:pt x="50" y="353"/>
                  </a:lnTo>
                  <a:lnTo>
                    <a:pt x="50" y="313"/>
                  </a:lnTo>
                  <a:lnTo>
                    <a:pt x="55" y="323"/>
                  </a:lnTo>
                  <a:lnTo>
                    <a:pt x="55" y="368"/>
                  </a:lnTo>
                  <a:lnTo>
                    <a:pt x="60" y="403"/>
                  </a:lnTo>
                  <a:lnTo>
                    <a:pt x="60" y="432"/>
                  </a:lnTo>
                  <a:lnTo>
                    <a:pt x="65" y="427"/>
                  </a:lnTo>
                  <a:lnTo>
                    <a:pt x="69" y="432"/>
                  </a:lnTo>
                  <a:lnTo>
                    <a:pt x="69" y="437"/>
                  </a:lnTo>
                  <a:lnTo>
                    <a:pt x="74" y="442"/>
                  </a:lnTo>
                  <a:lnTo>
                    <a:pt x="74" y="398"/>
                  </a:lnTo>
                  <a:lnTo>
                    <a:pt x="79" y="353"/>
                  </a:lnTo>
                  <a:lnTo>
                    <a:pt x="79" y="293"/>
                  </a:lnTo>
                  <a:lnTo>
                    <a:pt x="84" y="308"/>
                  </a:lnTo>
                  <a:lnTo>
                    <a:pt x="84" y="328"/>
                  </a:lnTo>
                  <a:lnTo>
                    <a:pt x="89" y="338"/>
                  </a:lnTo>
                  <a:lnTo>
                    <a:pt x="89" y="388"/>
                  </a:lnTo>
                  <a:lnTo>
                    <a:pt x="94" y="423"/>
                  </a:lnTo>
                  <a:lnTo>
                    <a:pt x="94" y="293"/>
                  </a:lnTo>
                  <a:lnTo>
                    <a:pt x="99" y="278"/>
                  </a:lnTo>
                  <a:lnTo>
                    <a:pt x="99" y="288"/>
                  </a:lnTo>
                  <a:lnTo>
                    <a:pt x="99" y="269"/>
                  </a:lnTo>
                  <a:lnTo>
                    <a:pt x="104" y="254"/>
                  </a:lnTo>
                  <a:lnTo>
                    <a:pt x="104" y="259"/>
                  </a:lnTo>
                  <a:lnTo>
                    <a:pt x="104" y="254"/>
                  </a:lnTo>
                  <a:lnTo>
                    <a:pt x="109" y="249"/>
                  </a:lnTo>
                  <a:lnTo>
                    <a:pt x="109" y="254"/>
                  </a:lnTo>
                  <a:lnTo>
                    <a:pt x="109" y="249"/>
                  </a:lnTo>
                  <a:lnTo>
                    <a:pt x="114" y="229"/>
                  </a:lnTo>
                  <a:lnTo>
                    <a:pt x="114" y="169"/>
                  </a:lnTo>
                  <a:lnTo>
                    <a:pt x="119" y="189"/>
                  </a:lnTo>
                  <a:lnTo>
                    <a:pt x="119" y="269"/>
                  </a:lnTo>
                  <a:lnTo>
                    <a:pt x="124" y="283"/>
                  </a:lnTo>
                  <a:lnTo>
                    <a:pt x="124" y="363"/>
                  </a:lnTo>
                  <a:lnTo>
                    <a:pt x="129" y="378"/>
                  </a:lnTo>
                  <a:lnTo>
                    <a:pt x="129" y="393"/>
                  </a:lnTo>
                  <a:lnTo>
                    <a:pt x="134" y="388"/>
                  </a:lnTo>
                  <a:lnTo>
                    <a:pt x="134" y="383"/>
                  </a:lnTo>
                  <a:lnTo>
                    <a:pt x="139" y="373"/>
                  </a:lnTo>
                  <a:lnTo>
                    <a:pt x="139" y="274"/>
                  </a:lnTo>
                  <a:lnTo>
                    <a:pt x="144" y="259"/>
                  </a:lnTo>
                  <a:lnTo>
                    <a:pt x="144" y="288"/>
                  </a:lnTo>
                  <a:lnTo>
                    <a:pt x="144" y="283"/>
                  </a:lnTo>
                  <a:lnTo>
                    <a:pt x="149" y="269"/>
                  </a:lnTo>
                  <a:lnTo>
                    <a:pt x="149" y="234"/>
                  </a:lnTo>
                  <a:lnTo>
                    <a:pt x="149" y="254"/>
                  </a:lnTo>
                  <a:lnTo>
                    <a:pt x="154" y="283"/>
                  </a:lnTo>
                  <a:lnTo>
                    <a:pt x="154" y="358"/>
                  </a:lnTo>
                  <a:lnTo>
                    <a:pt x="159" y="368"/>
                  </a:lnTo>
                  <a:lnTo>
                    <a:pt x="159" y="378"/>
                  </a:lnTo>
                  <a:lnTo>
                    <a:pt x="159" y="353"/>
                  </a:lnTo>
                  <a:lnTo>
                    <a:pt x="164" y="333"/>
                  </a:lnTo>
                  <a:lnTo>
                    <a:pt x="164" y="303"/>
                  </a:lnTo>
                  <a:lnTo>
                    <a:pt x="169" y="293"/>
                  </a:lnTo>
                  <a:lnTo>
                    <a:pt x="169" y="308"/>
                  </a:lnTo>
                  <a:lnTo>
                    <a:pt x="174" y="318"/>
                  </a:lnTo>
                  <a:lnTo>
                    <a:pt x="174" y="328"/>
                  </a:lnTo>
                  <a:lnTo>
                    <a:pt x="174" y="328"/>
                  </a:lnTo>
                  <a:lnTo>
                    <a:pt x="179" y="343"/>
                  </a:lnTo>
                  <a:lnTo>
                    <a:pt x="179" y="383"/>
                  </a:lnTo>
                  <a:lnTo>
                    <a:pt x="184" y="418"/>
                  </a:lnTo>
                  <a:lnTo>
                    <a:pt x="184" y="403"/>
                  </a:lnTo>
                  <a:lnTo>
                    <a:pt x="189" y="423"/>
                  </a:lnTo>
                  <a:lnTo>
                    <a:pt x="189" y="472"/>
                  </a:lnTo>
                  <a:lnTo>
                    <a:pt x="194" y="477"/>
                  </a:lnTo>
                  <a:lnTo>
                    <a:pt x="194" y="507"/>
                  </a:lnTo>
                  <a:lnTo>
                    <a:pt x="199" y="487"/>
                  </a:lnTo>
                  <a:lnTo>
                    <a:pt x="199" y="472"/>
                  </a:lnTo>
                  <a:lnTo>
                    <a:pt x="204" y="447"/>
                  </a:lnTo>
                  <a:lnTo>
                    <a:pt x="204" y="427"/>
                  </a:lnTo>
                  <a:lnTo>
                    <a:pt x="204" y="442"/>
                  </a:lnTo>
                  <a:lnTo>
                    <a:pt x="209" y="457"/>
                  </a:lnTo>
                  <a:lnTo>
                    <a:pt x="209" y="467"/>
                  </a:lnTo>
                  <a:lnTo>
                    <a:pt x="213" y="472"/>
                  </a:lnTo>
                  <a:lnTo>
                    <a:pt x="213" y="482"/>
                  </a:lnTo>
                  <a:lnTo>
                    <a:pt x="213" y="467"/>
                  </a:lnTo>
                  <a:lnTo>
                    <a:pt x="218" y="437"/>
                  </a:lnTo>
                  <a:lnTo>
                    <a:pt x="218" y="403"/>
                  </a:lnTo>
                  <a:lnTo>
                    <a:pt x="223" y="418"/>
                  </a:lnTo>
                  <a:lnTo>
                    <a:pt x="223" y="408"/>
                  </a:lnTo>
                  <a:lnTo>
                    <a:pt x="223" y="427"/>
                  </a:lnTo>
                  <a:lnTo>
                    <a:pt x="228" y="437"/>
                  </a:lnTo>
                  <a:lnTo>
                    <a:pt x="228" y="507"/>
                  </a:lnTo>
                  <a:lnTo>
                    <a:pt x="233" y="507"/>
                  </a:lnTo>
                  <a:lnTo>
                    <a:pt x="233" y="274"/>
                  </a:lnTo>
                  <a:lnTo>
                    <a:pt x="238" y="169"/>
                  </a:lnTo>
                  <a:lnTo>
                    <a:pt x="238" y="115"/>
                  </a:lnTo>
                  <a:lnTo>
                    <a:pt x="243" y="115"/>
                  </a:lnTo>
                  <a:lnTo>
                    <a:pt x="243" y="269"/>
                  </a:lnTo>
                  <a:lnTo>
                    <a:pt x="248" y="244"/>
                  </a:lnTo>
                  <a:lnTo>
                    <a:pt x="248" y="174"/>
                  </a:lnTo>
                  <a:lnTo>
                    <a:pt x="253" y="149"/>
                  </a:lnTo>
                  <a:lnTo>
                    <a:pt x="253" y="110"/>
                  </a:lnTo>
                  <a:lnTo>
                    <a:pt x="258" y="85"/>
                  </a:lnTo>
                  <a:lnTo>
                    <a:pt x="258" y="134"/>
                  </a:lnTo>
                  <a:lnTo>
                    <a:pt x="263" y="149"/>
                  </a:lnTo>
                  <a:lnTo>
                    <a:pt x="263" y="184"/>
                  </a:lnTo>
                  <a:lnTo>
                    <a:pt x="263" y="120"/>
                  </a:lnTo>
                  <a:lnTo>
                    <a:pt x="268" y="110"/>
                  </a:lnTo>
                  <a:lnTo>
                    <a:pt x="268" y="125"/>
                  </a:lnTo>
                  <a:lnTo>
                    <a:pt x="273" y="90"/>
                  </a:lnTo>
                  <a:lnTo>
                    <a:pt x="273" y="40"/>
                  </a:lnTo>
                  <a:lnTo>
                    <a:pt x="278" y="30"/>
                  </a:lnTo>
                  <a:lnTo>
                    <a:pt x="278" y="0"/>
                  </a:lnTo>
                  <a:lnTo>
                    <a:pt x="278" y="10"/>
                  </a:lnTo>
                  <a:lnTo>
                    <a:pt x="283" y="30"/>
                  </a:lnTo>
                </a:path>
              </a:pathLst>
            </a:custGeom>
            <a:noFill/>
            <a:ln w="38100" cap="flat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1800" b="1">
                <a:solidFill>
                  <a:schemeClr val="accent3"/>
                </a:solidFill>
                <a:latin typeface="Helvetica" pitchFamily="34" charset="0"/>
              </a:endParaRPr>
            </a:p>
          </p:txBody>
        </p:sp>
        <p:sp>
          <p:nvSpPr>
            <p:cNvPr id="65973" name="Freeform 437"/>
            <p:cNvSpPr>
              <a:spLocks/>
            </p:cNvSpPr>
            <p:nvPr/>
          </p:nvSpPr>
          <p:spPr bwMode="auto">
            <a:xfrm>
              <a:off x="2640" y="2359"/>
              <a:ext cx="317" cy="650"/>
            </a:xfrm>
            <a:custGeom>
              <a:avLst/>
              <a:gdLst/>
              <a:ahLst/>
              <a:cxnLst>
                <a:cxn ang="0">
                  <a:pos x="5" y="84"/>
                </a:cxn>
                <a:cxn ang="0">
                  <a:pos x="10" y="213"/>
                </a:cxn>
                <a:cxn ang="0">
                  <a:pos x="20" y="134"/>
                </a:cxn>
                <a:cxn ang="0">
                  <a:pos x="25" y="94"/>
                </a:cxn>
                <a:cxn ang="0">
                  <a:pos x="35" y="124"/>
                </a:cxn>
                <a:cxn ang="0">
                  <a:pos x="40" y="35"/>
                </a:cxn>
                <a:cxn ang="0">
                  <a:pos x="50" y="0"/>
                </a:cxn>
                <a:cxn ang="0">
                  <a:pos x="55" y="55"/>
                </a:cxn>
                <a:cxn ang="0">
                  <a:pos x="60" y="69"/>
                </a:cxn>
                <a:cxn ang="0">
                  <a:pos x="70" y="74"/>
                </a:cxn>
                <a:cxn ang="0">
                  <a:pos x="74" y="50"/>
                </a:cxn>
                <a:cxn ang="0">
                  <a:pos x="79" y="119"/>
                </a:cxn>
                <a:cxn ang="0">
                  <a:pos x="89" y="208"/>
                </a:cxn>
                <a:cxn ang="0">
                  <a:pos x="94" y="308"/>
                </a:cxn>
                <a:cxn ang="0">
                  <a:pos x="104" y="362"/>
                </a:cxn>
                <a:cxn ang="0">
                  <a:pos x="109" y="392"/>
                </a:cxn>
                <a:cxn ang="0">
                  <a:pos x="119" y="407"/>
                </a:cxn>
                <a:cxn ang="0">
                  <a:pos x="129" y="442"/>
                </a:cxn>
                <a:cxn ang="0">
                  <a:pos x="134" y="511"/>
                </a:cxn>
                <a:cxn ang="0">
                  <a:pos x="144" y="536"/>
                </a:cxn>
                <a:cxn ang="0">
                  <a:pos x="154" y="526"/>
                </a:cxn>
                <a:cxn ang="0">
                  <a:pos x="164" y="536"/>
                </a:cxn>
                <a:cxn ang="0">
                  <a:pos x="179" y="521"/>
                </a:cxn>
                <a:cxn ang="0">
                  <a:pos x="184" y="546"/>
                </a:cxn>
                <a:cxn ang="0">
                  <a:pos x="194" y="551"/>
                </a:cxn>
                <a:cxn ang="0">
                  <a:pos x="204" y="546"/>
                </a:cxn>
                <a:cxn ang="0">
                  <a:pos x="214" y="561"/>
                </a:cxn>
                <a:cxn ang="0">
                  <a:pos x="218" y="586"/>
                </a:cxn>
                <a:cxn ang="0">
                  <a:pos x="228" y="561"/>
                </a:cxn>
                <a:cxn ang="0">
                  <a:pos x="233" y="586"/>
                </a:cxn>
                <a:cxn ang="0">
                  <a:pos x="238" y="591"/>
                </a:cxn>
                <a:cxn ang="0">
                  <a:pos x="248" y="636"/>
                </a:cxn>
                <a:cxn ang="0">
                  <a:pos x="258" y="636"/>
                </a:cxn>
                <a:cxn ang="0">
                  <a:pos x="263" y="636"/>
                </a:cxn>
                <a:cxn ang="0">
                  <a:pos x="268" y="576"/>
                </a:cxn>
                <a:cxn ang="0">
                  <a:pos x="273" y="571"/>
                </a:cxn>
                <a:cxn ang="0">
                  <a:pos x="283" y="506"/>
                </a:cxn>
                <a:cxn ang="0">
                  <a:pos x="288" y="501"/>
                </a:cxn>
                <a:cxn ang="0">
                  <a:pos x="298" y="541"/>
                </a:cxn>
                <a:cxn ang="0">
                  <a:pos x="303" y="546"/>
                </a:cxn>
                <a:cxn ang="0">
                  <a:pos x="308" y="536"/>
                </a:cxn>
                <a:cxn ang="0">
                  <a:pos x="318" y="472"/>
                </a:cxn>
              </a:cxnLst>
              <a:rect l="0" t="0" r="r" b="b"/>
              <a:pathLst>
                <a:path w="318" h="650">
                  <a:moveTo>
                    <a:pt x="0" y="99"/>
                  </a:moveTo>
                  <a:lnTo>
                    <a:pt x="0" y="59"/>
                  </a:lnTo>
                  <a:lnTo>
                    <a:pt x="5" y="84"/>
                  </a:lnTo>
                  <a:lnTo>
                    <a:pt x="5" y="174"/>
                  </a:lnTo>
                  <a:lnTo>
                    <a:pt x="10" y="189"/>
                  </a:lnTo>
                  <a:lnTo>
                    <a:pt x="10" y="213"/>
                  </a:lnTo>
                  <a:lnTo>
                    <a:pt x="15" y="203"/>
                  </a:lnTo>
                  <a:lnTo>
                    <a:pt x="15" y="159"/>
                  </a:lnTo>
                  <a:lnTo>
                    <a:pt x="20" y="134"/>
                  </a:lnTo>
                  <a:lnTo>
                    <a:pt x="20" y="94"/>
                  </a:lnTo>
                  <a:lnTo>
                    <a:pt x="25" y="99"/>
                  </a:lnTo>
                  <a:lnTo>
                    <a:pt x="25" y="94"/>
                  </a:lnTo>
                  <a:lnTo>
                    <a:pt x="30" y="84"/>
                  </a:lnTo>
                  <a:lnTo>
                    <a:pt x="30" y="114"/>
                  </a:lnTo>
                  <a:lnTo>
                    <a:pt x="35" y="124"/>
                  </a:lnTo>
                  <a:lnTo>
                    <a:pt x="35" y="84"/>
                  </a:lnTo>
                  <a:lnTo>
                    <a:pt x="40" y="79"/>
                  </a:lnTo>
                  <a:lnTo>
                    <a:pt x="40" y="35"/>
                  </a:lnTo>
                  <a:lnTo>
                    <a:pt x="45" y="5"/>
                  </a:lnTo>
                  <a:lnTo>
                    <a:pt x="45" y="30"/>
                  </a:lnTo>
                  <a:lnTo>
                    <a:pt x="50" y="0"/>
                  </a:lnTo>
                  <a:lnTo>
                    <a:pt x="50" y="10"/>
                  </a:lnTo>
                  <a:lnTo>
                    <a:pt x="55" y="20"/>
                  </a:lnTo>
                  <a:lnTo>
                    <a:pt x="55" y="55"/>
                  </a:lnTo>
                  <a:lnTo>
                    <a:pt x="60" y="64"/>
                  </a:lnTo>
                  <a:lnTo>
                    <a:pt x="60" y="74"/>
                  </a:lnTo>
                  <a:lnTo>
                    <a:pt x="60" y="69"/>
                  </a:lnTo>
                  <a:lnTo>
                    <a:pt x="65" y="64"/>
                  </a:lnTo>
                  <a:lnTo>
                    <a:pt x="65" y="69"/>
                  </a:lnTo>
                  <a:lnTo>
                    <a:pt x="70" y="74"/>
                  </a:lnTo>
                  <a:lnTo>
                    <a:pt x="70" y="50"/>
                  </a:lnTo>
                  <a:lnTo>
                    <a:pt x="70" y="55"/>
                  </a:lnTo>
                  <a:lnTo>
                    <a:pt x="74" y="50"/>
                  </a:lnTo>
                  <a:lnTo>
                    <a:pt x="74" y="64"/>
                  </a:lnTo>
                  <a:lnTo>
                    <a:pt x="79" y="79"/>
                  </a:lnTo>
                  <a:lnTo>
                    <a:pt x="79" y="119"/>
                  </a:lnTo>
                  <a:lnTo>
                    <a:pt x="84" y="134"/>
                  </a:lnTo>
                  <a:lnTo>
                    <a:pt x="84" y="174"/>
                  </a:lnTo>
                  <a:lnTo>
                    <a:pt x="89" y="208"/>
                  </a:lnTo>
                  <a:lnTo>
                    <a:pt x="89" y="258"/>
                  </a:lnTo>
                  <a:lnTo>
                    <a:pt x="94" y="268"/>
                  </a:lnTo>
                  <a:lnTo>
                    <a:pt x="94" y="308"/>
                  </a:lnTo>
                  <a:lnTo>
                    <a:pt x="99" y="323"/>
                  </a:lnTo>
                  <a:lnTo>
                    <a:pt x="99" y="372"/>
                  </a:lnTo>
                  <a:lnTo>
                    <a:pt x="104" y="362"/>
                  </a:lnTo>
                  <a:lnTo>
                    <a:pt x="104" y="382"/>
                  </a:lnTo>
                  <a:lnTo>
                    <a:pt x="114" y="392"/>
                  </a:lnTo>
                  <a:lnTo>
                    <a:pt x="109" y="392"/>
                  </a:lnTo>
                  <a:lnTo>
                    <a:pt x="114" y="392"/>
                  </a:lnTo>
                  <a:lnTo>
                    <a:pt x="119" y="397"/>
                  </a:lnTo>
                  <a:lnTo>
                    <a:pt x="119" y="407"/>
                  </a:lnTo>
                  <a:lnTo>
                    <a:pt x="124" y="412"/>
                  </a:lnTo>
                  <a:lnTo>
                    <a:pt x="124" y="432"/>
                  </a:lnTo>
                  <a:lnTo>
                    <a:pt x="129" y="442"/>
                  </a:lnTo>
                  <a:lnTo>
                    <a:pt x="129" y="467"/>
                  </a:lnTo>
                  <a:lnTo>
                    <a:pt x="134" y="482"/>
                  </a:lnTo>
                  <a:lnTo>
                    <a:pt x="134" y="511"/>
                  </a:lnTo>
                  <a:lnTo>
                    <a:pt x="139" y="521"/>
                  </a:lnTo>
                  <a:lnTo>
                    <a:pt x="139" y="531"/>
                  </a:lnTo>
                  <a:lnTo>
                    <a:pt x="144" y="536"/>
                  </a:lnTo>
                  <a:lnTo>
                    <a:pt x="154" y="526"/>
                  </a:lnTo>
                  <a:lnTo>
                    <a:pt x="149" y="526"/>
                  </a:lnTo>
                  <a:lnTo>
                    <a:pt x="154" y="526"/>
                  </a:lnTo>
                  <a:lnTo>
                    <a:pt x="159" y="531"/>
                  </a:lnTo>
                  <a:lnTo>
                    <a:pt x="159" y="541"/>
                  </a:lnTo>
                  <a:lnTo>
                    <a:pt x="164" y="536"/>
                  </a:lnTo>
                  <a:lnTo>
                    <a:pt x="164" y="526"/>
                  </a:lnTo>
                  <a:lnTo>
                    <a:pt x="169" y="521"/>
                  </a:lnTo>
                  <a:lnTo>
                    <a:pt x="179" y="521"/>
                  </a:lnTo>
                  <a:lnTo>
                    <a:pt x="179" y="531"/>
                  </a:lnTo>
                  <a:lnTo>
                    <a:pt x="184" y="536"/>
                  </a:lnTo>
                  <a:lnTo>
                    <a:pt x="184" y="546"/>
                  </a:lnTo>
                  <a:lnTo>
                    <a:pt x="189" y="541"/>
                  </a:lnTo>
                  <a:lnTo>
                    <a:pt x="189" y="546"/>
                  </a:lnTo>
                  <a:lnTo>
                    <a:pt x="194" y="551"/>
                  </a:lnTo>
                  <a:lnTo>
                    <a:pt x="194" y="561"/>
                  </a:lnTo>
                  <a:lnTo>
                    <a:pt x="204" y="551"/>
                  </a:lnTo>
                  <a:lnTo>
                    <a:pt x="204" y="546"/>
                  </a:lnTo>
                  <a:lnTo>
                    <a:pt x="209" y="551"/>
                  </a:lnTo>
                  <a:lnTo>
                    <a:pt x="209" y="556"/>
                  </a:lnTo>
                  <a:lnTo>
                    <a:pt x="214" y="561"/>
                  </a:lnTo>
                  <a:lnTo>
                    <a:pt x="214" y="571"/>
                  </a:lnTo>
                  <a:lnTo>
                    <a:pt x="218" y="566"/>
                  </a:lnTo>
                  <a:lnTo>
                    <a:pt x="218" y="586"/>
                  </a:lnTo>
                  <a:lnTo>
                    <a:pt x="223" y="591"/>
                  </a:lnTo>
                  <a:lnTo>
                    <a:pt x="223" y="566"/>
                  </a:lnTo>
                  <a:lnTo>
                    <a:pt x="228" y="561"/>
                  </a:lnTo>
                  <a:lnTo>
                    <a:pt x="228" y="556"/>
                  </a:lnTo>
                  <a:lnTo>
                    <a:pt x="228" y="566"/>
                  </a:lnTo>
                  <a:lnTo>
                    <a:pt x="233" y="586"/>
                  </a:lnTo>
                  <a:lnTo>
                    <a:pt x="233" y="601"/>
                  </a:lnTo>
                  <a:lnTo>
                    <a:pt x="238" y="606"/>
                  </a:lnTo>
                  <a:lnTo>
                    <a:pt x="238" y="591"/>
                  </a:lnTo>
                  <a:lnTo>
                    <a:pt x="243" y="601"/>
                  </a:lnTo>
                  <a:lnTo>
                    <a:pt x="243" y="621"/>
                  </a:lnTo>
                  <a:lnTo>
                    <a:pt x="248" y="636"/>
                  </a:lnTo>
                  <a:lnTo>
                    <a:pt x="248" y="650"/>
                  </a:lnTo>
                  <a:lnTo>
                    <a:pt x="248" y="636"/>
                  </a:lnTo>
                  <a:lnTo>
                    <a:pt x="258" y="636"/>
                  </a:lnTo>
                  <a:lnTo>
                    <a:pt x="253" y="636"/>
                  </a:lnTo>
                  <a:lnTo>
                    <a:pt x="258" y="636"/>
                  </a:lnTo>
                  <a:lnTo>
                    <a:pt x="263" y="636"/>
                  </a:lnTo>
                  <a:lnTo>
                    <a:pt x="263" y="606"/>
                  </a:lnTo>
                  <a:lnTo>
                    <a:pt x="268" y="596"/>
                  </a:lnTo>
                  <a:lnTo>
                    <a:pt x="268" y="576"/>
                  </a:lnTo>
                  <a:lnTo>
                    <a:pt x="273" y="571"/>
                  </a:lnTo>
                  <a:lnTo>
                    <a:pt x="273" y="581"/>
                  </a:lnTo>
                  <a:lnTo>
                    <a:pt x="273" y="571"/>
                  </a:lnTo>
                  <a:lnTo>
                    <a:pt x="278" y="551"/>
                  </a:lnTo>
                  <a:lnTo>
                    <a:pt x="278" y="521"/>
                  </a:lnTo>
                  <a:lnTo>
                    <a:pt x="283" y="506"/>
                  </a:lnTo>
                  <a:lnTo>
                    <a:pt x="283" y="472"/>
                  </a:lnTo>
                  <a:lnTo>
                    <a:pt x="288" y="472"/>
                  </a:lnTo>
                  <a:lnTo>
                    <a:pt x="288" y="501"/>
                  </a:lnTo>
                  <a:lnTo>
                    <a:pt x="293" y="511"/>
                  </a:lnTo>
                  <a:lnTo>
                    <a:pt x="293" y="526"/>
                  </a:lnTo>
                  <a:lnTo>
                    <a:pt x="298" y="541"/>
                  </a:lnTo>
                  <a:lnTo>
                    <a:pt x="298" y="556"/>
                  </a:lnTo>
                  <a:lnTo>
                    <a:pt x="303" y="561"/>
                  </a:lnTo>
                  <a:lnTo>
                    <a:pt x="303" y="546"/>
                  </a:lnTo>
                  <a:lnTo>
                    <a:pt x="308" y="541"/>
                  </a:lnTo>
                  <a:lnTo>
                    <a:pt x="308" y="526"/>
                  </a:lnTo>
                  <a:lnTo>
                    <a:pt x="308" y="536"/>
                  </a:lnTo>
                  <a:lnTo>
                    <a:pt x="313" y="551"/>
                  </a:lnTo>
                  <a:lnTo>
                    <a:pt x="313" y="521"/>
                  </a:lnTo>
                  <a:lnTo>
                    <a:pt x="318" y="472"/>
                  </a:lnTo>
                  <a:lnTo>
                    <a:pt x="318" y="447"/>
                  </a:lnTo>
                  <a:lnTo>
                    <a:pt x="318" y="462"/>
                  </a:lnTo>
                </a:path>
              </a:pathLst>
            </a:custGeom>
            <a:noFill/>
            <a:ln w="38100" cap="flat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1800" b="1">
                <a:solidFill>
                  <a:schemeClr val="accent3"/>
                </a:solidFill>
                <a:latin typeface="Helvetica" pitchFamily="34" charset="0"/>
              </a:endParaRPr>
            </a:p>
          </p:txBody>
        </p:sp>
        <p:sp>
          <p:nvSpPr>
            <p:cNvPr id="65974" name="Freeform 438"/>
            <p:cNvSpPr>
              <a:spLocks/>
            </p:cNvSpPr>
            <p:nvPr/>
          </p:nvSpPr>
          <p:spPr bwMode="auto">
            <a:xfrm>
              <a:off x="2958" y="2721"/>
              <a:ext cx="337" cy="303"/>
            </a:xfrm>
            <a:custGeom>
              <a:avLst/>
              <a:gdLst/>
              <a:ahLst/>
              <a:cxnLst>
                <a:cxn ang="0">
                  <a:pos x="5" y="134"/>
                </a:cxn>
                <a:cxn ang="0">
                  <a:pos x="15" y="130"/>
                </a:cxn>
                <a:cxn ang="0">
                  <a:pos x="20" y="90"/>
                </a:cxn>
                <a:cxn ang="0">
                  <a:pos x="25" y="30"/>
                </a:cxn>
                <a:cxn ang="0">
                  <a:pos x="35" y="15"/>
                </a:cxn>
                <a:cxn ang="0">
                  <a:pos x="40" y="125"/>
                </a:cxn>
                <a:cxn ang="0">
                  <a:pos x="49" y="10"/>
                </a:cxn>
                <a:cxn ang="0">
                  <a:pos x="54" y="10"/>
                </a:cxn>
                <a:cxn ang="0">
                  <a:pos x="59" y="65"/>
                </a:cxn>
                <a:cxn ang="0">
                  <a:pos x="69" y="85"/>
                </a:cxn>
                <a:cxn ang="0">
                  <a:pos x="74" y="60"/>
                </a:cxn>
                <a:cxn ang="0">
                  <a:pos x="84" y="55"/>
                </a:cxn>
                <a:cxn ang="0">
                  <a:pos x="89" y="134"/>
                </a:cxn>
                <a:cxn ang="0">
                  <a:pos x="99" y="169"/>
                </a:cxn>
                <a:cxn ang="0">
                  <a:pos x="104" y="184"/>
                </a:cxn>
                <a:cxn ang="0">
                  <a:pos x="109" y="169"/>
                </a:cxn>
                <a:cxn ang="0">
                  <a:pos x="119" y="174"/>
                </a:cxn>
                <a:cxn ang="0">
                  <a:pos x="134" y="189"/>
                </a:cxn>
                <a:cxn ang="0">
                  <a:pos x="144" y="204"/>
                </a:cxn>
                <a:cxn ang="0">
                  <a:pos x="149" y="224"/>
                </a:cxn>
                <a:cxn ang="0">
                  <a:pos x="169" y="234"/>
                </a:cxn>
                <a:cxn ang="0">
                  <a:pos x="179" y="234"/>
                </a:cxn>
                <a:cxn ang="0">
                  <a:pos x="184" y="244"/>
                </a:cxn>
                <a:cxn ang="0">
                  <a:pos x="188" y="254"/>
                </a:cxn>
                <a:cxn ang="0">
                  <a:pos x="198" y="264"/>
                </a:cxn>
                <a:cxn ang="0">
                  <a:pos x="208" y="234"/>
                </a:cxn>
                <a:cxn ang="0">
                  <a:pos x="213" y="65"/>
                </a:cxn>
                <a:cxn ang="0">
                  <a:pos x="223" y="105"/>
                </a:cxn>
                <a:cxn ang="0">
                  <a:pos x="228" y="139"/>
                </a:cxn>
                <a:cxn ang="0">
                  <a:pos x="238" y="115"/>
                </a:cxn>
                <a:cxn ang="0">
                  <a:pos x="248" y="164"/>
                </a:cxn>
                <a:cxn ang="0">
                  <a:pos x="258" y="179"/>
                </a:cxn>
                <a:cxn ang="0">
                  <a:pos x="268" y="204"/>
                </a:cxn>
                <a:cxn ang="0">
                  <a:pos x="273" y="239"/>
                </a:cxn>
                <a:cxn ang="0">
                  <a:pos x="278" y="288"/>
                </a:cxn>
                <a:cxn ang="0">
                  <a:pos x="288" y="293"/>
                </a:cxn>
                <a:cxn ang="0">
                  <a:pos x="298" y="288"/>
                </a:cxn>
                <a:cxn ang="0">
                  <a:pos x="308" y="259"/>
                </a:cxn>
                <a:cxn ang="0">
                  <a:pos x="313" y="288"/>
                </a:cxn>
                <a:cxn ang="0">
                  <a:pos x="318" y="303"/>
                </a:cxn>
                <a:cxn ang="0">
                  <a:pos x="328" y="283"/>
                </a:cxn>
                <a:cxn ang="0">
                  <a:pos x="332" y="269"/>
                </a:cxn>
              </a:cxnLst>
              <a:rect l="0" t="0" r="r" b="b"/>
              <a:pathLst>
                <a:path w="337" h="303">
                  <a:moveTo>
                    <a:pt x="0" y="100"/>
                  </a:moveTo>
                  <a:lnTo>
                    <a:pt x="5" y="105"/>
                  </a:lnTo>
                  <a:lnTo>
                    <a:pt x="5" y="134"/>
                  </a:lnTo>
                  <a:lnTo>
                    <a:pt x="10" y="169"/>
                  </a:lnTo>
                  <a:lnTo>
                    <a:pt x="10" y="139"/>
                  </a:lnTo>
                  <a:lnTo>
                    <a:pt x="15" y="130"/>
                  </a:lnTo>
                  <a:lnTo>
                    <a:pt x="15" y="139"/>
                  </a:lnTo>
                  <a:lnTo>
                    <a:pt x="15" y="115"/>
                  </a:lnTo>
                  <a:lnTo>
                    <a:pt x="20" y="90"/>
                  </a:lnTo>
                  <a:lnTo>
                    <a:pt x="20" y="60"/>
                  </a:lnTo>
                  <a:lnTo>
                    <a:pt x="25" y="50"/>
                  </a:lnTo>
                  <a:lnTo>
                    <a:pt x="25" y="30"/>
                  </a:lnTo>
                  <a:lnTo>
                    <a:pt x="30" y="20"/>
                  </a:lnTo>
                  <a:lnTo>
                    <a:pt x="30" y="10"/>
                  </a:lnTo>
                  <a:lnTo>
                    <a:pt x="35" y="15"/>
                  </a:lnTo>
                  <a:lnTo>
                    <a:pt x="35" y="35"/>
                  </a:lnTo>
                  <a:lnTo>
                    <a:pt x="40" y="85"/>
                  </a:lnTo>
                  <a:lnTo>
                    <a:pt x="40" y="125"/>
                  </a:lnTo>
                  <a:lnTo>
                    <a:pt x="44" y="90"/>
                  </a:lnTo>
                  <a:lnTo>
                    <a:pt x="44" y="30"/>
                  </a:lnTo>
                  <a:lnTo>
                    <a:pt x="49" y="10"/>
                  </a:lnTo>
                  <a:lnTo>
                    <a:pt x="49" y="0"/>
                  </a:lnTo>
                  <a:lnTo>
                    <a:pt x="49" y="5"/>
                  </a:lnTo>
                  <a:lnTo>
                    <a:pt x="54" y="10"/>
                  </a:lnTo>
                  <a:lnTo>
                    <a:pt x="54" y="30"/>
                  </a:lnTo>
                  <a:lnTo>
                    <a:pt x="59" y="40"/>
                  </a:lnTo>
                  <a:lnTo>
                    <a:pt x="59" y="65"/>
                  </a:lnTo>
                  <a:lnTo>
                    <a:pt x="64" y="70"/>
                  </a:lnTo>
                  <a:lnTo>
                    <a:pt x="64" y="80"/>
                  </a:lnTo>
                  <a:lnTo>
                    <a:pt x="69" y="85"/>
                  </a:lnTo>
                  <a:lnTo>
                    <a:pt x="69" y="80"/>
                  </a:lnTo>
                  <a:lnTo>
                    <a:pt x="74" y="75"/>
                  </a:lnTo>
                  <a:lnTo>
                    <a:pt x="74" y="60"/>
                  </a:lnTo>
                  <a:lnTo>
                    <a:pt x="79" y="55"/>
                  </a:lnTo>
                  <a:lnTo>
                    <a:pt x="79" y="50"/>
                  </a:lnTo>
                  <a:lnTo>
                    <a:pt x="84" y="55"/>
                  </a:lnTo>
                  <a:lnTo>
                    <a:pt x="84" y="75"/>
                  </a:lnTo>
                  <a:lnTo>
                    <a:pt x="89" y="85"/>
                  </a:lnTo>
                  <a:lnTo>
                    <a:pt x="89" y="134"/>
                  </a:lnTo>
                  <a:lnTo>
                    <a:pt x="94" y="149"/>
                  </a:lnTo>
                  <a:lnTo>
                    <a:pt x="94" y="164"/>
                  </a:lnTo>
                  <a:lnTo>
                    <a:pt x="99" y="169"/>
                  </a:lnTo>
                  <a:lnTo>
                    <a:pt x="99" y="184"/>
                  </a:lnTo>
                  <a:lnTo>
                    <a:pt x="104" y="179"/>
                  </a:lnTo>
                  <a:lnTo>
                    <a:pt x="104" y="184"/>
                  </a:lnTo>
                  <a:lnTo>
                    <a:pt x="104" y="179"/>
                  </a:lnTo>
                  <a:lnTo>
                    <a:pt x="109" y="174"/>
                  </a:lnTo>
                  <a:lnTo>
                    <a:pt x="109" y="169"/>
                  </a:lnTo>
                  <a:lnTo>
                    <a:pt x="114" y="164"/>
                  </a:lnTo>
                  <a:lnTo>
                    <a:pt x="114" y="169"/>
                  </a:lnTo>
                  <a:lnTo>
                    <a:pt x="119" y="174"/>
                  </a:lnTo>
                  <a:lnTo>
                    <a:pt x="124" y="169"/>
                  </a:lnTo>
                  <a:lnTo>
                    <a:pt x="134" y="179"/>
                  </a:lnTo>
                  <a:lnTo>
                    <a:pt x="134" y="189"/>
                  </a:lnTo>
                  <a:lnTo>
                    <a:pt x="139" y="189"/>
                  </a:lnTo>
                  <a:lnTo>
                    <a:pt x="139" y="199"/>
                  </a:lnTo>
                  <a:lnTo>
                    <a:pt x="144" y="204"/>
                  </a:lnTo>
                  <a:lnTo>
                    <a:pt x="144" y="214"/>
                  </a:lnTo>
                  <a:lnTo>
                    <a:pt x="154" y="224"/>
                  </a:lnTo>
                  <a:lnTo>
                    <a:pt x="149" y="224"/>
                  </a:lnTo>
                  <a:lnTo>
                    <a:pt x="154" y="224"/>
                  </a:lnTo>
                  <a:lnTo>
                    <a:pt x="159" y="224"/>
                  </a:lnTo>
                  <a:lnTo>
                    <a:pt x="169" y="234"/>
                  </a:lnTo>
                  <a:lnTo>
                    <a:pt x="164" y="234"/>
                  </a:lnTo>
                  <a:lnTo>
                    <a:pt x="169" y="234"/>
                  </a:lnTo>
                  <a:lnTo>
                    <a:pt x="179" y="234"/>
                  </a:lnTo>
                  <a:lnTo>
                    <a:pt x="179" y="254"/>
                  </a:lnTo>
                  <a:lnTo>
                    <a:pt x="179" y="249"/>
                  </a:lnTo>
                  <a:lnTo>
                    <a:pt x="184" y="244"/>
                  </a:lnTo>
                  <a:lnTo>
                    <a:pt x="184" y="249"/>
                  </a:lnTo>
                  <a:lnTo>
                    <a:pt x="188" y="244"/>
                  </a:lnTo>
                  <a:lnTo>
                    <a:pt x="188" y="254"/>
                  </a:lnTo>
                  <a:lnTo>
                    <a:pt x="198" y="264"/>
                  </a:lnTo>
                  <a:lnTo>
                    <a:pt x="193" y="264"/>
                  </a:lnTo>
                  <a:lnTo>
                    <a:pt x="198" y="264"/>
                  </a:lnTo>
                  <a:lnTo>
                    <a:pt x="203" y="259"/>
                  </a:lnTo>
                  <a:lnTo>
                    <a:pt x="203" y="244"/>
                  </a:lnTo>
                  <a:lnTo>
                    <a:pt x="208" y="234"/>
                  </a:lnTo>
                  <a:lnTo>
                    <a:pt x="208" y="224"/>
                  </a:lnTo>
                  <a:lnTo>
                    <a:pt x="213" y="209"/>
                  </a:lnTo>
                  <a:lnTo>
                    <a:pt x="213" y="65"/>
                  </a:lnTo>
                  <a:lnTo>
                    <a:pt x="218" y="75"/>
                  </a:lnTo>
                  <a:lnTo>
                    <a:pt x="218" y="90"/>
                  </a:lnTo>
                  <a:lnTo>
                    <a:pt x="223" y="105"/>
                  </a:lnTo>
                  <a:lnTo>
                    <a:pt x="223" y="125"/>
                  </a:lnTo>
                  <a:lnTo>
                    <a:pt x="228" y="130"/>
                  </a:lnTo>
                  <a:lnTo>
                    <a:pt x="228" y="139"/>
                  </a:lnTo>
                  <a:lnTo>
                    <a:pt x="233" y="139"/>
                  </a:lnTo>
                  <a:lnTo>
                    <a:pt x="238" y="134"/>
                  </a:lnTo>
                  <a:lnTo>
                    <a:pt x="238" y="115"/>
                  </a:lnTo>
                  <a:lnTo>
                    <a:pt x="243" y="120"/>
                  </a:lnTo>
                  <a:lnTo>
                    <a:pt x="243" y="159"/>
                  </a:lnTo>
                  <a:lnTo>
                    <a:pt x="248" y="164"/>
                  </a:lnTo>
                  <a:lnTo>
                    <a:pt x="258" y="154"/>
                  </a:lnTo>
                  <a:lnTo>
                    <a:pt x="253" y="154"/>
                  </a:lnTo>
                  <a:lnTo>
                    <a:pt x="258" y="179"/>
                  </a:lnTo>
                  <a:lnTo>
                    <a:pt x="263" y="184"/>
                  </a:lnTo>
                  <a:lnTo>
                    <a:pt x="263" y="209"/>
                  </a:lnTo>
                  <a:lnTo>
                    <a:pt x="268" y="204"/>
                  </a:lnTo>
                  <a:lnTo>
                    <a:pt x="268" y="249"/>
                  </a:lnTo>
                  <a:lnTo>
                    <a:pt x="273" y="244"/>
                  </a:lnTo>
                  <a:lnTo>
                    <a:pt x="273" y="239"/>
                  </a:lnTo>
                  <a:lnTo>
                    <a:pt x="273" y="254"/>
                  </a:lnTo>
                  <a:lnTo>
                    <a:pt x="278" y="269"/>
                  </a:lnTo>
                  <a:lnTo>
                    <a:pt x="278" y="288"/>
                  </a:lnTo>
                  <a:lnTo>
                    <a:pt x="283" y="293"/>
                  </a:lnTo>
                  <a:lnTo>
                    <a:pt x="288" y="288"/>
                  </a:lnTo>
                  <a:lnTo>
                    <a:pt x="288" y="293"/>
                  </a:lnTo>
                  <a:lnTo>
                    <a:pt x="293" y="288"/>
                  </a:lnTo>
                  <a:lnTo>
                    <a:pt x="293" y="293"/>
                  </a:lnTo>
                  <a:lnTo>
                    <a:pt x="298" y="288"/>
                  </a:lnTo>
                  <a:lnTo>
                    <a:pt x="298" y="259"/>
                  </a:lnTo>
                  <a:lnTo>
                    <a:pt x="303" y="254"/>
                  </a:lnTo>
                  <a:lnTo>
                    <a:pt x="308" y="259"/>
                  </a:lnTo>
                  <a:lnTo>
                    <a:pt x="308" y="274"/>
                  </a:lnTo>
                  <a:lnTo>
                    <a:pt x="313" y="278"/>
                  </a:lnTo>
                  <a:lnTo>
                    <a:pt x="313" y="288"/>
                  </a:lnTo>
                  <a:lnTo>
                    <a:pt x="313" y="283"/>
                  </a:lnTo>
                  <a:lnTo>
                    <a:pt x="318" y="288"/>
                  </a:lnTo>
                  <a:lnTo>
                    <a:pt x="318" y="303"/>
                  </a:lnTo>
                  <a:lnTo>
                    <a:pt x="318" y="288"/>
                  </a:lnTo>
                  <a:lnTo>
                    <a:pt x="323" y="278"/>
                  </a:lnTo>
                  <a:lnTo>
                    <a:pt x="328" y="283"/>
                  </a:lnTo>
                  <a:lnTo>
                    <a:pt x="328" y="293"/>
                  </a:lnTo>
                  <a:lnTo>
                    <a:pt x="328" y="278"/>
                  </a:lnTo>
                  <a:lnTo>
                    <a:pt x="332" y="269"/>
                  </a:lnTo>
                  <a:lnTo>
                    <a:pt x="332" y="249"/>
                  </a:lnTo>
                  <a:lnTo>
                    <a:pt x="337" y="254"/>
                  </a:lnTo>
                </a:path>
              </a:pathLst>
            </a:custGeom>
            <a:noFill/>
            <a:ln w="38100" cap="flat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1800" b="1">
                <a:solidFill>
                  <a:schemeClr val="accent3"/>
                </a:solidFill>
                <a:latin typeface="Helvetica" pitchFamily="34" charset="0"/>
              </a:endParaRPr>
            </a:p>
          </p:txBody>
        </p:sp>
        <p:sp>
          <p:nvSpPr>
            <p:cNvPr id="65975" name="Freeform 439"/>
            <p:cNvSpPr>
              <a:spLocks/>
            </p:cNvSpPr>
            <p:nvPr/>
          </p:nvSpPr>
          <p:spPr bwMode="auto">
            <a:xfrm>
              <a:off x="3295" y="2771"/>
              <a:ext cx="378" cy="248"/>
            </a:xfrm>
            <a:custGeom>
              <a:avLst/>
              <a:gdLst/>
              <a:ahLst/>
              <a:cxnLst>
                <a:cxn ang="0">
                  <a:pos x="5" y="224"/>
                </a:cxn>
                <a:cxn ang="0">
                  <a:pos x="10" y="224"/>
                </a:cxn>
                <a:cxn ang="0">
                  <a:pos x="20" y="214"/>
                </a:cxn>
                <a:cxn ang="0">
                  <a:pos x="35" y="228"/>
                </a:cxn>
                <a:cxn ang="0">
                  <a:pos x="45" y="248"/>
                </a:cxn>
                <a:cxn ang="0">
                  <a:pos x="55" y="169"/>
                </a:cxn>
                <a:cxn ang="0">
                  <a:pos x="60" y="154"/>
                </a:cxn>
                <a:cxn ang="0">
                  <a:pos x="70" y="144"/>
                </a:cxn>
                <a:cxn ang="0">
                  <a:pos x="80" y="243"/>
                </a:cxn>
                <a:cxn ang="0">
                  <a:pos x="85" y="233"/>
                </a:cxn>
                <a:cxn ang="0">
                  <a:pos x="90" y="214"/>
                </a:cxn>
                <a:cxn ang="0">
                  <a:pos x="100" y="209"/>
                </a:cxn>
                <a:cxn ang="0">
                  <a:pos x="105" y="219"/>
                </a:cxn>
                <a:cxn ang="0">
                  <a:pos x="110" y="114"/>
                </a:cxn>
                <a:cxn ang="0">
                  <a:pos x="120" y="219"/>
                </a:cxn>
                <a:cxn ang="0">
                  <a:pos x="125" y="214"/>
                </a:cxn>
                <a:cxn ang="0">
                  <a:pos x="130" y="55"/>
                </a:cxn>
                <a:cxn ang="0">
                  <a:pos x="135" y="45"/>
                </a:cxn>
                <a:cxn ang="0">
                  <a:pos x="144" y="10"/>
                </a:cxn>
                <a:cxn ang="0">
                  <a:pos x="149" y="209"/>
                </a:cxn>
                <a:cxn ang="0">
                  <a:pos x="159" y="214"/>
                </a:cxn>
                <a:cxn ang="0">
                  <a:pos x="169" y="219"/>
                </a:cxn>
                <a:cxn ang="0">
                  <a:pos x="174" y="214"/>
                </a:cxn>
                <a:cxn ang="0">
                  <a:pos x="189" y="238"/>
                </a:cxn>
                <a:cxn ang="0">
                  <a:pos x="194" y="233"/>
                </a:cxn>
                <a:cxn ang="0">
                  <a:pos x="204" y="209"/>
                </a:cxn>
                <a:cxn ang="0">
                  <a:pos x="209" y="238"/>
                </a:cxn>
                <a:cxn ang="0">
                  <a:pos x="219" y="238"/>
                </a:cxn>
                <a:cxn ang="0">
                  <a:pos x="229" y="243"/>
                </a:cxn>
                <a:cxn ang="0">
                  <a:pos x="234" y="238"/>
                </a:cxn>
                <a:cxn ang="0">
                  <a:pos x="249" y="243"/>
                </a:cxn>
                <a:cxn ang="0">
                  <a:pos x="254" y="228"/>
                </a:cxn>
                <a:cxn ang="0">
                  <a:pos x="264" y="214"/>
                </a:cxn>
                <a:cxn ang="0">
                  <a:pos x="274" y="233"/>
                </a:cxn>
                <a:cxn ang="0">
                  <a:pos x="283" y="238"/>
                </a:cxn>
                <a:cxn ang="0">
                  <a:pos x="298" y="243"/>
                </a:cxn>
                <a:cxn ang="0">
                  <a:pos x="308" y="238"/>
                </a:cxn>
                <a:cxn ang="0">
                  <a:pos x="318" y="243"/>
                </a:cxn>
                <a:cxn ang="0">
                  <a:pos x="338" y="233"/>
                </a:cxn>
                <a:cxn ang="0">
                  <a:pos x="343" y="238"/>
                </a:cxn>
                <a:cxn ang="0">
                  <a:pos x="353" y="233"/>
                </a:cxn>
                <a:cxn ang="0">
                  <a:pos x="368" y="238"/>
                </a:cxn>
              </a:cxnLst>
              <a:rect l="0" t="0" r="r" b="b"/>
              <a:pathLst>
                <a:path w="378" h="248">
                  <a:moveTo>
                    <a:pt x="0" y="204"/>
                  </a:moveTo>
                  <a:lnTo>
                    <a:pt x="0" y="219"/>
                  </a:lnTo>
                  <a:lnTo>
                    <a:pt x="5" y="224"/>
                  </a:lnTo>
                  <a:lnTo>
                    <a:pt x="5" y="228"/>
                  </a:lnTo>
                  <a:lnTo>
                    <a:pt x="10" y="233"/>
                  </a:lnTo>
                  <a:lnTo>
                    <a:pt x="10" y="224"/>
                  </a:lnTo>
                  <a:lnTo>
                    <a:pt x="15" y="219"/>
                  </a:lnTo>
                  <a:lnTo>
                    <a:pt x="15" y="209"/>
                  </a:lnTo>
                  <a:lnTo>
                    <a:pt x="20" y="214"/>
                  </a:lnTo>
                  <a:lnTo>
                    <a:pt x="25" y="214"/>
                  </a:lnTo>
                  <a:lnTo>
                    <a:pt x="30" y="219"/>
                  </a:lnTo>
                  <a:lnTo>
                    <a:pt x="35" y="228"/>
                  </a:lnTo>
                  <a:lnTo>
                    <a:pt x="35" y="238"/>
                  </a:lnTo>
                  <a:lnTo>
                    <a:pt x="40" y="243"/>
                  </a:lnTo>
                  <a:lnTo>
                    <a:pt x="45" y="248"/>
                  </a:lnTo>
                  <a:lnTo>
                    <a:pt x="45" y="184"/>
                  </a:lnTo>
                  <a:lnTo>
                    <a:pt x="55" y="174"/>
                  </a:lnTo>
                  <a:lnTo>
                    <a:pt x="55" y="169"/>
                  </a:lnTo>
                  <a:lnTo>
                    <a:pt x="55" y="174"/>
                  </a:lnTo>
                  <a:lnTo>
                    <a:pt x="60" y="164"/>
                  </a:lnTo>
                  <a:lnTo>
                    <a:pt x="60" y="154"/>
                  </a:lnTo>
                  <a:lnTo>
                    <a:pt x="65" y="149"/>
                  </a:lnTo>
                  <a:lnTo>
                    <a:pt x="65" y="139"/>
                  </a:lnTo>
                  <a:lnTo>
                    <a:pt x="70" y="144"/>
                  </a:lnTo>
                  <a:lnTo>
                    <a:pt x="70" y="189"/>
                  </a:lnTo>
                  <a:lnTo>
                    <a:pt x="75" y="248"/>
                  </a:lnTo>
                  <a:lnTo>
                    <a:pt x="80" y="243"/>
                  </a:lnTo>
                  <a:lnTo>
                    <a:pt x="80" y="248"/>
                  </a:lnTo>
                  <a:lnTo>
                    <a:pt x="80" y="238"/>
                  </a:lnTo>
                  <a:lnTo>
                    <a:pt x="85" y="233"/>
                  </a:lnTo>
                  <a:lnTo>
                    <a:pt x="85" y="224"/>
                  </a:lnTo>
                  <a:lnTo>
                    <a:pt x="90" y="219"/>
                  </a:lnTo>
                  <a:lnTo>
                    <a:pt x="90" y="214"/>
                  </a:lnTo>
                  <a:lnTo>
                    <a:pt x="95" y="209"/>
                  </a:lnTo>
                  <a:lnTo>
                    <a:pt x="95" y="204"/>
                  </a:lnTo>
                  <a:lnTo>
                    <a:pt x="100" y="209"/>
                  </a:lnTo>
                  <a:lnTo>
                    <a:pt x="100" y="204"/>
                  </a:lnTo>
                  <a:lnTo>
                    <a:pt x="100" y="209"/>
                  </a:lnTo>
                  <a:lnTo>
                    <a:pt x="105" y="219"/>
                  </a:lnTo>
                  <a:lnTo>
                    <a:pt x="105" y="204"/>
                  </a:lnTo>
                  <a:lnTo>
                    <a:pt x="110" y="214"/>
                  </a:lnTo>
                  <a:lnTo>
                    <a:pt x="110" y="114"/>
                  </a:lnTo>
                  <a:lnTo>
                    <a:pt x="115" y="114"/>
                  </a:lnTo>
                  <a:lnTo>
                    <a:pt x="115" y="194"/>
                  </a:lnTo>
                  <a:lnTo>
                    <a:pt x="120" y="219"/>
                  </a:lnTo>
                  <a:lnTo>
                    <a:pt x="120" y="224"/>
                  </a:lnTo>
                  <a:lnTo>
                    <a:pt x="120" y="209"/>
                  </a:lnTo>
                  <a:lnTo>
                    <a:pt x="125" y="214"/>
                  </a:lnTo>
                  <a:lnTo>
                    <a:pt x="125" y="174"/>
                  </a:lnTo>
                  <a:lnTo>
                    <a:pt x="130" y="124"/>
                  </a:lnTo>
                  <a:lnTo>
                    <a:pt x="130" y="55"/>
                  </a:lnTo>
                  <a:lnTo>
                    <a:pt x="135" y="35"/>
                  </a:lnTo>
                  <a:lnTo>
                    <a:pt x="135" y="35"/>
                  </a:lnTo>
                  <a:lnTo>
                    <a:pt x="135" y="45"/>
                  </a:lnTo>
                  <a:lnTo>
                    <a:pt x="139" y="60"/>
                  </a:lnTo>
                  <a:lnTo>
                    <a:pt x="139" y="15"/>
                  </a:lnTo>
                  <a:lnTo>
                    <a:pt x="144" y="10"/>
                  </a:lnTo>
                  <a:lnTo>
                    <a:pt x="144" y="0"/>
                  </a:lnTo>
                  <a:lnTo>
                    <a:pt x="149" y="40"/>
                  </a:lnTo>
                  <a:lnTo>
                    <a:pt x="149" y="209"/>
                  </a:lnTo>
                  <a:lnTo>
                    <a:pt x="154" y="219"/>
                  </a:lnTo>
                  <a:lnTo>
                    <a:pt x="154" y="224"/>
                  </a:lnTo>
                  <a:lnTo>
                    <a:pt x="159" y="214"/>
                  </a:lnTo>
                  <a:lnTo>
                    <a:pt x="164" y="209"/>
                  </a:lnTo>
                  <a:lnTo>
                    <a:pt x="164" y="214"/>
                  </a:lnTo>
                  <a:lnTo>
                    <a:pt x="169" y="219"/>
                  </a:lnTo>
                  <a:lnTo>
                    <a:pt x="169" y="214"/>
                  </a:lnTo>
                  <a:lnTo>
                    <a:pt x="174" y="209"/>
                  </a:lnTo>
                  <a:lnTo>
                    <a:pt x="174" y="214"/>
                  </a:lnTo>
                  <a:lnTo>
                    <a:pt x="179" y="233"/>
                  </a:lnTo>
                  <a:lnTo>
                    <a:pt x="179" y="238"/>
                  </a:lnTo>
                  <a:lnTo>
                    <a:pt x="189" y="238"/>
                  </a:lnTo>
                  <a:lnTo>
                    <a:pt x="189" y="243"/>
                  </a:lnTo>
                  <a:lnTo>
                    <a:pt x="194" y="238"/>
                  </a:lnTo>
                  <a:lnTo>
                    <a:pt x="194" y="233"/>
                  </a:lnTo>
                  <a:lnTo>
                    <a:pt x="199" y="224"/>
                  </a:lnTo>
                  <a:lnTo>
                    <a:pt x="199" y="209"/>
                  </a:lnTo>
                  <a:lnTo>
                    <a:pt x="204" y="209"/>
                  </a:lnTo>
                  <a:lnTo>
                    <a:pt x="204" y="238"/>
                  </a:lnTo>
                  <a:lnTo>
                    <a:pt x="214" y="238"/>
                  </a:lnTo>
                  <a:lnTo>
                    <a:pt x="209" y="238"/>
                  </a:lnTo>
                  <a:lnTo>
                    <a:pt x="214" y="224"/>
                  </a:lnTo>
                  <a:lnTo>
                    <a:pt x="219" y="228"/>
                  </a:lnTo>
                  <a:lnTo>
                    <a:pt x="219" y="238"/>
                  </a:lnTo>
                  <a:lnTo>
                    <a:pt x="219" y="233"/>
                  </a:lnTo>
                  <a:lnTo>
                    <a:pt x="224" y="238"/>
                  </a:lnTo>
                  <a:lnTo>
                    <a:pt x="229" y="243"/>
                  </a:lnTo>
                  <a:lnTo>
                    <a:pt x="229" y="238"/>
                  </a:lnTo>
                  <a:lnTo>
                    <a:pt x="239" y="238"/>
                  </a:lnTo>
                  <a:lnTo>
                    <a:pt x="234" y="238"/>
                  </a:lnTo>
                  <a:lnTo>
                    <a:pt x="239" y="243"/>
                  </a:lnTo>
                  <a:lnTo>
                    <a:pt x="244" y="243"/>
                  </a:lnTo>
                  <a:lnTo>
                    <a:pt x="249" y="243"/>
                  </a:lnTo>
                  <a:lnTo>
                    <a:pt x="254" y="228"/>
                  </a:lnTo>
                  <a:lnTo>
                    <a:pt x="254" y="233"/>
                  </a:lnTo>
                  <a:lnTo>
                    <a:pt x="254" y="228"/>
                  </a:lnTo>
                  <a:lnTo>
                    <a:pt x="259" y="224"/>
                  </a:lnTo>
                  <a:lnTo>
                    <a:pt x="264" y="228"/>
                  </a:lnTo>
                  <a:lnTo>
                    <a:pt x="264" y="214"/>
                  </a:lnTo>
                  <a:lnTo>
                    <a:pt x="269" y="219"/>
                  </a:lnTo>
                  <a:lnTo>
                    <a:pt x="269" y="228"/>
                  </a:lnTo>
                  <a:lnTo>
                    <a:pt x="274" y="233"/>
                  </a:lnTo>
                  <a:lnTo>
                    <a:pt x="274" y="238"/>
                  </a:lnTo>
                  <a:lnTo>
                    <a:pt x="279" y="233"/>
                  </a:lnTo>
                  <a:lnTo>
                    <a:pt x="283" y="238"/>
                  </a:lnTo>
                  <a:lnTo>
                    <a:pt x="288" y="243"/>
                  </a:lnTo>
                  <a:lnTo>
                    <a:pt x="293" y="243"/>
                  </a:lnTo>
                  <a:lnTo>
                    <a:pt x="298" y="243"/>
                  </a:lnTo>
                  <a:lnTo>
                    <a:pt x="303" y="238"/>
                  </a:lnTo>
                  <a:lnTo>
                    <a:pt x="308" y="243"/>
                  </a:lnTo>
                  <a:lnTo>
                    <a:pt x="308" y="238"/>
                  </a:lnTo>
                  <a:lnTo>
                    <a:pt x="308" y="243"/>
                  </a:lnTo>
                  <a:lnTo>
                    <a:pt x="313" y="243"/>
                  </a:lnTo>
                  <a:lnTo>
                    <a:pt x="318" y="243"/>
                  </a:lnTo>
                  <a:lnTo>
                    <a:pt x="323" y="238"/>
                  </a:lnTo>
                  <a:lnTo>
                    <a:pt x="328" y="243"/>
                  </a:lnTo>
                  <a:lnTo>
                    <a:pt x="338" y="233"/>
                  </a:lnTo>
                  <a:lnTo>
                    <a:pt x="333" y="233"/>
                  </a:lnTo>
                  <a:lnTo>
                    <a:pt x="338" y="238"/>
                  </a:lnTo>
                  <a:lnTo>
                    <a:pt x="343" y="238"/>
                  </a:lnTo>
                  <a:lnTo>
                    <a:pt x="348" y="233"/>
                  </a:lnTo>
                  <a:lnTo>
                    <a:pt x="358" y="233"/>
                  </a:lnTo>
                  <a:lnTo>
                    <a:pt x="353" y="233"/>
                  </a:lnTo>
                  <a:lnTo>
                    <a:pt x="358" y="233"/>
                  </a:lnTo>
                  <a:lnTo>
                    <a:pt x="363" y="238"/>
                  </a:lnTo>
                  <a:lnTo>
                    <a:pt x="368" y="238"/>
                  </a:lnTo>
                  <a:lnTo>
                    <a:pt x="373" y="238"/>
                  </a:lnTo>
                  <a:lnTo>
                    <a:pt x="378" y="238"/>
                  </a:lnTo>
                </a:path>
              </a:pathLst>
            </a:custGeom>
            <a:noFill/>
            <a:ln w="38100" cap="flat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1800" b="1">
                <a:solidFill>
                  <a:schemeClr val="accent3"/>
                </a:solidFill>
                <a:latin typeface="Helvetica" pitchFamily="34" charset="0"/>
              </a:endParaRPr>
            </a:p>
          </p:txBody>
        </p:sp>
        <p:sp>
          <p:nvSpPr>
            <p:cNvPr id="65976" name="Freeform 440"/>
            <p:cNvSpPr>
              <a:spLocks/>
            </p:cNvSpPr>
            <p:nvPr/>
          </p:nvSpPr>
          <p:spPr bwMode="auto">
            <a:xfrm>
              <a:off x="3673" y="2771"/>
              <a:ext cx="372" cy="253"/>
            </a:xfrm>
            <a:custGeom>
              <a:avLst/>
              <a:gdLst/>
              <a:ahLst/>
              <a:cxnLst>
                <a:cxn ang="0">
                  <a:pos x="10" y="233"/>
                </a:cxn>
                <a:cxn ang="0">
                  <a:pos x="15" y="243"/>
                </a:cxn>
                <a:cxn ang="0">
                  <a:pos x="30" y="243"/>
                </a:cxn>
                <a:cxn ang="0">
                  <a:pos x="45" y="224"/>
                </a:cxn>
                <a:cxn ang="0">
                  <a:pos x="54" y="243"/>
                </a:cxn>
                <a:cxn ang="0">
                  <a:pos x="59" y="233"/>
                </a:cxn>
                <a:cxn ang="0">
                  <a:pos x="69" y="238"/>
                </a:cxn>
                <a:cxn ang="0">
                  <a:pos x="74" y="169"/>
                </a:cxn>
                <a:cxn ang="0">
                  <a:pos x="84" y="189"/>
                </a:cxn>
                <a:cxn ang="0">
                  <a:pos x="89" y="194"/>
                </a:cxn>
                <a:cxn ang="0">
                  <a:pos x="99" y="174"/>
                </a:cxn>
                <a:cxn ang="0">
                  <a:pos x="104" y="94"/>
                </a:cxn>
                <a:cxn ang="0">
                  <a:pos x="109" y="84"/>
                </a:cxn>
                <a:cxn ang="0">
                  <a:pos x="119" y="119"/>
                </a:cxn>
                <a:cxn ang="0">
                  <a:pos x="129" y="159"/>
                </a:cxn>
                <a:cxn ang="0">
                  <a:pos x="134" y="189"/>
                </a:cxn>
                <a:cxn ang="0">
                  <a:pos x="139" y="184"/>
                </a:cxn>
                <a:cxn ang="0">
                  <a:pos x="154" y="194"/>
                </a:cxn>
                <a:cxn ang="0">
                  <a:pos x="164" y="174"/>
                </a:cxn>
                <a:cxn ang="0">
                  <a:pos x="169" y="149"/>
                </a:cxn>
                <a:cxn ang="0">
                  <a:pos x="174" y="144"/>
                </a:cxn>
                <a:cxn ang="0">
                  <a:pos x="184" y="194"/>
                </a:cxn>
                <a:cxn ang="0">
                  <a:pos x="189" y="134"/>
                </a:cxn>
                <a:cxn ang="0">
                  <a:pos x="193" y="129"/>
                </a:cxn>
                <a:cxn ang="0">
                  <a:pos x="208" y="129"/>
                </a:cxn>
                <a:cxn ang="0">
                  <a:pos x="213" y="0"/>
                </a:cxn>
                <a:cxn ang="0">
                  <a:pos x="218" y="89"/>
                </a:cxn>
                <a:cxn ang="0">
                  <a:pos x="228" y="149"/>
                </a:cxn>
                <a:cxn ang="0">
                  <a:pos x="238" y="179"/>
                </a:cxn>
                <a:cxn ang="0">
                  <a:pos x="243" y="169"/>
                </a:cxn>
                <a:cxn ang="0">
                  <a:pos x="253" y="154"/>
                </a:cxn>
                <a:cxn ang="0">
                  <a:pos x="268" y="149"/>
                </a:cxn>
                <a:cxn ang="0">
                  <a:pos x="273" y="139"/>
                </a:cxn>
                <a:cxn ang="0">
                  <a:pos x="283" y="149"/>
                </a:cxn>
                <a:cxn ang="0">
                  <a:pos x="298" y="154"/>
                </a:cxn>
                <a:cxn ang="0">
                  <a:pos x="303" y="189"/>
                </a:cxn>
                <a:cxn ang="0">
                  <a:pos x="313" y="238"/>
                </a:cxn>
                <a:cxn ang="0">
                  <a:pos x="318" y="233"/>
                </a:cxn>
                <a:cxn ang="0">
                  <a:pos x="333" y="233"/>
                </a:cxn>
                <a:cxn ang="0">
                  <a:pos x="342" y="233"/>
                </a:cxn>
                <a:cxn ang="0">
                  <a:pos x="357" y="224"/>
                </a:cxn>
                <a:cxn ang="0">
                  <a:pos x="367" y="219"/>
                </a:cxn>
              </a:cxnLst>
              <a:rect l="0" t="0" r="r" b="b"/>
              <a:pathLst>
                <a:path w="372" h="253">
                  <a:moveTo>
                    <a:pt x="0" y="238"/>
                  </a:moveTo>
                  <a:lnTo>
                    <a:pt x="5" y="238"/>
                  </a:lnTo>
                  <a:lnTo>
                    <a:pt x="10" y="233"/>
                  </a:lnTo>
                  <a:lnTo>
                    <a:pt x="10" y="228"/>
                  </a:lnTo>
                  <a:lnTo>
                    <a:pt x="15" y="233"/>
                  </a:lnTo>
                  <a:lnTo>
                    <a:pt x="15" y="243"/>
                  </a:lnTo>
                  <a:lnTo>
                    <a:pt x="20" y="243"/>
                  </a:lnTo>
                  <a:lnTo>
                    <a:pt x="25" y="243"/>
                  </a:lnTo>
                  <a:lnTo>
                    <a:pt x="30" y="243"/>
                  </a:lnTo>
                  <a:lnTo>
                    <a:pt x="35" y="243"/>
                  </a:lnTo>
                  <a:lnTo>
                    <a:pt x="45" y="233"/>
                  </a:lnTo>
                  <a:lnTo>
                    <a:pt x="45" y="224"/>
                  </a:lnTo>
                  <a:lnTo>
                    <a:pt x="49" y="228"/>
                  </a:lnTo>
                  <a:lnTo>
                    <a:pt x="49" y="238"/>
                  </a:lnTo>
                  <a:lnTo>
                    <a:pt x="54" y="243"/>
                  </a:lnTo>
                  <a:lnTo>
                    <a:pt x="54" y="233"/>
                  </a:lnTo>
                  <a:lnTo>
                    <a:pt x="59" y="238"/>
                  </a:lnTo>
                  <a:lnTo>
                    <a:pt x="59" y="233"/>
                  </a:lnTo>
                  <a:lnTo>
                    <a:pt x="59" y="238"/>
                  </a:lnTo>
                  <a:lnTo>
                    <a:pt x="64" y="243"/>
                  </a:lnTo>
                  <a:lnTo>
                    <a:pt x="69" y="238"/>
                  </a:lnTo>
                  <a:lnTo>
                    <a:pt x="69" y="214"/>
                  </a:lnTo>
                  <a:lnTo>
                    <a:pt x="74" y="199"/>
                  </a:lnTo>
                  <a:lnTo>
                    <a:pt x="74" y="169"/>
                  </a:lnTo>
                  <a:lnTo>
                    <a:pt x="79" y="164"/>
                  </a:lnTo>
                  <a:lnTo>
                    <a:pt x="84" y="174"/>
                  </a:lnTo>
                  <a:lnTo>
                    <a:pt x="84" y="189"/>
                  </a:lnTo>
                  <a:lnTo>
                    <a:pt x="89" y="194"/>
                  </a:lnTo>
                  <a:lnTo>
                    <a:pt x="89" y="199"/>
                  </a:lnTo>
                  <a:lnTo>
                    <a:pt x="89" y="194"/>
                  </a:lnTo>
                  <a:lnTo>
                    <a:pt x="94" y="194"/>
                  </a:lnTo>
                  <a:lnTo>
                    <a:pt x="94" y="184"/>
                  </a:lnTo>
                  <a:lnTo>
                    <a:pt x="99" y="174"/>
                  </a:lnTo>
                  <a:lnTo>
                    <a:pt x="99" y="169"/>
                  </a:lnTo>
                  <a:lnTo>
                    <a:pt x="104" y="149"/>
                  </a:lnTo>
                  <a:lnTo>
                    <a:pt x="104" y="94"/>
                  </a:lnTo>
                  <a:lnTo>
                    <a:pt x="109" y="89"/>
                  </a:lnTo>
                  <a:lnTo>
                    <a:pt x="109" y="80"/>
                  </a:lnTo>
                  <a:lnTo>
                    <a:pt x="109" y="84"/>
                  </a:lnTo>
                  <a:lnTo>
                    <a:pt x="114" y="89"/>
                  </a:lnTo>
                  <a:lnTo>
                    <a:pt x="114" y="114"/>
                  </a:lnTo>
                  <a:lnTo>
                    <a:pt x="119" y="119"/>
                  </a:lnTo>
                  <a:lnTo>
                    <a:pt x="119" y="149"/>
                  </a:lnTo>
                  <a:lnTo>
                    <a:pt x="124" y="154"/>
                  </a:lnTo>
                  <a:lnTo>
                    <a:pt x="129" y="159"/>
                  </a:lnTo>
                  <a:lnTo>
                    <a:pt x="129" y="184"/>
                  </a:lnTo>
                  <a:lnTo>
                    <a:pt x="134" y="194"/>
                  </a:lnTo>
                  <a:lnTo>
                    <a:pt x="134" y="189"/>
                  </a:lnTo>
                  <a:lnTo>
                    <a:pt x="134" y="194"/>
                  </a:lnTo>
                  <a:lnTo>
                    <a:pt x="144" y="184"/>
                  </a:lnTo>
                  <a:lnTo>
                    <a:pt x="139" y="184"/>
                  </a:lnTo>
                  <a:lnTo>
                    <a:pt x="144" y="194"/>
                  </a:lnTo>
                  <a:lnTo>
                    <a:pt x="149" y="199"/>
                  </a:lnTo>
                  <a:lnTo>
                    <a:pt x="154" y="194"/>
                  </a:lnTo>
                  <a:lnTo>
                    <a:pt x="159" y="189"/>
                  </a:lnTo>
                  <a:lnTo>
                    <a:pt x="159" y="179"/>
                  </a:lnTo>
                  <a:lnTo>
                    <a:pt x="164" y="174"/>
                  </a:lnTo>
                  <a:lnTo>
                    <a:pt x="164" y="169"/>
                  </a:lnTo>
                  <a:lnTo>
                    <a:pt x="169" y="164"/>
                  </a:lnTo>
                  <a:lnTo>
                    <a:pt x="169" y="149"/>
                  </a:lnTo>
                  <a:lnTo>
                    <a:pt x="174" y="139"/>
                  </a:lnTo>
                  <a:lnTo>
                    <a:pt x="174" y="134"/>
                  </a:lnTo>
                  <a:lnTo>
                    <a:pt x="174" y="144"/>
                  </a:lnTo>
                  <a:lnTo>
                    <a:pt x="179" y="159"/>
                  </a:lnTo>
                  <a:lnTo>
                    <a:pt x="179" y="189"/>
                  </a:lnTo>
                  <a:lnTo>
                    <a:pt x="184" y="194"/>
                  </a:lnTo>
                  <a:lnTo>
                    <a:pt x="184" y="179"/>
                  </a:lnTo>
                  <a:lnTo>
                    <a:pt x="189" y="154"/>
                  </a:lnTo>
                  <a:lnTo>
                    <a:pt x="189" y="134"/>
                  </a:lnTo>
                  <a:lnTo>
                    <a:pt x="193" y="129"/>
                  </a:lnTo>
                  <a:lnTo>
                    <a:pt x="193" y="124"/>
                  </a:lnTo>
                  <a:lnTo>
                    <a:pt x="193" y="129"/>
                  </a:lnTo>
                  <a:lnTo>
                    <a:pt x="203" y="129"/>
                  </a:lnTo>
                  <a:lnTo>
                    <a:pt x="203" y="124"/>
                  </a:lnTo>
                  <a:lnTo>
                    <a:pt x="208" y="129"/>
                  </a:lnTo>
                  <a:lnTo>
                    <a:pt x="208" y="60"/>
                  </a:lnTo>
                  <a:lnTo>
                    <a:pt x="213" y="40"/>
                  </a:lnTo>
                  <a:lnTo>
                    <a:pt x="213" y="0"/>
                  </a:lnTo>
                  <a:lnTo>
                    <a:pt x="213" y="5"/>
                  </a:lnTo>
                  <a:lnTo>
                    <a:pt x="218" y="15"/>
                  </a:lnTo>
                  <a:lnTo>
                    <a:pt x="218" y="89"/>
                  </a:lnTo>
                  <a:lnTo>
                    <a:pt x="223" y="109"/>
                  </a:lnTo>
                  <a:lnTo>
                    <a:pt x="223" y="144"/>
                  </a:lnTo>
                  <a:lnTo>
                    <a:pt x="228" y="149"/>
                  </a:lnTo>
                  <a:lnTo>
                    <a:pt x="228" y="179"/>
                  </a:lnTo>
                  <a:lnTo>
                    <a:pt x="233" y="184"/>
                  </a:lnTo>
                  <a:lnTo>
                    <a:pt x="238" y="179"/>
                  </a:lnTo>
                  <a:lnTo>
                    <a:pt x="238" y="169"/>
                  </a:lnTo>
                  <a:lnTo>
                    <a:pt x="243" y="164"/>
                  </a:lnTo>
                  <a:lnTo>
                    <a:pt x="243" y="169"/>
                  </a:lnTo>
                  <a:lnTo>
                    <a:pt x="243" y="164"/>
                  </a:lnTo>
                  <a:lnTo>
                    <a:pt x="248" y="159"/>
                  </a:lnTo>
                  <a:lnTo>
                    <a:pt x="253" y="154"/>
                  </a:lnTo>
                  <a:lnTo>
                    <a:pt x="258" y="159"/>
                  </a:lnTo>
                  <a:lnTo>
                    <a:pt x="263" y="154"/>
                  </a:lnTo>
                  <a:lnTo>
                    <a:pt x="268" y="149"/>
                  </a:lnTo>
                  <a:lnTo>
                    <a:pt x="268" y="139"/>
                  </a:lnTo>
                  <a:lnTo>
                    <a:pt x="273" y="134"/>
                  </a:lnTo>
                  <a:lnTo>
                    <a:pt x="273" y="139"/>
                  </a:lnTo>
                  <a:lnTo>
                    <a:pt x="273" y="134"/>
                  </a:lnTo>
                  <a:lnTo>
                    <a:pt x="283" y="144"/>
                  </a:lnTo>
                  <a:lnTo>
                    <a:pt x="283" y="149"/>
                  </a:lnTo>
                  <a:lnTo>
                    <a:pt x="288" y="149"/>
                  </a:lnTo>
                  <a:lnTo>
                    <a:pt x="293" y="149"/>
                  </a:lnTo>
                  <a:lnTo>
                    <a:pt x="298" y="154"/>
                  </a:lnTo>
                  <a:lnTo>
                    <a:pt x="298" y="159"/>
                  </a:lnTo>
                  <a:lnTo>
                    <a:pt x="303" y="164"/>
                  </a:lnTo>
                  <a:lnTo>
                    <a:pt x="303" y="189"/>
                  </a:lnTo>
                  <a:lnTo>
                    <a:pt x="308" y="204"/>
                  </a:lnTo>
                  <a:lnTo>
                    <a:pt x="308" y="233"/>
                  </a:lnTo>
                  <a:lnTo>
                    <a:pt x="313" y="238"/>
                  </a:lnTo>
                  <a:lnTo>
                    <a:pt x="313" y="253"/>
                  </a:lnTo>
                  <a:lnTo>
                    <a:pt x="318" y="243"/>
                  </a:lnTo>
                  <a:lnTo>
                    <a:pt x="318" y="233"/>
                  </a:lnTo>
                  <a:lnTo>
                    <a:pt x="323" y="233"/>
                  </a:lnTo>
                  <a:lnTo>
                    <a:pt x="328" y="238"/>
                  </a:lnTo>
                  <a:lnTo>
                    <a:pt x="333" y="233"/>
                  </a:lnTo>
                  <a:lnTo>
                    <a:pt x="337" y="233"/>
                  </a:lnTo>
                  <a:lnTo>
                    <a:pt x="342" y="238"/>
                  </a:lnTo>
                  <a:lnTo>
                    <a:pt x="342" y="233"/>
                  </a:lnTo>
                  <a:lnTo>
                    <a:pt x="347" y="228"/>
                  </a:lnTo>
                  <a:lnTo>
                    <a:pt x="352" y="233"/>
                  </a:lnTo>
                  <a:lnTo>
                    <a:pt x="357" y="224"/>
                  </a:lnTo>
                  <a:lnTo>
                    <a:pt x="357" y="219"/>
                  </a:lnTo>
                  <a:lnTo>
                    <a:pt x="357" y="228"/>
                  </a:lnTo>
                  <a:lnTo>
                    <a:pt x="367" y="219"/>
                  </a:lnTo>
                  <a:lnTo>
                    <a:pt x="367" y="209"/>
                  </a:lnTo>
                  <a:lnTo>
                    <a:pt x="372" y="204"/>
                  </a:lnTo>
                </a:path>
              </a:pathLst>
            </a:custGeom>
            <a:noFill/>
            <a:ln w="38100" cap="flat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1800" b="1">
                <a:solidFill>
                  <a:schemeClr val="accent3"/>
                </a:solidFill>
                <a:latin typeface="Helvetica" pitchFamily="34" charset="0"/>
              </a:endParaRPr>
            </a:p>
          </p:txBody>
        </p:sp>
        <p:sp>
          <p:nvSpPr>
            <p:cNvPr id="65977" name="Freeform 441"/>
            <p:cNvSpPr>
              <a:spLocks/>
            </p:cNvSpPr>
            <p:nvPr/>
          </p:nvSpPr>
          <p:spPr bwMode="auto">
            <a:xfrm>
              <a:off x="4045" y="2612"/>
              <a:ext cx="363" cy="387"/>
            </a:xfrm>
            <a:custGeom>
              <a:avLst/>
              <a:gdLst/>
              <a:ahLst/>
              <a:cxnLst>
                <a:cxn ang="0">
                  <a:pos x="10" y="363"/>
                </a:cxn>
                <a:cxn ang="0">
                  <a:pos x="15" y="368"/>
                </a:cxn>
                <a:cxn ang="0">
                  <a:pos x="30" y="343"/>
                </a:cxn>
                <a:cxn ang="0">
                  <a:pos x="35" y="353"/>
                </a:cxn>
                <a:cxn ang="0">
                  <a:pos x="50" y="353"/>
                </a:cxn>
                <a:cxn ang="0">
                  <a:pos x="55" y="0"/>
                </a:cxn>
                <a:cxn ang="0">
                  <a:pos x="60" y="358"/>
                </a:cxn>
                <a:cxn ang="0">
                  <a:pos x="70" y="348"/>
                </a:cxn>
                <a:cxn ang="0">
                  <a:pos x="80" y="363"/>
                </a:cxn>
                <a:cxn ang="0">
                  <a:pos x="95" y="358"/>
                </a:cxn>
                <a:cxn ang="0">
                  <a:pos x="100" y="298"/>
                </a:cxn>
                <a:cxn ang="0">
                  <a:pos x="105" y="209"/>
                </a:cxn>
                <a:cxn ang="0">
                  <a:pos x="114" y="239"/>
                </a:cxn>
                <a:cxn ang="0">
                  <a:pos x="119" y="239"/>
                </a:cxn>
                <a:cxn ang="0">
                  <a:pos x="129" y="174"/>
                </a:cxn>
                <a:cxn ang="0">
                  <a:pos x="134" y="248"/>
                </a:cxn>
                <a:cxn ang="0">
                  <a:pos x="144" y="278"/>
                </a:cxn>
                <a:cxn ang="0">
                  <a:pos x="154" y="303"/>
                </a:cxn>
                <a:cxn ang="0">
                  <a:pos x="159" y="323"/>
                </a:cxn>
                <a:cxn ang="0">
                  <a:pos x="174" y="358"/>
                </a:cxn>
                <a:cxn ang="0">
                  <a:pos x="179" y="387"/>
                </a:cxn>
                <a:cxn ang="0">
                  <a:pos x="194" y="338"/>
                </a:cxn>
                <a:cxn ang="0">
                  <a:pos x="199" y="298"/>
                </a:cxn>
                <a:cxn ang="0">
                  <a:pos x="209" y="318"/>
                </a:cxn>
                <a:cxn ang="0">
                  <a:pos x="214" y="333"/>
                </a:cxn>
                <a:cxn ang="0">
                  <a:pos x="224" y="298"/>
                </a:cxn>
                <a:cxn ang="0">
                  <a:pos x="229" y="298"/>
                </a:cxn>
                <a:cxn ang="0">
                  <a:pos x="239" y="308"/>
                </a:cxn>
                <a:cxn ang="0">
                  <a:pos x="244" y="308"/>
                </a:cxn>
                <a:cxn ang="0">
                  <a:pos x="258" y="298"/>
                </a:cxn>
                <a:cxn ang="0">
                  <a:pos x="263" y="298"/>
                </a:cxn>
                <a:cxn ang="0">
                  <a:pos x="268" y="313"/>
                </a:cxn>
                <a:cxn ang="0">
                  <a:pos x="278" y="303"/>
                </a:cxn>
                <a:cxn ang="0">
                  <a:pos x="293" y="313"/>
                </a:cxn>
                <a:cxn ang="0">
                  <a:pos x="303" y="303"/>
                </a:cxn>
                <a:cxn ang="0">
                  <a:pos x="308" y="308"/>
                </a:cxn>
                <a:cxn ang="0">
                  <a:pos x="318" y="323"/>
                </a:cxn>
                <a:cxn ang="0">
                  <a:pos x="328" y="353"/>
                </a:cxn>
                <a:cxn ang="0">
                  <a:pos x="333" y="378"/>
                </a:cxn>
                <a:cxn ang="0">
                  <a:pos x="343" y="358"/>
                </a:cxn>
                <a:cxn ang="0">
                  <a:pos x="348" y="358"/>
                </a:cxn>
                <a:cxn ang="0">
                  <a:pos x="363" y="378"/>
                </a:cxn>
              </a:cxnLst>
              <a:rect l="0" t="0" r="r" b="b"/>
              <a:pathLst>
                <a:path w="363" h="387">
                  <a:moveTo>
                    <a:pt x="0" y="363"/>
                  </a:moveTo>
                  <a:lnTo>
                    <a:pt x="5" y="363"/>
                  </a:lnTo>
                  <a:lnTo>
                    <a:pt x="10" y="363"/>
                  </a:lnTo>
                  <a:lnTo>
                    <a:pt x="15" y="368"/>
                  </a:lnTo>
                  <a:lnTo>
                    <a:pt x="15" y="363"/>
                  </a:lnTo>
                  <a:lnTo>
                    <a:pt x="15" y="368"/>
                  </a:lnTo>
                  <a:lnTo>
                    <a:pt x="20" y="363"/>
                  </a:lnTo>
                  <a:lnTo>
                    <a:pt x="20" y="353"/>
                  </a:lnTo>
                  <a:lnTo>
                    <a:pt x="30" y="343"/>
                  </a:lnTo>
                  <a:lnTo>
                    <a:pt x="25" y="343"/>
                  </a:lnTo>
                  <a:lnTo>
                    <a:pt x="30" y="348"/>
                  </a:lnTo>
                  <a:lnTo>
                    <a:pt x="35" y="353"/>
                  </a:lnTo>
                  <a:lnTo>
                    <a:pt x="40" y="353"/>
                  </a:lnTo>
                  <a:lnTo>
                    <a:pt x="45" y="353"/>
                  </a:lnTo>
                  <a:lnTo>
                    <a:pt x="50" y="353"/>
                  </a:lnTo>
                  <a:lnTo>
                    <a:pt x="50" y="224"/>
                  </a:lnTo>
                  <a:lnTo>
                    <a:pt x="55" y="154"/>
                  </a:lnTo>
                  <a:lnTo>
                    <a:pt x="55" y="0"/>
                  </a:lnTo>
                  <a:lnTo>
                    <a:pt x="55" y="219"/>
                  </a:lnTo>
                  <a:lnTo>
                    <a:pt x="65" y="358"/>
                  </a:lnTo>
                  <a:lnTo>
                    <a:pt x="60" y="358"/>
                  </a:lnTo>
                  <a:lnTo>
                    <a:pt x="65" y="358"/>
                  </a:lnTo>
                  <a:lnTo>
                    <a:pt x="70" y="343"/>
                  </a:lnTo>
                  <a:lnTo>
                    <a:pt x="70" y="348"/>
                  </a:lnTo>
                  <a:lnTo>
                    <a:pt x="70" y="343"/>
                  </a:lnTo>
                  <a:lnTo>
                    <a:pt x="80" y="343"/>
                  </a:lnTo>
                  <a:lnTo>
                    <a:pt x="80" y="363"/>
                  </a:lnTo>
                  <a:lnTo>
                    <a:pt x="85" y="358"/>
                  </a:lnTo>
                  <a:lnTo>
                    <a:pt x="90" y="363"/>
                  </a:lnTo>
                  <a:lnTo>
                    <a:pt x="95" y="358"/>
                  </a:lnTo>
                  <a:lnTo>
                    <a:pt x="95" y="343"/>
                  </a:lnTo>
                  <a:lnTo>
                    <a:pt x="100" y="333"/>
                  </a:lnTo>
                  <a:lnTo>
                    <a:pt x="100" y="298"/>
                  </a:lnTo>
                  <a:lnTo>
                    <a:pt x="105" y="253"/>
                  </a:lnTo>
                  <a:lnTo>
                    <a:pt x="105" y="184"/>
                  </a:lnTo>
                  <a:lnTo>
                    <a:pt x="105" y="209"/>
                  </a:lnTo>
                  <a:lnTo>
                    <a:pt x="109" y="199"/>
                  </a:lnTo>
                  <a:lnTo>
                    <a:pt x="109" y="243"/>
                  </a:lnTo>
                  <a:lnTo>
                    <a:pt x="114" y="239"/>
                  </a:lnTo>
                  <a:lnTo>
                    <a:pt x="114" y="234"/>
                  </a:lnTo>
                  <a:lnTo>
                    <a:pt x="119" y="224"/>
                  </a:lnTo>
                  <a:lnTo>
                    <a:pt x="119" y="239"/>
                  </a:lnTo>
                  <a:lnTo>
                    <a:pt x="124" y="234"/>
                  </a:lnTo>
                  <a:lnTo>
                    <a:pt x="124" y="179"/>
                  </a:lnTo>
                  <a:lnTo>
                    <a:pt x="129" y="174"/>
                  </a:lnTo>
                  <a:lnTo>
                    <a:pt x="129" y="204"/>
                  </a:lnTo>
                  <a:lnTo>
                    <a:pt x="134" y="229"/>
                  </a:lnTo>
                  <a:lnTo>
                    <a:pt x="134" y="248"/>
                  </a:lnTo>
                  <a:lnTo>
                    <a:pt x="139" y="253"/>
                  </a:lnTo>
                  <a:lnTo>
                    <a:pt x="139" y="273"/>
                  </a:lnTo>
                  <a:lnTo>
                    <a:pt x="144" y="278"/>
                  </a:lnTo>
                  <a:lnTo>
                    <a:pt x="144" y="293"/>
                  </a:lnTo>
                  <a:lnTo>
                    <a:pt x="149" y="298"/>
                  </a:lnTo>
                  <a:lnTo>
                    <a:pt x="154" y="303"/>
                  </a:lnTo>
                  <a:lnTo>
                    <a:pt x="154" y="298"/>
                  </a:lnTo>
                  <a:lnTo>
                    <a:pt x="159" y="303"/>
                  </a:lnTo>
                  <a:lnTo>
                    <a:pt x="159" y="323"/>
                  </a:lnTo>
                  <a:lnTo>
                    <a:pt x="164" y="333"/>
                  </a:lnTo>
                  <a:lnTo>
                    <a:pt x="164" y="343"/>
                  </a:lnTo>
                  <a:lnTo>
                    <a:pt x="174" y="358"/>
                  </a:lnTo>
                  <a:lnTo>
                    <a:pt x="174" y="368"/>
                  </a:lnTo>
                  <a:lnTo>
                    <a:pt x="179" y="378"/>
                  </a:lnTo>
                  <a:lnTo>
                    <a:pt x="179" y="387"/>
                  </a:lnTo>
                  <a:lnTo>
                    <a:pt x="189" y="387"/>
                  </a:lnTo>
                  <a:lnTo>
                    <a:pt x="189" y="358"/>
                  </a:lnTo>
                  <a:lnTo>
                    <a:pt x="194" y="338"/>
                  </a:lnTo>
                  <a:lnTo>
                    <a:pt x="194" y="318"/>
                  </a:lnTo>
                  <a:lnTo>
                    <a:pt x="199" y="308"/>
                  </a:lnTo>
                  <a:lnTo>
                    <a:pt x="199" y="298"/>
                  </a:lnTo>
                  <a:lnTo>
                    <a:pt x="199" y="308"/>
                  </a:lnTo>
                  <a:lnTo>
                    <a:pt x="204" y="313"/>
                  </a:lnTo>
                  <a:lnTo>
                    <a:pt x="209" y="318"/>
                  </a:lnTo>
                  <a:lnTo>
                    <a:pt x="209" y="323"/>
                  </a:lnTo>
                  <a:lnTo>
                    <a:pt x="214" y="328"/>
                  </a:lnTo>
                  <a:lnTo>
                    <a:pt x="214" y="333"/>
                  </a:lnTo>
                  <a:lnTo>
                    <a:pt x="219" y="328"/>
                  </a:lnTo>
                  <a:lnTo>
                    <a:pt x="219" y="313"/>
                  </a:lnTo>
                  <a:lnTo>
                    <a:pt x="224" y="298"/>
                  </a:lnTo>
                  <a:lnTo>
                    <a:pt x="224" y="303"/>
                  </a:lnTo>
                  <a:lnTo>
                    <a:pt x="224" y="298"/>
                  </a:lnTo>
                  <a:lnTo>
                    <a:pt x="229" y="298"/>
                  </a:lnTo>
                  <a:lnTo>
                    <a:pt x="229" y="308"/>
                  </a:lnTo>
                  <a:lnTo>
                    <a:pt x="234" y="313"/>
                  </a:lnTo>
                  <a:lnTo>
                    <a:pt x="239" y="308"/>
                  </a:lnTo>
                  <a:lnTo>
                    <a:pt x="239" y="303"/>
                  </a:lnTo>
                  <a:lnTo>
                    <a:pt x="244" y="298"/>
                  </a:lnTo>
                  <a:lnTo>
                    <a:pt x="244" y="308"/>
                  </a:lnTo>
                  <a:lnTo>
                    <a:pt x="253" y="308"/>
                  </a:lnTo>
                  <a:lnTo>
                    <a:pt x="253" y="288"/>
                  </a:lnTo>
                  <a:lnTo>
                    <a:pt x="258" y="298"/>
                  </a:lnTo>
                  <a:lnTo>
                    <a:pt x="258" y="288"/>
                  </a:lnTo>
                  <a:lnTo>
                    <a:pt x="258" y="293"/>
                  </a:lnTo>
                  <a:lnTo>
                    <a:pt x="263" y="298"/>
                  </a:lnTo>
                  <a:lnTo>
                    <a:pt x="263" y="303"/>
                  </a:lnTo>
                  <a:lnTo>
                    <a:pt x="268" y="308"/>
                  </a:lnTo>
                  <a:lnTo>
                    <a:pt x="268" y="313"/>
                  </a:lnTo>
                  <a:lnTo>
                    <a:pt x="268" y="293"/>
                  </a:lnTo>
                  <a:lnTo>
                    <a:pt x="273" y="298"/>
                  </a:lnTo>
                  <a:lnTo>
                    <a:pt x="278" y="303"/>
                  </a:lnTo>
                  <a:lnTo>
                    <a:pt x="283" y="308"/>
                  </a:lnTo>
                  <a:lnTo>
                    <a:pt x="288" y="308"/>
                  </a:lnTo>
                  <a:lnTo>
                    <a:pt x="293" y="313"/>
                  </a:lnTo>
                  <a:lnTo>
                    <a:pt x="298" y="308"/>
                  </a:lnTo>
                  <a:lnTo>
                    <a:pt x="298" y="298"/>
                  </a:lnTo>
                  <a:lnTo>
                    <a:pt x="303" y="303"/>
                  </a:lnTo>
                  <a:lnTo>
                    <a:pt x="303" y="293"/>
                  </a:lnTo>
                  <a:lnTo>
                    <a:pt x="308" y="298"/>
                  </a:lnTo>
                  <a:lnTo>
                    <a:pt x="308" y="308"/>
                  </a:lnTo>
                  <a:lnTo>
                    <a:pt x="313" y="303"/>
                  </a:lnTo>
                  <a:lnTo>
                    <a:pt x="313" y="313"/>
                  </a:lnTo>
                  <a:lnTo>
                    <a:pt x="318" y="323"/>
                  </a:lnTo>
                  <a:lnTo>
                    <a:pt x="323" y="333"/>
                  </a:lnTo>
                  <a:lnTo>
                    <a:pt x="323" y="348"/>
                  </a:lnTo>
                  <a:lnTo>
                    <a:pt x="328" y="353"/>
                  </a:lnTo>
                  <a:lnTo>
                    <a:pt x="328" y="363"/>
                  </a:lnTo>
                  <a:lnTo>
                    <a:pt x="333" y="368"/>
                  </a:lnTo>
                  <a:lnTo>
                    <a:pt x="333" y="378"/>
                  </a:lnTo>
                  <a:lnTo>
                    <a:pt x="338" y="373"/>
                  </a:lnTo>
                  <a:lnTo>
                    <a:pt x="338" y="368"/>
                  </a:lnTo>
                  <a:lnTo>
                    <a:pt x="343" y="358"/>
                  </a:lnTo>
                  <a:lnTo>
                    <a:pt x="343" y="368"/>
                  </a:lnTo>
                  <a:lnTo>
                    <a:pt x="348" y="363"/>
                  </a:lnTo>
                  <a:lnTo>
                    <a:pt x="348" y="358"/>
                  </a:lnTo>
                  <a:lnTo>
                    <a:pt x="353" y="353"/>
                  </a:lnTo>
                  <a:lnTo>
                    <a:pt x="353" y="368"/>
                  </a:lnTo>
                  <a:lnTo>
                    <a:pt x="363" y="378"/>
                  </a:lnTo>
                  <a:lnTo>
                    <a:pt x="358" y="378"/>
                  </a:lnTo>
                  <a:lnTo>
                    <a:pt x="363" y="373"/>
                  </a:lnTo>
                </a:path>
              </a:pathLst>
            </a:custGeom>
            <a:noFill/>
            <a:ln w="38100" cap="flat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1800" b="1">
                <a:solidFill>
                  <a:schemeClr val="accent3"/>
                </a:solidFill>
                <a:latin typeface="Helvetica" pitchFamily="34" charset="0"/>
              </a:endParaRPr>
            </a:p>
          </p:txBody>
        </p:sp>
        <p:sp>
          <p:nvSpPr>
            <p:cNvPr id="65978" name="Freeform 442"/>
            <p:cNvSpPr>
              <a:spLocks/>
            </p:cNvSpPr>
            <p:nvPr/>
          </p:nvSpPr>
          <p:spPr bwMode="auto">
            <a:xfrm>
              <a:off x="4408" y="2945"/>
              <a:ext cx="54" cy="45"/>
            </a:xfrm>
            <a:custGeom>
              <a:avLst/>
              <a:gdLst/>
              <a:ahLst/>
              <a:cxnLst>
                <a:cxn ang="0">
                  <a:pos x="0" y="40"/>
                </a:cxn>
                <a:cxn ang="0">
                  <a:pos x="10" y="40"/>
                </a:cxn>
                <a:cxn ang="0">
                  <a:pos x="10" y="45"/>
                </a:cxn>
                <a:cxn ang="0">
                  <a:pos x="15" y="45"/>
                </a:cxn>
                <a:cxn ang="0">
                  <a:pos x="20" y="40"/>
                </a:cxn>
                <a:cxn ang="0">
                  <a:pos x="30" y="30"/>
                </a:cxn>
                <a:cxn ang="0">
                  <a:pos x="25" y="30"/>
                </a:cxn>
                <a:cxn ang="0">
                  <a:pos x="30" y="35"/>
                </a:cxn>
                <a:cxn ang="0">
                  <a:pos x="34" y="30"/>
                </a:cxn>
                <a:cxn ang="0">
                  <a:pos x="39" y="25"/>
                </a:cxn>
                <a:cxn ang="0">
                  <a:pos x="39" y="15"/>
                </a:cxn>
                <a:cxn ang="0">
                  <a:pos x="44" y="10"/>
                </a:cxn>
                <a:cxn ang="0">
                  <a:pos x="44" y="5"/>
                </a:cxn>
                <a:cxn ang="0">
                  <a:pos x="49" y="0"/>
                </a:cxn>
                <a:cxn ang="0">
                  <a:pos x="49" y="5"/>
                </a:cxn>
                <a:cxn ang="0">
                  <a:pos x="49" y="0"/>
                </a:cxn>
                <a:cxn ang="0">
                  <a:pos x="54" y="15"/>
                </a:cxn>
                <a:cxn ang="0">
                  <a:pos x="54" y="40"/>
                </a:cxn>
              </a:cxnLst>
              <a:rect l="0" t="0" r="r" b="b"/>
              <a:pathLst>
                <a:path w="54" h="45">
                  <a:moveTo>
                    <a:pt x="0" y="40"/>
                  </a:moveTo>
                  <a:lnTo>
                    <a:pt x="10" y="40"/>
                  </a:lnTo>
                  <a:lnTo>
                    <a:pt x="10" y="45"/>
                  </a:lnTo>
                  <a:lnTo>
                    <a:pt x="15" y="45"/>
                  </a:lnTo>
                  <a:lnTo>
                    <a:pt x="20" y="40"/>
                  </a:lnTo>
                  <a:lnTo>
                    <a:pt x="30" y="30"/>
                  </a:lnTo>
                  <a:lnTo>
                    <a:pt x="25" y="30"/>
                  </a:lnTo>
                  <a:lnTo>
                    <a:pt x="30" y="35"/>
                  </a:lnTo>
                  <a:lnTo>
                    <a:pt x="34" y="30"/>
                  </a:lnTo>
                  <a:lnTo>
                    <a:pt x="39" y="25"/>
                  </a:lnTo>
                  <a:lnTo>
                    <a:pt x="39" y="15"/>
                  </a:lnTo>
                  <a:lnTo>
                    <a:pt x="44" y="10"/>
                  </a:lnTo>
                  <a:lnTo>
                    <a:pt x="44" y="5"/>
                  </a:lnTo>
                  <a:lnTo>
                    <a:pt x="49" y="0"/>
                  </a:lnTo>
                  <a:lnTo>
                    <a:pt x="49" y="5"/>
                  </a:lnTo>
                  <a:lnTo>
                    <a:pt x="49" y="0"/>
                  </a:lnTo>
                  <a:lnTo>
                    <a:pt x="54" y="15"/>
                  </a:lnTo>
                  <a:lnTo>
                    <a:pt x="54" y="40"/>
                  </a:lnTo>
                </a:path>
              </a:pathLst>
            </a:custGeom>
            <a:noFill/>
            <a:ln w="38100" cap="flat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1800" b="1">
                <a:solidFill>
                  <a:schemeClr val="accent3"/>
                </a:solidFill>
                <a:latin typeface="Helvetica" pitchFamily="34" charset="0"/>
              </a:endParaRPr>
            </a:p>
          </p:txBody>
        </p:sp>
        <p:sp>
          <p:nvSpPr>
            <p:cNvPr id="65979" name="Freeform 443"/>
            <p:cNvSpPr>
              <a:spLocks/>
            </p:cNvSpPr>
            <p:nvPr/>
          </p:nvSpPr>
          <p:spPr bwMode="auto">
            <a:xfrm>
              <a:off x="1453" y="3014"/>
              <a:ext cx="631" cy="1"/>
            </a:xfrm>
            <a:custGeom>
              <a:avLst/>
              <a:gdLst/>
              <a:ahLst/>
              <a:cxnLst>
                <a:cxn ang="0">
                  <a:pos x="10" y="0"/>
                </a:cxn>
                <a:cxn ang="0">
                  <a:pos x="25" y="0"/>
                </a:cxn>
                <a:cxn ang="0">
                  <a:pos x="40" y="0"/>
                </a:cxn>
                <a:cxn ang="0">
                  <a:pos x="55" y="0"/>
                </a:cxn>
                <a:cxn ang="0">
                  <a:pos x="70" y="0"/>
                </a:cxn>
                <a:cxn ang="0">
                  <a:pos x="85" y="0"/>
                </a:cxn>
                <a:cxn ang="0">
                  <a:pos x="100" y="0"/>
                </a:cxn>
                <a:cxn ang="0">
                  <a:pos x="114" y="0"/>
                </a:cxn>
                <a:cxn ang="0">
                  <a:pos x="129" y="0"/>
                </a:cxn>
                <a:cxn ang="0">
                  <a:pos x="144" y="0"/>
                </a:cxn>
                <a:cxn ang="0">
                  <a:pos x="159" y="0"/>
                </a:cxn>
                <a:cxn ang="0">
                  <a:pos x="174" y="0"/>
                </a:cxn>
                <a:cxn ang="0">
                  <a:pos x="189" y="0"/>
                </a:cxn>
                <a:cxn ang="0">
                  <a:pos x="204" y="0"/>
                </a:cxn>
                <a:cxn ang="0">
                  <a:pos x="219" y="0"/>
                </a:cxn>
                <a:cxn ang="0">
                  <a:pos x="234" y="0"/>
                </a:cxn>
                <a:cxn ang="0">
                  <a:pos x="249" y="0"/>
                </a:cxn>
                <a:cxn ang="0">
                  <a:pos x="263" y="0"/>
                </a:cxn>
                <a:cxn ang="0">
                  <a:pos x="278" y="0"/>
                </a:cxn>
                <a:cxn ang="0">
                  <a:pos x="293" y="0"/>
                </a:cxn>
                <a:cxn ang="0">
                  <a:pos x="308" y="0"/>
                </a:cxn>
                <a:cxn ang="0">
                  <a:pos x="323" y="0"/>
                </a:cxn>
                <a:cxn ang="0">
                  <a:pos x="338" y="0"/>
                </a:cxn>
                <a:cxn ang="0">
                  <a:pos x="353" y="0"/>
                </a:cxn>
                <a:cxn ang="0">
                  <a:pos x="368" y="0"/>
                </a:cxn>
                <a:cxn ang="0">
                  <a:pos x="383" y="0"/>
                </a:cxn>
                <a:cxn ang="0">
                  <a:pos x="397" y="0"/>
                </a:cxn>
                <a:cxn ang="0">
                  <a:pos x="412" y="0"/>
                </a:cxn>
                <a:cxn ang="0">
                  <a:pos x="427" y="0"/>
                </a:cxn>
                <a:cxn ang="0">
                  <a:pos x="442" y="0"/>
                </a:cxn>
                <a:cxn ang="0">
                  <a:pos x="457" y="0"/>
                </a:cxn>
                <a:cxn ang="0">
                  <a:pos x="472" y="0"/>
                </a:cxn>
                <a:cxn ang="0">
                  <a:pos x="487" y="0"/>
                </a:cxn>
                <a:cxn ang="0">
                  <a:pos x="502" y="0"/>
                </a:cxn>
                <a:cxn ang="0">
                  <a:pos x="517" y="0"/>
                </a:cxn>
                <a:cxn ang="0">
                  <a:pos x="532" y="0"/>
                </a:cxn>
                <a:cxn ang="0">
                  <a:pos x="546" y="0"/>
                </a:cxn>
                <a:cxn ang="0">
                  <a:pos x="561" y="0"/>
                </a:cxn>
                <a:cxn ang="0">
                  <a:pos x="576" y="0"/>
                </a:cxn>
                <a:cxn ang="0">
                  <a:pos x="591" y="0"/>
                </a:cxn>
                <a:cxn ang="0">
                  <a:pos x="606" y="0"/>
                </a:cxn>
                <a:cxn ang="0">
                  <a:pos x="621" y="0"/>
                </a:cxn>
              </a:cxnLst>
              <a:rect l="0" t="0" r="r" b="b"/>
              <a:pathLst>
                <a:path w="631">
                  <a:moveTo>
                    <a:pt x="0" y="0"/>
                  </a:moveTo>
                  <a:lnTo>
                    <a:pt x="5" y="0"/>
                  </a:lnTo>
                  <a:lnTo>
                    <a:pt x="10" y="0"/>
                  </a:lnTo>
                  <a:lnTo>
                    <a:pt x="15" y="0"/>
                  </a:lnTo>
                  <a:lnTo>
                    <a:pt x="20" y="0"/>
                  </a:lnTo>
                  <a:lnTo>
                    <a:pt x="25" y="0"/>
                  </a:lnTo>
                  <a:lnTo>
                    <a:pt x="30" y="0"/>
                  </a:lnTo>
                  <a:lnTo>
                    <a:pt x="35" y="0"/>
                  </a:lnTo>
                  <a:lnTo>
                    <a:pt x="40" y="0"/>
                  </a:lnTo>
                  <a:lnTo>
                    <a:pt x="45" y="0"/>
                  </a:lnTo>
                  <a:lnTo>
                    <a:pt x="50" y="0"/>
                  </a:lnTo>
                  <a:lnTo>
                    <a:pt x="55" y="0"/>
                  </a:lnTo>
                  <a:lnTo>
                    <a:pt x="60" y="0"/>
                  </a:lnTo>
                  <a:lnTo>
                    <a:pt x="65" y="0"/>
                  </a:lnTo>
                  <a:lnTo>
                    <a:pt x="70" y="0"/>
                  </a:lnTo>
                  <a:lnTo>
                    <a:pt x="75" y="0"/>
                  </a:lnTo>
                  <a:lnTo>
                    <a:pt x="80" y="0"/>
                  </a:lnTo>
                  <a:lnTo>
                    <a:pt x="85" y="0"/>
                  </a:lnTo>
                  <a:lnTo>
                    <a:pt x="90" y="0"/>
                  </a:lnTo>
                  <a:lnTo>
                    <a:pt x="95" y="0"/>
                  </a:lnTo>
                  <a:lnTo>
                    <a:pt x="100" y="0"/>
                  </a:lnTo>
                  <a:lnTo>
                    <a:pt x="105" y="0"/>
                  </a:lnTo>
                  <a:lnTo>
                    <a:pt x="109" y="0"/>
                  </a:lnTo>
                  <a:lnTo>
                    <a:pt x="114" y="0"/>
                  </a:lnTo>
                  <a:lnTo>
                    <a:pt x="119" y="0"/>
                  </a:lnTo>
                  <a:lnTo>
                    <a:pt x="124" y="0"/>
                  </a:lnTo>
                  <a:lnTo>
                    <a:pt x="129" y="0"/>
                  </a:lnTo>
                  <a:lnTo>
                    <a:pt x="134" y="0"/>
                  </a:lnTo>
                  <a:lnTo>
                    <a:pt x="139" y="0"/>
                  </a:lnTo>
                  <a:lnTo>
                    <a:pt x="144" y="0"/>
                  </a:lnTo>
                  <a:lnTo>
                    <a:pt x="149" y="0"/>
                  </a:lnTo>
                  <a:lnTo>
                    <a:pt x="154" y="0"/>
                  </a:lnTo>
                  <a:lnTo>
                    <a:pt x="159" y="0"/>
                  </a:lnTo>
                  <a:lnTo>
                    <a:pt x="164" y="0"/>
                  </a:lnTo>
                  <a:lnTo>
                    <a:pt x="169" y="0"/>
                  </a:lnTo>
                  <a:lnTo>
                    <a:pt x="174" y="0"/>
                  </a:lnTo>
                  <a:lnTo>
                    <a:pt x="179" y="0"/>
                  </a:lnTo>
                  <a:lnTo>
                    <a:pt x="184" y="0"/>
                  </a:lnTo>
                  <a:lnTo>
                    <a:pt x="189" y="0"/>
                  </a:lnTo>
                  <a:lnTo>
                    <a:pt x="194" y="0"/>
                  </a:lnTo>
                  <a:lnTo>
                    <a:pt x="199" y="0"/>
                  </a:lnTo>
                  <a:lnTo>
                    <a:pt x="204" y="0"/>
                  </a:lnTo>
                  <a:lnTo>
                    <a:pt x="209" y="0"/>
                  </a:lnTo>
                  <a:lnTo>
                    <a:pt x="214" y="0"/>
                  </a:lnTo>
                  <a:lnTo>
                    <a:pt x="219" y="0"/>
                  </a:lnTo>
                  <a:lnTo>
                    <a:pt x="224" y="0"/>
                  </a:lnTo>
                  <a:lnTo>
                    <a:pt x="229" y="0"/>
                  </a:lnTo>
                  <a:lnTo>
                    <a:pt x="234" y="0"/>
                  </a:lnTo>
                  <a:lnTo>
                    <a:pt x="239" y="0"/>
                  </a:lnTo>
                  <a:lnTo>
                    <a:pt x="244" y="0"/>
                  </a:lnTo>
                  <a:lnTo>
                    <a:pt x="249" y="0"/>
                  </a:lnTo>
                  <a:lnTo>
                    <a:pt x="253" y="0"/>
                  </a:lnTo>
                  <a:lnTo>
                    <a:pt x="258" y="0"/>
                  </a:lnTo>
                  <a:lnTo>
                    <a:pt x="263" y="0"/>
                  </a:lnTo>
                  <a:lnTo>
                    <a:pt x="268" y="0"/>
                  </a:lnTo>
                  <a:lnTo>
                    <a:pt x="273" y="0"/>
                  </a:lnTo>
                  <a:lnTo>
                    <a:pt x="278" y="0"/>
                  </a:lnTo>
                  <a:lnTo>
                    <a:pt x="283" y="0"/>
                  </a:lnTo>
                  <a:lnTo>
                    <a:pt x="288" y="0"/>
                  </a:lnTo>
                  <a:lnTo>
                    <a:pt x="293" y="0"/>
                  </a:lnTo>
                  <a:lnTo>
                    <a:pt x="298" y="0"/>
                  </a:lnTo>
                  <a:lnTo>
                    <a:pt x="303" y="0"/>
                  </a:lnTo>
                  <a:lnTo>
                    <a:pt x="308" y="0"/>
                  </a:lnTo>
                  <a:lnTo>
                    <a:pt x="313" y="0"/>
                  </a:lnTo>
                  <a:lnTo>
                    <a:pt x="318" y="0"/>
                  </a:lnTo>
                  <a:lnTo>
                    <a:pt x="323" y="0"/>
                  </a:lnTo>
                  <a:lnTo>
                    <a:pt x="328" y="0"/>
                  </a:lnTo>
                  <a:lnTo>
                    <a:pt x="333" y="0"/>
                  </a:lnTo>
                  <a:lnTo>
                    <a:pt x="338" y="0"/>
                  </a:lnTo>
                  <a:lnTo>
                    <a:pt x="343" y="0"/>
                  </a:lnTo>
                  <a:lnTo>
                    <a:pt x="348" y="0"/>
                  </a:lnTo>
                  <a:lnTo>
                    <a:pt x="353" y="0"/>
                  </a:lnTo>
                  <a:lnTo>
                    <a:pt x="358" y="0"/>
                  </a:lnTo>
                  <a:lnTo>
                    <a:pt x="363" y="0"/>
                  </a:lnTo>
                  <a:lnTo>
                    <a:pt x="368" y="0"/>
                  </a:lnTo>
                  <a:lnTo>
                    <a:pt x="373" y="0"/>
                  </a:lnTo>
                  <a:lnTo>
                    <a:pt x="378" y="0"/>
                  </a:lnTo>
                  <a:lnTo>
                    <a:pt x="383" y="0"/>
                  </a:lnTo>
                  <a:lnTo>
                    <a:pt x="388" y="0"/>
                  </a:lnTo>
                  <a:lnTo>
                    <a:pt x="393" y="0"/>
                  </a:lnTo>
                  <a:lnTo>
                    <a:pt x="397" y="0"/>
                  </a:lnTo>
                  <a:lnTo>
                    <a:pt x="402" y="0"/>
                  </a:lnTo>
                  <a:lnTo>
                    <a:pt x="407" y="0"/>
                  </a:lnTo>
                  <a:lnTo>
                    <a:pt x="412" y="0"/>
                  </a:lnTo>
                  <a:lnTo>
                    <a:pt x="417" y="0"/>
                  </a:lnTo>
                  <a:lnTo>
                    <a:pt x="422" y="0"/>
                  </a:lnTo>
                  <a:lnTo>
                    <a:pt x="427" y="0"/>
                  </a:lnTo>
                  <a:lnTo>
                    <a:pt x="432" y="0"/>
                  </a:lnTo>
                  <a:lnTo>
                    <a:pt x="437" y="0"/>
                  </a:lnTo>
                  <a:lnTo>
                    <a:pt x="442" y="0"/>
                  </a:lnTo>
                  <a:lnTo>
                    <a:pt x="447" y="0"/>
                  </a:lnTo>
                  <a:lnTo>
                    <a:pt x="452" y="0"/>
                  </a:lnTo>
                  <a:lnTo>
                    <a:pt x="457" y="0"/>
                  </a:lnTo>
                  <a:lnTo>
                    <a:pt x="462" y="0"/>
                  </a:lnTo>
                  <a:lnTo>
                    <a:pt x="467" y="0"/>
                  </a:lnTo>
                  <a:lnTo>
                    <a:pt x="472" y="0"/>
                  </a:lnTo>
                  <a:lnTo>
                    <a:pt x="477" y="0"/>
                  </a:lnTo>
                  <a:lnTo>
                    <a:pt x="482" y="0"/>
                  </a:lnTo>
                  <a:lnTo>
                    <a:pt x="487" y="0"/>
                  </a:lnTo>
                  <a:lnTo>
                    <a:pt x="492" y="0"/>
                  </a:lnTo>
                  <a:lnTo>
                    <a:pt x="497" y="0"/>
                  </a:lnTo>
                  <a:lnTo>
                    <a:pt x="502" y="0"/>
                  </a:lnTo>
                  <a:lnTo>
                    <a:pt x="507" y="0"/>
                  </a:lnTo>
                  <a:lnTo>
                    <a:pt x="512" y="0"/>
                  </a:lnTo>
                  <a:lnTo>
                    <a:pt x="517" y="0"/>
                  </a:lnTo>
                  <a:lnTo>
                    <a:pt x="522" y="0"/>
                  </a:lnTo>
                  <a:lnTo>
                    <a:pt x="527" y="0"/>
                  </a:lnTo>
                  <a:lnTo>
                    <a:pt x="532" y="0"/>
                  </a:lnTo>
                  <a:lnTo>
                    <a:pt x="537" y="0"/>
                  </a:lnTo>
                  <a:lnTo>
                    <a:pt x="541" y="0"/>
                  </a:lnTo>
                  <a:lnTo>
                    <a:pt x="546" y="0"/>
                  </a:lnTo>
                  <a:lnTo>
                    <a:pt x="551" y="0"/>
                  </a:lnTo>
                  <a:lnTo>
                    <a:pt x="556" y="0"/>
                  </a:lnTo>
                  <a:lnTo>
                    <a:pt x="561" y="0"/>
                  </a:lnTo>
                  <a:lnTo>
                    <a:pt x="566" y="0"/>
                  </a:lnTo>
                  <a:lnTo>
                    <a:pt x="571" y="0"/>
                  </a:lnTo>
                  <a:lnTo>
                    <a:pt x="576" y="0"/>
                  </a:lnTo>
                  <a:lnTo>
                    <a:pt x="581" y="0"/>
                  </a:lnTo>
                  <a:lnTo>
                    <a:pt x="586" y="0"/>
                  </a:lnTo>
                  <a:lnTo>
                    <a:pt x="591" y="0"/>
                  </a:lnTo>
                  <a:lnTo>
                    <a:pt x="596" y="0"/>
                  </a:lnTo>
                  <a:lnTo>
                    <a:pt x="601" y="0"/>
                  </a:lnTo>
                  <a:lnTo>
                    <a:pt x="606" y="0"/>
                  </a:lnTo>
                  <a:lnTo>
                    <a:pt x="611" y="0"/>
                  </a:lnTo>
                  <a:lnTo>
                    <a:pt x="616" y="0"/>
                  </a:lnTo>
                  <a:lnTo>
                    <a:pt x="621" y="0"/>
                  </a:lnTo>
                  <a:lnTo>
                    <a:pt x="626" y="0"/>
                  </a:lnTo>
                  <a:lnTo>
                    <a:pt x="631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1800" b="1">
                <a:solidFill>
                  <a:schemeClr val="accent3"/>
                </a:solidFill>
                <a:latin typeface="Helvetica" pitchFamily="34" charset="0"/>
              </a:endParaRPr>
            </a:p>
          </p:txBody>
        </p:sp>
        <p:sp>
          <p:nvSpPr>
            <p:cNvPr id="65980" name="Freeform 444"/>
            <p:cNvSpPr>
              <a:spLocks/>
            </p:cNvSpPr>
            <p:nvPr/>
          </p:nvSpPr>
          <p:spPr bwMode="auto">
            <a:xfrm>
              <a:off x="2084" y="3014"/>
              <a:ext cx="630" cy="1"/>
            </a:xfrm>
            <a:custGeom>
              <a:avLst/>
              <a:gdLst/>
              <a:ahLst/>
              <a:cxnLst>
                <a:cxn ang="0">
                  <a:pos x="10" y="0"/>
                </a:cxn>
                <a:cxn ang="0">
                  <a:pos x="25" y="0"/>
                </a:cxn>
                <a:cxn ang="0">
                  <a:pos x="40" y="0"/>
                </a:cxn>
                <a:cxn ang="0">
                  <a:pos x="54" y="0"/>
                </a:cxn>
                <a:cxn ang="0">
                  <a:pos x="69" y="0"/>
                </a:cxn>
                <a:cxn ang="0">
                  <a:pos x="84" y="0"/>
                </a:cxn>
                <a:cxn ang="0">
                  <a:pos x="99" y="0"/>
                </a:cxn>
                <a:cxn ang="0">
                  <a:pos x="114" y="0"/>
                </a:cxn>
                <a:cxn ang="0">
                  <a:pos x="129" y="0"/>
                </a:cxn>
                <a:cxn ang="0">
                  <a:pos x="144" y="0"/>
                </a:cxn>
                <a:cxn ang="0">
                  <a:pos x="159" y="0"/>
                </a:cxn>
                <a:cxn ang="0">
                  <a:pos x="174" y="0"/>
                </a:cxn>
                <a:cxn ang="0">
                  <a:pos x="189" y="0"/>
                </a:cxn>
                <a:cxn ang="0">
                  <a:pos x="203" y="0"/>
                </a:cxn>
                <a:cxn ang="0">
                  <a:pos x="218" y="0"/>
                </a:cxn>
                <a:cxn ang="0">
                  <a:pos x="233" y="0"/>
                </a:cxn>
                <a:cxn ang="0">
                  <a:pos x="248" y="0"/>
                </a:cxn>
                <a:cxn ang="0">
                  <a:pos x="263" y="0"/>
                </a:cxn>
                <a:cxn ang="0">
                  <a:pos x="278" y="0"/>
                </a:cxn>
                <a:cxn ang="0">
                  <a:pos x="293" y="0"/>
                </a:cxn>
                <a:cxn ang="0">
                  <a:pos x="308" y="0"/>
                </a:cxn>
                <a:cxn ang="0">
                  <a:pos x="323" y="0"/>
                </a:cxn>
                <a:cxn ang="0">
                  <a:pos x="338" y="0"/>
                </a:cxn>
                <a:cxn ang="0">
                  <a:pos x="352" y="0"/>
                </a:cxn>
                <a:cxn ang="0">
                  <a:pos x="367" y="0"/>
                </a:cxn>
                <a:cxn ang="0">
                  <a:pos x="382" y="0"/>
                </a:cxn>
                <a:cxn ang="0">
                  <a:pos x="397" y="0"/>
                </a:cxn>
                <a:cxn ang="0">
                  <a:pos x="412" y="0"/>
                </a:cxn>
                <a:cxn ang="0">
                  <a:pos x="427" y="0"/>
                </a:cxn>
                <a:cxn ang="0">
                  <a:pos x="442" y="0"/>
                </a:cxn>
                <a:cxn ang="0">
                  <a:pos x="457" y="0"/>
                </a:cxn>
                <a:cxn ang="0">
                  <a:pos x="472" y="0"/>
                </a:cxn>
                <a:cxn ang="0">
                  <a:pos x="486" y="0"/>
                </a:cxn>
                <a:cxn ang="0">
                  <a:pos x="501" y="0"/>
                </a:cxn>
                <a:cxn ang="0">
                  <a:pos x="516" y="0"/>
                </a:cxn>
                <a:cxn ang="0">
                  <a:pos x="531" y="0"/>
                </a:cxn>
                <a:cxn ang="0">
                  <a:pos x="546" y="0"/>
                </a:cxn>
                <a:cxn ang="0">
                  <a:pos x="561" y="0"/>
                </a:cxn>
                <a:cxn ang="0">
                  <a:pos x="576" y="0"/>
                </a:cxn>
                <a:cxn ang="0">
                  <a:pos x="591" y="0"/>
                </a:cxn>
                <a:cxn ang="0">
                  <a:pos x="606" y="0"/>
                </a:cxn>
                <a:cxn ang="0">
                  <a:pos x="621" y="0"/>
                </a:cxn>
              </a:cxnLst>
              <a:rect l="0" t="0" r="r" b="b"/>
              <a:pathLst>
                <a:path w="630">
                  <a:moveTo>
                    <a:pt x="0" y="0"/>
                  </a:moveTo>
                  <a:lnTo>
                    <a:pt x="5" y="0"/>
                  </a:lnTo>
                  <a:lnTo>
                    <a:pt x="10" y="0"/>
                  </a:lnTo>
                  <a:lnTo>
                    <a:pt x="15" y="0"/>
                  </a:lnTo>
                  <a:lnTo>
                    <a:pt x="20" y="0"/>
                  </a:lnTo>
                  <a:lnTo>
                    <a:pt x="25" y="0"/>
                  </a:lnTo>
                  <a:lnTo>
                    <a:pt x="30" y="0"/>
                  </a:lnTo>
                  <a:lnTo>
                    <a:pt x="35" y="0"/>
                  </a:lnTo>
                  <a:lnTo>
                    <a:pt x="40" y="0"/>
                  </a:lnTo>
                  <a:lnTo>
                    <a:pt x="45" y="0"/>
                  </a:lnTo>
                  <a:lnTo>
                    <a:pt x="50" y="0"/>
                  </a:lnTo>
                  <a:lnTo>
                    <a:pt x="54" y="0"/>
                  </a:lnTo>
                  <a:lnTo>
                    <a:pt x="59" y="0"/>
                  </a:lnTo>
                  <a:lnTo>
                    <a:pt x="64" y="0"/>
                  </a:lnTo>
                  <a:lnTo>
                    <a:pt x="69" y="0"/>
                  </a:lnTo>
                  <a:lnTo>
                    <a:pt x="74" y="0"/>
                  </a:lnTo>
                  <a:lnTo>
                    <a:pt x="79" y="0"/>
                  </a:lnTo>
                  <a:lnTo>
                    <a:pt x="84" y="0"/>
                  </a:lnTo>
                  <a:lnTo>
                    <a:pt x="89" y="0"/>
                  </a:lnTo>
                  <a:lnTo>
                    <a:pt x="94" y="0"/>
                  </a:lnTo>
                  <a:lnTo>
                    <a:pt x="99" y="0"/>
                  </a:lnTo>
                  <a:lnTo>
                    <a:pt x="104" y="0"/>
                  </a:lnTo>
                  <a:lnTo>
                    <a:pt x="109" y="0"/>
                  </a:lnTo>
                  <a:lnTo>
                    <a:pt x="114" y="0"/>
                  </a:lnTo>
                  <a:lnTo>
                    <a:pt x="119" y="0"/>
                  </a:lnTo>
                  <a:lnTo>
                    <a:pt x="124" y="0"/>
                  </a:lnTo>
                  <a:lnTo>
                    <a:pt x="129" y="0"/>
                  </a:lnTo>
                  <a:lnTo>
                    <a:pt x="134" y="0"/>
                  </a:lnTo>
                  <a:lnTo>
                    <a:pt x="139" y="0"/>
                  </a:lnTo>
                  <a:lnTo>
                    <a:pt x="144" y="0"/>
                  </a:lnTo>
                  <a:lnTo>
                    <a:pt x="149" y="0"/>
                  </a:lnTo>
                  <a:lnTo>
                    <a:pt x="154" y="0"/>
                  </a:lnTo>
                  <a:lnTo>
                    <a:pt x="159" y="0"/>
                  </a:lnTo>
                  <a:lnTo>
                    <a:pt x="164" y="0"/>
                  </a:lnTo>
                  <a:lnTo>
                    <a:pt x="169" y="0"/>
                  </a:lnTo>
                  <a:lnTo>
                    <a:pt x="174" y="0"/>
                  </a:lnTo>
                  <a:lnTo>
                    <a:pt x="179" y="0"/>
                  </a:lnTo>
                  <a:lnTo>
                    <a:pt x="184" y="0"/>
                  </a:lnTo>
                  <a:lnTo>
                    <a:pt x="189" y="0"/>
                  </a:lnTo>
                  <a:lnTo>
                    <a:pt x="194" y="0"/>
                  </a:lnTo>
                  <a:lnTo>
                    <a:pt x="198" y="0"/>
                  </a:lnTo>
                  <a:lnTo>
                    <a:pt x="203" y="0"/>
                  </a:lnTo>
                  <a:lnTo>
                    <a:pt x="208" y="0"/>
                  </a:lnTo>
                  <a:lnTo>
                    <a:pt x="213" y="0"/>
                  </a:lnTo>
                  <a:lnTo>
                    <a:pt x="218" y="0"/>
                  </a:lnTo>
                  <a:lnTo>
                    <a:pt x="223" y="0"/>
                  </a:lnTo>
                  <a:lnTo>
                    <a:pt x="228" y="0"/>
                  </a:lnTo>
                  <a:lnTo>
                    <a:pt x="233" y="0"/>
                  </a:lnTo>
                  <a:lnTo>
                    <a:pt x="238" y="0"/>
                  </a:lnTo>
                  <a:lnTo>
                    <a:pt x="243" y="0"/>
                  </a:lnTo>
                  <a:lnTo>
                    <a:pt x="248" y="0"/>
                  </a:lnTo>
                  <a:lnTo>
                    <a:pt x="253" y="0"/>
                  </a:lnTo>
                  <a:lnTo>
                    <a:pt x="258" y="0"/>
                  </a:lnTo>
                  <a:lnTo>
                    <a:pt x="263" y="0"/>
                  </a:lnTo>
                  <a:lnTo>
                    <a:pt x="268" y="0"/>
                  </a:lnTo>
                  <a:lnTo>
                    <a:pt x="273" y="0"/>
                  </a:lnTo>
                  <a:lnTo>
                    <a:pt x="278" y="0"/>
                  </a:lnTo>
                  <a:lnTo>
                    <a:pt x="283" y="0"/>
                  </a:lnTo>
                  <a:lnTo>
                    <a:pt x="288" y="0"/>
                  </a:lnTo>
                  <a:lnTo>
                    <a:pt x="293" y="0"/>
                  </a:lnTo>
                  <a:lnTo>
                    <a:pt x="298" y="0"/>
                  </a:lnTo>
                  <a:lnTo>
                    <a:pt x="303" y="0"/>
                  </a:lnTo>
                  <a:lnTo>
                    <a:pt x="308" y="0"/>
                  </a:lnTo>
                  <a:lnTo>
                    <a:pt x="313" y="0"/>
                  </a:lnTo>
                  <a:lnTo>
                    <a:pt x="318" y="0"/>
                  </a:lnTo>
                  <a:lnTo>
                    <a:pt x="323" y="0"/>
                  </a:lnTo>
                  <a:lnTo>
                    <a:pt x="328" y="0"/>
                  </a:lnTo>
                  <a:lnTo>
                    <a:pt x="333" y="0"/>
                  </a:lnTo>
                  <a:lnTo>
                    <a:pt x="338" y="0"/>
                  </a:lnTo>
                  <a:lnTo>
                    <a:pt x="342" y="0"/>
                  </a:lnTo>
                  <a:lnTo>
                    <a:pt x="347" y="0"/>
                  </a:lnTo>
                  <a:lnTo>
                    <a:pt x="352" y="0"/>
                  </a:lnTo>
                  <a:lnTo>
                    <a:pt x="357" y="0"/>
                  </a:lnTo>
                  <a:lnTo>
                    <a:pt x="362" y="0"/>
                  </a:lnTo>
                  <a:lnTo>
                    <a:pt x="367" y="0"/>
                  </a:lnTo>
                  <a:lnTo>
                    <a:pt x="372" y="0"/>
                  </a:lnTo>
                  <a:lnTo>
                    <a:pt x="377" y="0"/>
                  </a:lnTo>
                  <a:lnTo>
                    <a:pt x="382" y="0"/>
                  </a:lnTo>
                  <a:lnTo>
                    <a:pt x="387" y="0"/>
                  </a:lnTo>
                  <a:lnTo>
                    <a:pt x="392" y="0"/>
                  </a:lnTo>
                  <a:lnTo>
                    <a:pt x="397" y="0"/>
                  </a:lnTo>
                  <a:lnTo>
                    <a:pt x="402" y="0"/>
                  </a:lnTo>
                  <a:lnTo>
                    <a:pt x="407" y="0"/>
                  </a:lnTo>
                  <a:lnTo>
                    <a:pt x="412" y="0"/>
                  </a:lnTo>
                  <a:lnTo>
                    <a:pt x="417" y="0"/>
                  </a:lnTo>
                  <a:lnTo>
                    <a:pt x="422" y="0"/>
                  </a:lnTo>
                  <a:lnTo>
                    <a:pt x="427" y="0"/>
                  </a:lnTo>
                  <a:lnTo>
                    <a:pt x="432" y="0"/>
                  </a:lnTo>
                  <a:lnTo>
                    <a:pt x="437" y="0"/>
                  </a:lnTo>
                  <a:lnTo>
                    <a:pt x="442" y="0"/>
                  </a:lnTo>
                  <a:lnTo>
                    <a:pt x="447" y="0"/>
                  </a:lnTo>
                  <a:lnTo>
                    <a:pt x="452" y="0"/>
                  </a:lnTo>
                  <a:lnTo>
                    <a:pt x="457" y="0"/>
                  </a:lnTo>
                  <a:lnTo>
                    <a:pt x="462" y="0"/>
                  </a:lnTo>
                  <a:lnTo>
                    <a:pt x="467" y="0"/>
                  </a:lnTo>
                  <a:lnTo>
                    <a:pt x="472" y="0"/>
                  </a:lnTo>
                  <a:lnTo>
                    <a:pt x="477" y="0"/>
                  </a:lnTo>
                  <a:lnTo>
                    <a:pt x="482" y="0"/>
                  </a:lnTo>
                  <a:lnTo>
                    <a:pt x="486" y="0"/>
                  </a:lnTo>
                  <a:lnTo>
                    <a:pt x="491" y="0"/>
                  </a:lnTo>
                  <a:lnTo>
                    <a:pt x="496" y="0"/>
                  </a:lnTo>
                  <a:lnTo>
                    <a:pt x="501" y="0"/>
                  </a:lnTo>
                  <a:lnTo>
                    <a:pt x="506" y="0"/>
                  </a:lnTo>
                  <a:lnTo>
                    <a:pt x="511" y="0"/>
                  </a:lnTo>
                  <a:lnTo>
                    <a:pt x="516" y="0"/>
                  </a:lnTo>
                  <a:lnTo>
                    <a:pt x="521" y="0"/>
                  </a:lnTo>
                  <a:lnTo>
                    <a:pt x="526" y="0"/>
                  </a:lnTo>
                  <a:lnTo>
                    <a:pt x="531" y="0"/>
                  </a:lnTo>
                  <a:lnTo>
                    <a:pt x="536" y="0"/>
                  </a:lnTo>
                  <a:lnTo>
                    <a:pt x="541" y="0"/>
                  </a:lnTo>
                  <a:lnTo>
                    <a:pt x="546" y="0"/>
                  </a:lnTo>
                  <a:lnTo>
                    <a:pt x="551" y="0"/>
                  </a:lnTo>
                  <a:lnTo>
                    <a:pt x="556" y="0"/>
                  </a:lnTo>
                  <a:lnTo>
                    <a:pt x="561" y="0"/>
                  </a:lnTo>
                  <a:lnTo>
                    <a:pt x="566" y="0"/>
                  </a:lnTo>
                  <a:lnTo>
                    <a:pt x="571" y="0"/>
                  </a:lnTo>
                  <a:lnTo>
                    <a:pt x="576" y="0"/>
                  </a:lnTo>
                  <a:lnTo>
                    <a:pt x="581" y="0"/>
                  </a:lnTo>
                  <a:lnTo>
                    <a:pt x="586" y="0"/>
                  </a:lnTo>
                  <a:lnTo>
                    <a:pt x="591" y="0"/>
                  </a:lnTo>
                  <a:lnTo>
                    <a:pt x="596" y="0"/>
                  </a:lnTo>
                  <a:lnTo>
                    <a:pt x="601" y="0"/>
                  </a:lnTo>
                  <a:lnTo>
                    <a:pt x="606" y="0"/>
                  </a:lnTo>
                  <a:lnTo>
                    <a:pt x="611" y="0"/>
                  </a:lnTo>
                  <a:lnTo>
                    <a:pt x="616" y="0"/>
                  </a:lnTo>
                  <a:lnTo>
                    <a:pt x="621" y="0"/>
                  </a:lnTo>
                  <a:lnTo>
                    <a:pt x="626" y="0"/>
                  </a:lnTo>
                  <a:lnTo>
                    <a:pt x="630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1800" b="1">
                <a:solidFill>
                  <a:schemeClr val="accent3"/>
                </a:solidFill>
                <a:latin typeface="Helvetica" pitchFamily="34" charset="0"/>
              </a:endParaRPr>
            </a:p>
          </p:txBody>
        </p:sp>
        <p:sp>
          <p:nvSpPr>
            <p:cNvPr id="65981" name="Freeform 445"/>
            <p:cNvSpPr>
              <a:spLocks/>
            </p:cNvSpPr>
            <p:nvPr/>
          </p:nvSpPr>
          <p:spPr bwMode="auto">
            <a:xfrm>
              <a:off x="2714" y="3014"/>
              <a:ext cx="631" cy="1"/>
            </a:xfrm>
            <a:custGeom>
              <a:avLst/>
              <a:gdLst/>
              <a:ahLst/>
              <a:cxnLst>
                <a:cxn ang="0">
                  <a:pos x="10" y="0"/>
                </a:cxn>
                <a:cxn ang="0">
                  <a:pos x="25" y="0"/>
                </a:cxn>
                <a:cxn ang="0">
                  <a:pos x="40" y="0"/>
                </a:cxn>
                <a:cxn ang="0">
                  <a:pos x="55" y="0"/>
                </a:cxn>
                <a:cxn ang="0">
                  <a:pos x="70" y="0"/>
                </a:cxn>
                <a:cxn ang="0">
                  <a:pos x="85" y="0"/>
                </a:cxn>
                <a:cxn ang="0">
                  <a:pos x="100" y="0"/>
                </a:cxn>
                <a:cxn ang="0">
                  <a:pos x="115" y="0"/>
                </a:cxn>
                <a:cxn ang="0">
                  <a:pos x="130" y="0"/>
                </a:cxn>
                <a:cxn ang="0">
                  <a:pos x="144" y="0"/>
                </a:cxn>
                <a:cxn ang="0">
                  <a:pos x="159" y="0"/>
                </a:cxn>
                <a:cxn ang="0">
                  <a:pos x="174" y="0"/>
                </a:cxn>
                <a:cxn ang="0">
                  <a:pos x="189" y="0"/>
                </a:cxn>
                <a:cxn ang="0">
                  <a:pos x="204" y="0"/>
                </a:cxn>
                <a:cxn ang="0">
                  <a:pos x="219" y="0"/>
                </a:cxn>
                <a:cxn ang="0">
                  <a:pos x="234" y="0"/>
                </a:cxn>
                <a:cxn ang="0">
                  <a:pos x="249" y="0"/>
                </a:cxn>
                <a:cxn ang="0">
                  <a:pos x="264" y="0"/>
                </a:cxn>
                <a:cxn ang="0">
                  <a:pos x="279" y="0"/>
                </a:cxn>
                <a:cxn ang="0">
                  <a:pos x="293" y="0"/>
                </a:cxn>
                <a:cxn ang="0">
                  <a:pos x="308" y="0"/>
                </a:cxn>
                <a:cxn ang="0">
                  <a:pos x="323" y="0"/>
                </a:cxn>
                <a:cxn ang="0">
                  <a:pos x="338" y="0"/>
                </a:cxn>
                <a:cxn ang="0">
                  <a:pos x="353" y="0"/>
                </a:cxn>
                <a:cxn ang="0">
                  <a:pos x="368" y="0"/>
                </a:cxn>
                <a:cxn ang="0">
                  <a:pos x="383" y="0"/>
                </a:cxn>
                <a:cxn ang="0">
                  <a:pos x="398" y="0"/>
                </a:cxn>
                <a:cxn ang="0">
                  <a:pos x="413" y="0"/>
                </a:cxn>
                <a:cxn ang="0">
                  <a:pos x="428" y="0"/>
                </a:cxn>
                <a:cxn ang="0">
                  <a:pos x="442" y="0"/>
                </a:cxn>
                <a:cxn ang="0">
                  <a:pos x="457" y="0"/>
                </a:cxn>
                <a:cxn ang="0">
                  <a:pos x="472" y="0"/>
                </a:cxn>
                <a:cxn ang="0">
                  <a:pos x="487" y="0"/>
                </a:cxn>
                <a:cxn ang="0">
                  <a:pos x="502" y="0"/>
                </a:cxn>
                <a:cxn ang="0">
                  <a:pos x="517" y="0"/>
                </a:cxn>
                <a:cxn ang="0">
                  <a:pos x="532" y="0"/>
                </a:cxn>
                <a:cxn ang="0">
                  <a:pos x="547" y="0"/>
                </a:cxn>
                <a:cxn ang="0">
                  <a:pos x="562" y="0"/>
                </a:cxn>
                <a:cxn ang="0">
                  <a:pos x="576" y="0"/>
                </a:cxn>
                <a:cxn ang="0">
                  <a:pos x="591" y="0"/>
                </a:cxn>
                <a:cxn ang="0">
                  <a:pos x="606" y="0"/>
                </a:cxn>
                <a:cxn ang="0">
                  <a:pos x="621" y="0"/>
                </a:cxn>
              </a:cxnLst>
              <a:rect l="0" t="0" r="r" b="b"/>
              <a:pathLst>
                <a:path w="631">
                  <a:moveTo>
                    <a:pt x="0" y="0"/>
                  </a:moveTo>
                  <a:lnTo>
                    <a:pt x="5" y="0"/>
                  </a:lnTo>
                  <a:lnTo>
                    <a:pt x="10" y="0"/>
                  </a:lnTo>
                  <a:lnTo>
                    <a:pt x="15" y="0"/>
                  </a:lnTo>
                  <a:lnTo>
                    <a:pt x="20" y="0"/>
                  </a:lnTo>
                  <a:lnTo>
                    <a:pt x="25" y="0"/>
                  </a:lnTo>
                  <a:lnTo>
                    <a:pt x="30" y="0"/>
                  </a:lnTo>
                  <a:lnTo>
                    <a:pt x="35" y="0"/>
                  </a:lnTo>
                  <a:lnTo>
                    <a:pt x="40" y="0"/>
                  </a:lnTo>
                  <a:lnTo>
                    <a:pt x="45" y="0"/>
                  </a:lnTo>
                  <a:lnTo>
                    <a:pt x="50" y="0"/>
                  </a:lnTo>
                  <a:lnTo>
                    <a:pt x="55" y="0"/>
                  </a:lnTo>
                  <a:lnTo>
                    <a:pt x="60" y="0"/>
                  </a:lnTo>
                  <a:lnTo>
                    <a:pt x="65" y="0"/>
                  </a:lnTo>
                  <a:lnTo>
                    <a:pt x="70" y="0"/>
                  </a:lnTo>
                  <a:lnTo>
                    <a:pt x="75" y="0"/>
                  </a:lnTo>
                  <a:lnTo>
                    <a:pt x="80" y="0"/>
                  </a:lnTo>
                  <a:lnTo>
                    <a:pt x="85" y="0"/>
                  </a:lnTo>
                  <a:lnTo>
                    <a:pt x="90" y="0"/>
                  </a:lnTo>
                  <a:lnTo>
                    <a:pt x="95" y="0"/>
                  </a:lnTo>
                  <a:lnTo>
                    <a:pt x="100" y="0"/>
                  </a:lnTo>
                  <a:lnTo>
                    <a:pt x="105" y="0"/>
                  </a:lnTo>
                  <a:lnTo>
                    <a:pt x="110" y="0"/>
                  </a:lnTo>
                  <a:lnTo>
                    <a:pt x="115" y="0"/>
                  </a:lnTo>
                  <a:lnTo>
                    <a:pt x="120" y="0"/>
                  </a:lnTo>
                  <a:lnTo>
                    <a:pt x="125" y="0"/>
                  </a:lnTo>
                  <a:lnTo>
                    <a:pt x="130" y="0"/>
                  </a:lnTo>
                  <a:lnTo>
                    <a:pt x="135" y="0"/>
                  </a:lnTo>
                  <a:lnTo>
                    <a:pt x="140" y="0"/>
                  </a:lnTo>
                  <a:lnTo>
                    <a:pt x="144" y="0"/>
                  </a:lnTo>
                  <a:lnTo>
                    <a:pt x="149" y="0"/>
                  </a:lnTo>
                  <a:lnTo>
                    <a:pt x="154" y="0"/>
                  </a:lnTo>
                  <a:lnTo>
                    <a:pt x="159" y="0"/>
                  </a:lnTo>
                  <a:lnTo>
                    <a:pt x="164" y="0"/>
                  </a:lnTo>
                  <a:lnTo>
                    <a:pt x="169" y="0"/>
                  </a:lnTo>
                  <a:lnTo>
                    <a:pt x="174" y="0"/>
                  </a:lnTo>
                  <a:lnTo>
                    <a:pt x="179" y="0"/>
                  </a:lnTo>
                  <a:lnTo>
                    <a:pt x="184" y="0"/>
                  </a:lnTo>
                  <a:lnTo>
                    <a:pt x="189" y="0"/>
                  </a:lnTo>
                  <a:lnTo>
                    <a:pt x="194" y="0"/>
                  </a:lnTo>
                  <a:lnTo>
                    <a:pt x="199" y="0"/>
                  </a:lnTo>
                  <a:lnTo>
                    <a:pt x="204" y="0"/>
                  </a:lnTo>
                  <a:lnTo>
                    <a:pt x="209" y="0"/>
                  </a:lnTo>
                  <a:lnTo>
                    <a:pt x="214" y="0"/>
                  </a:lnTo>
                  <a:lnTo>
                    <a:pt x="219" y="0"/>
                  </a:lnTo>
                  <a:lnTo>
                    <a:pt x="224" y="0"/>
                  </a:lnTo>
                  <a:lnTo>
                    <a:pt x="229" y="0"/>
                  </a:lnTo>
                  <a:lnTo>
                    <a:pt x="234" y="0"/>
                  </a:lnTo>
                  <a:lnTo>
                    <a:pt x="239" y="0"/>
                  </a:lnTo>
                  <a:lnTo>
                    <a:pt x="244" y="0"/>
                  </a:lnTo>
                  <a:lnTo>
                    <a:pt x="249" y="0"/>
                  </a:lnTo>
                  <a:lnTo>
                    <a:pt x="254" y="0"/>
                  </a:lnTo>
                  <a:lnTo>
                    <a:pt x="259" y="0"/>
                  </a:lnTo>
                  <a:lnTo>
                    <a:pt x="264" y="0"/>
                  </a:lnTo>
                  <a:lnTo>
                    <a:pt x="269" y="0"/>
                  </a:lnTo>
                  <a:lnTo>
                    <a:pt x="274" y="0"/>
                  </a:lnTo>
                  <a:lnTo>
                    <a:pt x="279" y="0"/>
                  </a:lnTo>
                  <a:lnTo>
                    <a:pt x="284" y="0"/>
                  </a:lnTo>
                  <a:lnTo>
                    <a:pt x="288" y="0"/>
                  </a:lnTo>
                  <a:lnTo>
                    <a:pt x="293" y="0"/>
                  </a:lnTo>
                  <a:lnTo>
                    <a:pt x="298" y="0"/>
                  </a:lnTo>
                  <a:lnTo>
                    <a:pt x="303" y="0"/>
                  </a:lnTo>
                  <a:lnTo>
                    <a:pt x="308" y="0"/>
                  </a:lnTo>
                  <a:lnTo>
                    <a:pt x="313" y="0"/>
                  </a:lnTo>
                  <a:lnTo>
                    <a:pt x="318" y="0"/>
                  </a:lnTo>
                  <a:lnTo>
                    <a:pt x="323" y="0"/>
                  </a:lnTo>
                  <a:lnTo>
                    <a:pt x="328" y="0"/>
                  </a:lnTo>
                  <a:lnTo>
                    <a:pt x="333" y="0"/>
                  </a:lnTo>
                  <a:lnTo>
                    <a:pt x="338" y="0"/>
                  </a:lnTo>
                  <a:lnTo>
                    <a:pt x="343" y="0"/>
                  </a:lnTo>
                  <a:lnTo>
                    <a:pt x="348" y="0"/>
                  </a:lnTo>
                  <a:lnTo>
                    <a:pt x="353" y="0"/>
                  </a:lnTo>
                  <a:lnTo>
                    <a:pt x="358" y="0"/>
                  </a:lnTo>
                  <a:lnTo>
                    <a:pt x="363" y="0"/>
                  </a:lnTo>
                  <a:lnTo>
                    <a:pt x="368" y="0"/>
                  </a:lnTo>
                  <a:lnTo>
                    <a:pt x="373" y="0"/>
                  </a:lnTo>
                  <a:lnTo>
                    <a:pt x="378" y="0"/>
                  </a:lnTo>
                  <a:lnTo>
                    <a:pt x="383" y="0"/>
                  </a:lnTo>
                  <a:lnTo>
                    <a:pt x="388" y="0"/>
                  </a:lnTo>
                  <a:lnTo>
                    <a:pt x="393" y="0"/>
                  </a:lnTo>
                  <a:lnTo>
                    <a:pt x="398" y="0"/>
                  </a:lnTo>
                  <a:lnTo>
                    <a:pt x="403" y="0"/>
                  </a:lnTo>
                  <a:lnTo>
                    <a:pt x="408" y="0"/>
                  </a:lnTo>
                  <a:lnTo>
                    <a:pt x="413" y="0"/>
                  </a:lnTo>
                  <a:lnTo>
                    <a:pt x="418" y="0"/>
                  </a:lnTo>
                  <a:lnTo>
                    <a:pt x="423" y="0"/>
                  </a:lnTo>
                  <a:lnTo>
                    <a:pt x="428" y="0"/>
                  </a:lnTo>
                  <a:lnTo>
                    <a:pt x="432" y="0"/>
                  </a:lnTo>
                  <a:lnTo>
                    <a:pt x="437" y="0"/>
                  </a:lnTo>
                  <a:lnTo>
                    <a:pt x="442" y="0"/>
                  </a:lnTo>
                  <a:lnTo>
                    <a:pt x="447" y="0"/>
                  </a:lnTo>
                  <a:lnTo>
                    <a:pt x="452" y="0"/>
                  </a:lnTo>
                  <a:lnTo>
                    <a:pt x="457" y="0"/>
                  </a:lnTo>
                  <a:lnTo>
                    <a:pt x="462" y="0"/>
                  </a:lnTo>
                  <a:lnTo>
                    <a:pt x="467" y="0"/>
                  </a:lnTo>
                  <a:lnTo>
                    <a:pt x="472" y="0"/>
                  </a:lnTo>
                  <a:lnTo>
                    <a:pt x="477" y="0"/>
                  </a:lnTo>
                  <a:lnTo>
                    <a:pt x="482" y="0"/>
                  </a:lnTo>
                  <a:lnTo>
                    <a:pt x="487" y="0"/>
                  </a:lnTo>
                  <a:lnTo>
                    <a:pt x="492" y="0"/>
                  </a:lnTo>
                  <a:lnTo>
                    <a:pt x="497" y="0"/>
                  </a:lnTo>
                  <a:lnTo>
                    <a:pt x="502" y="0"/>
                  </a:lnTo>
                  <a:lnTo>
                    <a:pt x="507" y="0"/>
                  </a:lnTo>
                  <a:lnTo>
                    <a:pt x="512" y="0"/>
                  </a:lnTo>
                  <a:lnTo>
                    <a:pt x="517" y="0"/>
                  </a:lnTo>
                  <a:lnTo>
                    <a:pt x="522" y="0"/>
                  </a:lnTo>
                  <a:lnTo>
                    <a:pt x="527" y="0"/>
                  </a:lnTo>
                  <a:lnTo>
                    <a:pt x="532" y="0"/>
                  </a:lnTo>
                  <a:lnTo>
                    <a:pt x="537" y="0"/>
                  </a:lnTo>
                  <a:lnTo>
                    <a:pt x="542" y="0"/>
                  </a:lnTo>
                  <a:lnTo>
                    <a:pt x="547" y="0"/>
                  </a:lnTo>
                  <a:lnTo>
                    <a:pt x="552" y="0"/>
                  </a:lnTo>
                  <a:lnTo>
                    <a:pt x="557" y="0"/>
                  </a:lnTo>
                  <a:lnTo>
                    <a:pt x="562" y="0"/>
                  </a:lnTo>
                  <a:lnTo>
                    <a:pt x="567" y="0"/>
                  </a:lnTo>
                  <a:lnTo>
                    <a:pt x="572" y="0"/>
                  </a:lnTo>
                  <a:lnTo>
                    <a:pt x="576" y="0"/>
                  </a:lnTo>
                  <a:lnTo>
                    <a:pt x="581" y="0"/>
                  </a:lnTo>
                  <a:lnTo>
                    <a:pt x="586" y="0"/>
                  </a:lnTo>
                  <a:lnTo>
                    <a:pt x="591" y="0"/>
                  </a:lnTo>
                  <a:lnTo>
                    <a:pt x="596" y="0"/>
                  </a:lnTo>
                  <a:lnTo>
                    <a:pt x="601" y="0"/>
                  </a:lnTo>
                  <a:lnTo>
                    <a:pt x="606" y="0"/>
                  </a:lnTo>
                  <a:lnTo>
                    <a:pt x="611" y="0"/>
                  </a:lnTo>
                  <a:lnTo>
                    <a:pt x="616" y="0"/>
                  </a:lnTo>
                  <a:lnTo>
                    <a:pt x="621" y="0"/>
                  </a:lnTo>
                  <a:lnTo>
                    <a:pt x="626" y="0"/>
                  </a:lnTo>
                  <a:lnTo>
                    <a:pt x="631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1800" b="1">
                <a:solidFill>
                  <a:schemeClr val="accent3"/>
                </a:solidFill>
                <a:latin typeface="Helvetica" pitchFamily="34" charset="0"/>
              </a:endParaRPr>
            </a:p>
          </p:txBody>
        </p:sp>
        <p:sp>
          <p:nvSpPr>
            <p:cNvPr id="65982" name="Freeform 446"/>
            <p:cNvSpPr>
              <a:spLocks/>
            </p:cNvSpPr>
            <p:nvPr/>
          </p:nvSpPr>
          <p:spPr bwMode="auto">
            <a:xfrm>
              <a:off x="3345" y="3014"/>
              <a:ext cx="631" cy="1"/>
            </a:xfrm>
            <a:custGeom>
              <a:avLst/>
              <a:gdLst/>
              <a:ahLst/>
              <a:cxnLst>
                <a:cxn ang="0">
                  <a:pos x="10" y="0"/>
                </a:cxn>
                <a:cxn ang="0">
                  <a:pos x="25" y="0"/>
                </a:cxn>
                <a:cxn ang="0">
                  <a:pos x="40" y="0"/>
                </a:cxn>
                <a:cxn ang="0">
                  <a:pos x="55" y="0"/>
                </a:cxn>
                <a:cxn ang="0">
                  <a:pos x="70" y="0"/>
                </a:cxn>
                <a:cxn ang="0">
                  <a:pos x="85" y="0"/>
                </a:cxn>
                <a:cxn ang="0">
                  <a:pos x="99" y="0"/>
                </a:cxn>
                <a:cxn ang="0">
                  <a:pos x="114" y="0"/>
                </a:cxn>
                <a:cxn ang="0">
                  <a:pos x="129" y="0"/>
                </a:cxn>
                <a:cxn ang="0">
                  <a:pos x="144" y="0"/>
                </a:cxn>
                <a:cxn ang="0">
                  <a:pos x="159" y="0"/>
                </a:cxn>
                <a:cxn ang="0">
                  <a:pos x="174" y="0"/>
                </a:cxn>
                <a:cxn ang="0">
                  <a:pos x="189" y="0"/>
                </a:cxn>
                <a:cxn ang="0">
                  <a:pos x="204" y="0"/>
                </a:cxn>
                <a:cxn ang="0">
                  <a:pos x="219" y="0"/>
                </a:cxn>
                <a:cxn ang="0">
                  <a:pos x="233" y="0"/>
                </a:cxn>
                <a:cxn ang="0">
                  <a:pos x="248" y="0"/>
                </a:cxn>
                <a:cxn ang="0">
                  <a:pos x="263" y="0"/>
                </a:cxn>
                <a:cxn ang="0">
                  <a:pos x="278" y="0"/>
                </a:cxn>
                <a:cxn ang="0">
                  <a:pos x="293" y="0"/>
                </a:cxn>
                <a:cxn ang="0">
                  <a:pos x="308" y="0"/>
                </a:cxn>
                <a:cxn ang="0">
                  <a:pos x="323" y="0"/>
                </a:cxn>
                <a:cxn ang="0">
                  <a:pos x="338" y="0"/>
                </a:cxn>
                <a:cxn ang="0">
                  <a:pos x="353" y="0"/>
                </a:cxn>
                <a:cxn ang="0">
                  <a:pos x="368" y="0"/>
                </a:cxn>
                <a:cxn ang="0">
                  <a:pos x="382" y="0"/>
                </a:cxn>
                <a:cxn ang="0">
                  <a:pos x="397" y="0"/>
                </a:cxn>
                <a:cxn ang="0">
                  <a:pos x="412" y="0"/>
                </a:cxn>
                <a:cxn ang="0">
                  <a:pos x="427" y="0"/>
                </a:cxn>
                <a:cxn ang="0">
                  <a:pos x="442" y="0"/>
                </a:cxn>
                <a:cxn ang="0">
                  <a:pos x="457" y="0"/>
                </a:cxn>
                <a:cxn ang="0">
                  <a:pos x="472" y="0"/>
                </a:cxn>
                <a:cxn ang="0">
                  <a:pos x="487" y="0"/>
                </a:cxn>
                <a:cxn ang="0">
                  <a:pos x="502" y="0"/>
                </a:cxn>
                <a:cxn ang="0">
                  <a:pos x="517" y="0"/>
                </a:cxn>
                <a:cxn ang="0">
                  <a:pos x="531" y="0"/>
                </a:cxn>
                <a:cxn ang="0">
                  <a:pos x="546" y="0"/>
                </a:cxn>
                <a:cxn ang="0">
                  <a:pos x="561" y="0"/>
                </a:cxn>
                <a:cxn ang="0">
                  <a:pos x="576" y="0"/>
                </a:cxn>
                <a:cxn ang="0">
                  <a:pos x="591" y="0"/>
                </a:cxn>
                <a:cxn ang="0">
                  <a:pos x="606" y="0"/>
                </a:cxn>
                <a:cxn ang="0">
                  <a:pos x="621" y="0"/>
                </a:cxn>
              </a:cxnLst>
              <a:rect l="0" t="0" r="r" b="b"/>
              <a:pathLst>
                <a:path w="631">
                  <a:moveTo>
                    <a:pt x="0" y="0"/>
                  </a:moveTo>
                  <a:lnTo>
                    <a:pt x="5" y="0"/>
                  </a:lnTo>
                  <a:lnTo>
                    <a:pt x="10" y="0"/>
                  </a:lnTo>
                  <a:lnTo>
                    <a:pt x="15" y="0"/>
                  </a:lnTo>
                  <a:lnTo>
                    <a:pt x="20" y="0"/>
                  </a:lnTo>
                  <a:lnTo>
                    <a:pt x="25" y="0"/>
                  </a:lnTo>
                  <a:lnTo>
                    <a:pt x="30" y="0"/>
                  </a:lnTo>
                  <a:lnTo>
                    <a:pt x="35" y="0"/>
                  </a:lnTo>
                  <a:lnTo>
                    <a:pt x="40" y="0"/>
                  </a:lnTo>
                  <a:lnTo>
                    <a:pt x="45" y="0"/>
                  </a:lnTo>
                  <a:lnTo>
                    <a:pt x="50" y="0"/>
                  </a:lnTo>
                  <a:lnTo>
                    <a:pt x="55" y="0"/>
                  </a:lnTo>
                  <a:lnTo>
                    <a:pt x="60" y="0"/>
                  </a:lnTo>
                  <a:lnTo>
                    <a:pt x="65" y="0"/>
                  </a:lnTo>
                  <a:lnTo>
                    <a:pt x="70" y="0"/>
                  </a:lnTo>
                  <a:lnTo>
                    <a:pt x="75" y="0"/>
                  </a:lnTo>
                  <a:lnTo>
                    <a:pt x="80" y="0"/>
                  </a:lnTo>
                  <a:lnTo>
                    <a:pt x="85" y="0"/>
                  </a:lnTo>
                  <a:lnTo>
                    <a:pt x="89" y="0"/>
                  </a:lnTo>
                  <a:lnTo>
                    <a:pt x="94" y="0"/>
                  </a:lnTo>
                  <a:lnTo>
                    <a:pt x="99" y="0"/>
                  </a:lnTo>
                  <a:lnTo>
                    <a:pt x="104" y="0"/>
                  </a:lnTo>
                  <a:lnTo>
                    <a:pt x="109" y="0"/>
                  </a:lnTo>
                  <a:lnTo>
                    <a:pt x="114" y="0"/>
                  </a:lnTo>
                  <a:lnTo>
                    <a:pt x="119" y="0"/>
                  </a:lnTo>
                  <a:lnTo>
                    <a:pt x="124" y="0"/>
                  </a:lnTo>
                  <a:lnTo>
                    <a:pt x="129" y="0"/>
                  </a:lnTo>
                  <a:lnTo>
                    <a:pt x="134" y="0"/>
                  </a:lnTo>
                  <a:lnTo>
                    <a:pt x="139" y="0"/>
                  </a:lnTo>
                  <a:lnTo>
                    <a:pt x="144" y="0"/>
                  </a:lnTo>
                  <a:lnTo>
                    <a:pt x="149" y="0"/>
                  </a:lnTo>
                  <a:lnTo>
                    <a:pt x="154" y="0"/>
                  </a:lnTo>
                  <a:lnTo>
                    <a:pt x="159" y="0"/>
                  </a:lnTo>
                  <a:lnTo>
                    <a:pt x="164" y="0"/>
                  </a:lnTo>
                  <a:lnTo>
                    <a:pt x="169" y="0"/>
                  </a:lnTo>
                  <a:lnTo>
                    <a:pt x="174" y="0"/>
                  </a:lnTo>
                  <a:lnTo>
                    <a:pt x="179" y="0"/>
                  </a:lnTo>
                  <a:lnTo>
                    <a:pt x="184" y="0"/>
                  </a:lnTo>
                  <a:lnTo>
                    <a:pt x="189" y="0"/>
                  </a:lnTo>
                  <a:lnTo>
                    <a:pt x="194" y="0"/>
                  </a:lnTo>
                  <a:lnTo>
                    <a:pt x="199" y="0"/>
                  </a:lnTo>
                  <a:lnTo>
                    <a:pt x="204" y="0"/>
                  </a:lnTo>
                  <a:lnTo>
                    <a:pt x="209" y="0"/>
                  </a:lnTo>
                  <a:lnTo>
                    <a:pt x="214" y="0"/>
                  </a:lnTo>
                  <a:lnTo>
                    <a:pt x="219" y="0"/>
                  </a:lnTo>
                  <a:lnTo>
                    <a:pt x="224" y="0"/>
                  </a:lnTo>
                  <a:lnTo>
                    <a:pt x="229" y="0"/>
                  </a:lnTo>
                  <a:lnTo>
                    <a:pt x="233" y="0"/>
                  </a:lnTo>
                  <a:lnTo>
                    <a:pt x="238" y="0"/>
                  </a:lnTo>
                  <a:lnTo>
                    <a:pt x="243" y="0"/>
                  </a:lnTo>
                  <a:lnTo>
                    <a:pt x="248" y="0"/>
                  </a:lnTo>
                  <a:lnTo>
                    <a:pt x="253" y="0"/>
                  </a:lnTo>
                  <a:lnTo>
                    <a:pt x="258" y="0"/>
                  </a:lnTo>
                  <a:lnTo>
                    <a:pt x="263" y="0"/>
                  </a:lnTo>
                  <a:lnTo>
                    <a:pt x="268" y="0"/>
                  </a:lnTo>
                  <a:lnTo>
                    <a:pt x="273" y="0"/>
                  </a:lnTo>
                  <a:lnTo>
                    <a:pt x="278" y="0"/>
                  </a:lnTo>
                  <a:lnTo>
                    <a:pt x="283" y="0"/>
                  </a:lnTo>
                  <a:lnTo>
                    <a:pt x="288" y="0"/>
                  </a:lnTo>
                  <a:lnTo>
                    <a:pt x="293" y="0"/>
                  </a:lnTo>
                  <a:lnTo>
                    <a:pt x="298" y="0"/>
                  </a:lnTo>
                  <a:lnTo>
                    <a:pt x="303" y="0"/>
                  </a:lnTo>
                  <a:lnTo>
                    <a:pt x="308" y="0"/>
                  </a:lnTo>
                  <a:lnTo>
                    <a:pt x="313" y="0"/>
                  </a:lnTo>
                  <a:lnTo>
                    <a:pt x="318" y="0"/>
                  </a:lnTo>
                  <a:lnTo>
                    <a:pt x="323" y="0"/>
                  </a:lnTo>
                  <a:lnTo>
                    <a:pt x="328" y="0"/>
                  </a:lnTo>
                  <a:lnTo>
                    <a:pt x="333" y="0"/>
                  </a:lnTo>
                  <a:lnTo>
                    <a:pt x="338" y="0"/>
                  </a:lnTo>
                  <a:lnTo>
                    <a:pt x="343" y="0"/>
                  </a:lnTo>
                  <a:lnTo>
                    <a:pt x="348" y="0"/>
                  </a:lnTo>
                  <a:lnTo>
                    <a:pt x="353" y="0"/>
                  </a:lnTo>
                  <a:lnTo>
                    <a:pt x="358" y="0"/>
                  </a:lnTo>
                  <a:lnTo>
                    <a:pt x="363" y="0"/>
                  </a:lnTo>
                  <a:lnTo>
                    <a:pt x="368" y="0"/>
                  </a:lnTo>
                  <a:lnTo>
                    <a:pt x="373" y="0"/>
                  </a:lnTo>
                  <a:lnTo>
                    <a:pt x="377" y="0"/>
                  </a:lnTo>
                  <a:lnTo>
                    <a:pt x="382" y="0"/>
                  </a:lnTo>
                  <a:lnTo>
                    <a:pt x="387" y="0"/>
                  </a:lnTo>
                  <a:lnTo>
                    <a:pt x="392" y="0"/>
                  </a:lnTo>
                  <a:lnTo>
                    <a:pt x="397" y="0"/>
                  </a:lnTo>
                  <a:lnTo>
                    <a:pt x="402" y="0"/>
                  </a:lnTo>
                  <a:lnTo>
                    <a:pt x="407" y="0"/>
                  </a:lnTo>
                  <a:lnTo>
                    <a:pt x="412" y="0"/>
                  </a:lnTo>
                  <a:lnTo>
                    <a:pt x="417" y="0"/>
                  </a:lnTo>
                  <a:lnTo>
                    <a:pt x="422" y="0"/>
                  </a:lnTo>
                  <a:lnTo>
                    <a:pt x="427" y="0"/>
                  </a:lnTo>
                  <a:lnTo>
                    <a:pt x="432" y="0"/>
                  </a:lnTo>
                  <a:lnTo>
                    <a:pt x="437" y="0"/>
                  </a:lnTo>
                  <a:lnTo>
                    <a:pt x="442" y="0"/>
                  </a:lnTo>
                  <a:lnTo>
                    <a:pt x="447" y="0"/>
                  </a:lnTo>
                  <a:lnTo>
                    <a:pt x="452" y="0"/>
                  </a:lnTo>
                  <a:lnTo>
                    <a:pt x="457" y="0"/>
                  </a:lnTo>
                  <a:lnTo>
                    <a:pt x="462" y="0"/>
                  </a:lnTo>
                  <a:lnTo>
                    <a:pt x="467" y="0"/>
                  </a:lnTo>
                  <a:lnTo>
                    <a:pt x="472" y="0"/>
                  </a:lnTo>
                  <a:lnTo>
                    <a:pt x="477" y="0"/>
                  </a:lnTo>
                  <a:lnTo>
                    <a:pt x="482" y="0"/>
                  </a:lnTo>
                  <a:lnTo>
                    <a:pt x="487" y="0"/>
                  </a:lnTo>
                  <a:lnTo>
                    <a:pt x="492" y="0"/>
                  </a:lnTo>
                  <a:lnTo>
                    <a:pt x="497" y="0"/>
                  </a:lnTo>
                  <a:lnTo>
                    <a:pt x="502" y="0"/>
                  </a:lnTo>
                  <a:lnTo>
                    <a:pt x="507" y="0"/>
                  </a:lnTo>
                  <a:lnTo>
                    <a:pt x="512" y="0"/>
                  </a:lnTo>
                  <a:lnTo>
                    <a:pt x="517" y="0"/>
                  </a:lnTo>
                  <a:lnTo>
                    <a:pt x="521" y="0"/>
                  </a:lnTo>
                  <a:lnTo>
                    <a:pt x="526" y="0"/>
                  </a:lnTo>
                  <a:lnTo>
                    <a:pt x="531" y="0"/>
                  </a:lnTo>
                  <a:lnTo>
                    <a:pt x="536" y="0"/>
                  </a:lnTo>
                  <a:lnTo>
                    <a:pt x="541" y="0"/>
                  </a:lnTo>
                  <a:lnTo>
                    <a:pt x="546" y="0"/>
                  </a:lnTo>
                  <a:lnTo>
                    <a:pt x="551" y="0"/>
                  </a:lnTo>
                  <a:lnTo>
                    <a:pt x="556" y="0"/>
                  </a:lnTo>
                  <a:lnTo>
                    <a:pt x="561" y="0"/>
                  </a:lnTo>
                  <a:lnTo>
                    <a:pt x="566" y="0"/>
                  </a:lnTo>
                  <a:lnTo>
                    <a:pt x="571" y="0"/>
                  </a:lnTo>
                  <a:lnTo>
                    <a:pt x="576" y="0"/>
                  </a:lnTo>
                  <a:lnTo>
                    <a:pt x="581" y="0"/>
                  </a:lnTo>
                  <a:lnTo>
                    <a:pt x="586" y="0"/>
                  </a:lnTo>
                  <a:lnTo>
                    <a:pt x="591" y="0"/>
                  </a:lnTo>
                  <a:lnTo>
                    <a:pt x="596" y="0"/>
                  </a:lnTo>
                  <a:lnTo>
                    <a:pt x="601" y="0"/>
                  </a:lnTo>
                  <a:lnTo>
                    <a:pt x="606" y="0"/>
                  </a:lnTo>
                  <a:lnTo>
                    <a:pt x="611" y="0"/>
                  </a:lnTo>
                  <a:lnTo>
                    <a:pt x="616" y="0"/>
                  </a:lnTo>
                  <a:lnTo>
                    <a:pt x="621" y="0"/>
                  </a:lnTo>
                  <a:lnTo>
                    <a:pt x="626" y="0"/>
                  </a:lnTo>
                  <a:lnTo>
                    <a:pt x="631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1800" b="1">
                <a:solidFill>
                  <a:schemeClr val="accent3"/>
                </a:solidFill>
                <a:latin typeface="Helvetica" pitchFamily="34" charset="0"/>
              </a:endParaRPr>
            </a:p>
          </p:txBody>
        </p:sp>
        <p:sp>
          <p:nvSpPr>
            <p:cNvPr id="65983" name="Freeform 447"/>
            <p:cNvSpPr>
              <a:spLocks/>
            </p:cNvSpPr>
            <p:nvPr/>
          </p:nvSpPr>
          <p:spPr bwMode="auto">
            <a:xfrm>
              <a:off x="3976" y="3014"/>
              <a:ext cx="486" cy="1"/>
            </a:xfrm>
            <a:custGeom>
              <a:avLst/>
              <a:gdLst/>
              <a:ahLst/>
              <a:cxnLst>
                <a:cxn ang="0">
                  <a:pos x="5" y="0"/>
                </a:cxn>
                <a:cxn ang="0">
                  <a:pos x="15" y="0"/>
                </a:cxn>
                <a:cxn ang="0">
                  <a:pos x="25" y="0"/>
                </a:cxn>
                <a:cxn ang="0">
                  <a:pos x="34" y="0"/>
                </a:cxn>
                <a:cxn ang="0">
                  <a:pos x="44" y="0"/>
                </a:cxn>
                <a:cxn ang="0">
                  <a:pos x="54" y="0"/>
                </a:cxn>
                <a:cxn ang="0">
                  <a:pos x="64" y="0"/>
                </a:cxn>
                <a:cxn ang="0">
                  <a:pos x="74" y="0"/>
                </a:cxn>
                <a:cxn ang="0">
                  <a:pos x="84" y="0"/>
                </a:cxn>
                <a:cxn ang="0">
                  <a:pos x="94" y="0"/>
                </a:cxn>
                <a:cxn ang="0">
                  <a:pos x="104" y="0"/>
                </a:cxn>
                <a:cxn ang="0">
                  <a:pos x="114" y="0"/>
                </a:cxn>
                <a:cxn ang="0">
                  <a:pos x="124" y="0"/>
                </a:cxn>
                <a:cxn ang="0">
                  <a:pos x="134" y="0"/>
                </a:cxn>
                <a:cxn ang="0">
                  <a:pos x="144" y="0"/>
                </a:cxn>
                <a:cxn ang="0">
                  <a:pos x="154" y="0"/>
                </a:cxn>
                <a:cxn ang="0">
                  <a:pos x="164" y="0"/>
                </a:cxn>
                <a:cxn ang="0">
                  <a:pos x="174" y="0"/>
                </a:cxn>
                <a:cxn ang="0">
                  <a:pos x="183" y="0"/>
                </a:cxn>
                <a:cxn ang="0">
                  <a:pos x="193" y="0"/>
                </a:cxn>
                <a:cxn ang="0">
                  <a:pos x="203" y="0"/>
                </a:cxn>
                <a:cxn ang="0">
                  <a:pos x="213" y="0"/>
                </a:cxn>
                <a:cxn ang="0">
                  <a:pos x="223" y="0"/>
                </a:cxn>
                <a:cxn ang="0">
                  <a:pos x="233" y="0"/>
                </a:cxn>
                <a:cxn ang="0">
                  <a:pos x="243" y="0"/>
                </a:cxn>
                <a:cxn ang="0">
                  <a:pos x="253" y="0"/>
                </a:cxn>
                <a:cxn ang="0">
                  <a:pos x="263" y="0"/>
                </a:cxn>
                <a:cxn ang="0">
                  <a:pos x="273" y="0"/>
                </a:cxn>
                <a:cxn ang="0">
                  <a:pos x="283" y="0"/>
                </a:cxn>
                <a:cxn ang="0">
                  <a:pos x="293" y="0"/>
                </a:cxn>
                <a:cxn ang="0">
                  <a:pos x="303" y="0"/>
                </a:cxn>
                <a:cxn ang="0">
                  <a:pos x="313" y="0"/>
                </a:cxn>
                <a:cxn ang="0">
                  <a:pos x="322" y="0"/>
                </a:cxn>
                <a:cxn ang="0">
                  <a:pos x="332" y="0"/>
                </a:cxn>
                <a:cxn ang="0">
                  <a:pos x="342" y="0"/>
                </a:cxn>
                <a:cxn ang="0">
                  <a:pos x="352" y="0"/>
                </a:cxn>
                <a:cxn ang="0">
                  <a:pos x="362" y="0"/>
                </a:cxn>
                <a:cxn ang="0">
                  <a:pos x="372" y="0"/>
                </a:cxn>
                <a:cxn ang="0">
                  <a:pos x="382" y="0"/>
                </a:cxn>
                <a:cxn ang="0">
                  <a:pos x="392" y="0"/>
                </a:cxn>
                <a:cxn ang="0">
                  <a:pos x="402" y="0"/>
                </a:cxn>
                <a:cxn ang="0">
                  <a:pos x="412" y="0"/>
                </a:cxn>
                <a:cxn ang="0">
                  <a:pos x="422" y="0"/>
                </a:cxn>
                <a:cxn ang="0">
                  <a:pos x="432" y="0"/>
                </a:cxn>
                <a:cxn ang="0">
                  <a:pos x="442" y="0"/>
                </a:cxn>
                <a:cxn ang="0">
                  <a:pos x="452" y="0"/>
                </a:cxn>
                <a:cxn ang="0">
                  <a:pos x="462" y="0"/>
                </a:cxn>
                <a:cxn ang="0">
                  <a:pos x="471" y="0"/>
                </a:cxn>
                <a:cxn ang="0">
                  <a:pos x="481" y="0"/>
                </a:cxn>
              </a:cxnLst>
              <a:rect l="0" t="0" r="r" b="b"/>
              <a:pathLst>
                <a:path w="486">
                  <a:moveTo>
                    <a:pt x="0" y="0"/>
                  </a:moveTo>
                  <a:lnTo>
                    <a:pt x="5" y="0"/>
                  </a:lnTo>
                  <a:lnTo>
                    <a:pt x="10" y="0"/>
                  </a:lnTo>
                  <a:lnTo>
                    <a:pt x="15" y="0"/>
                  </a:lnTo>
                  <a:lnTo>
                    <a:pt x="20" y="0"/>
                  </a:lnTo>
                  <a:lnTo>
                    <a:pt x="25" y="0"/>
                  </a:lnTo>
                  <a:lnTo>
                    <a:pt x="30" y="0"/>
                  </a:lnTo>
                  <a:lnTo>
                    <a:pt x="34" y="0"/>
                  </a:lnTo>
                  <a:lnTo>
                    <a:pt x="39" y="0"/>
                  </a:lnTo>
                  <a:lnTo>
                    <a:pt x="44" y="0"/>
                  </a:lnTo>
                  <a:lnTo>
                    <a:pt x="49" y="0"/>
                  </a:lnTo>
                  <a:lnTo>
                    <a:pt x="54" y="0"/>
                  </a:lnTo>
                  <a:lnTo>
                    <a:pt x="59" y="0"/>
                  </a:lnTo>
                  <a:lnTo>
                    <a:pt x="64" y="0"/>
                  </a:lnTo>
                  <a:lnTo>
                    <a:pt x="69" y="0"/>
                  </a:lnTo>
                  <a:lnTo>
                    <a:pt x="74" y="0"/>
                  </a:lnTo>
                  <a:lnTo>
                    <a:pt x="79" y="0"/>
                  </a:lnTo>
                  <a:lnTo>
                    <a:pt x="84" y="0"/>
                  </a:lnTo>
                  <a:lnTo>
                    <a:pt x="89" y="0"/>
                  </a:lnTo>
                  <a:lnTo>
                    <a:pt x="94" y="0"/>
                  </a:lnTo>
                  <a:lnTo>
                    <a:pt x="99" y="0"/>
                  </a:lnTo>
                  <a:lnTo>
                    <a:pt x="104" y="0"/>
                  </a:lnTo>
                  <a:lnTo>
                    <a:pt x="109" y="0"/>
                  </a:lnTo>
                  <a:lnTo>
                    <a:pt x="114" y="0"/>
                  </a:lnTo>
                  <a:lnTo>
                    <a:pt x="119" y="0"/>
                  </a:lnTo>
                  <a:lnTo>
                    <a:pt x="124" y="0"/>
                  </a:lnTo>
                  <a:lnTo>
                    <a:pt x="129" y="0"/>
                  </a:lnTo>
                  <a:lnTo>
                    <a:pt x="134" y="0"/>
                  </a:lnTo>
                  <a:lnTo>
                    <a:pt x="139" y="0"/>
                  </a:lnTo>
                  <a:lnTo>
                    <a:pt x="144" y="0"/>
                  </a:lnTo>
                  <a:lnTo>
                    <a:pt x="149" y="0"/>
                  </a:lnTo>
                  <a:lnTo>
                    <a:pt x="154" y="0"/>
                  </a:lnTo>
                  <a:lnTo>
                    <a:pt x="159" y="0"/>
                  </a:lnTo>
                  <a:lnTo>
                    <a:pt x="164" y="0"/>
                  </a:lnTo>
                  <a:lnTo>
                    <a:pt x="169" y="0"/>
                  </a:lnTo>
                  <a:lnTo>
                    <a:pt x="174" y="0"/>
                  </a:lnTo>
                  <a:lnTo>
                    <a:pt x="178" y="0"/>
                  </a:lnTo>
                  <a:lnTo>
                    <a:pt x="183" y="0"/>
                  </a:lnTo>
                  <a:lnTo>
                    <a:pt x="188" y="0"/>
                  </a:lnTo>
                  <a:lnTo>
                    <a:pt x="193" y="0"/>
                  </a:lnTo>
                  <a:lnTo>
                    <a:pt x="198" y="0"/>
                  </a:lnTo>
                  <a:lnTo>
                    <a:pt x="203" y="0"/>
                  </a:lnTo>
                  <a:lnTo>
                    <a:pt x="208" y="0"/>
                  </a:lnTo>
                  <a:lnTo>
                    <a:pt x="213" y="0"/>
                  </a:lnTo>
                  <a:lnTo>
                    <a:pt x="218" y="0"/>
                  </a:lnTo>
                  <a:lnTo>
                    <a:pt x="223" y="0"/>
                  </a:lnTo>
                  <a:lnTo>
                    <a:pt x="228" y="0"/>
                  </a:lnTo>
                  <a:lnTo>
                    <a:pt x="233" y="0"/>
                  </a:lnTo>
                  <a:lnTo>
                    <a:pt x="238" y="0"/>
                  </a:lnTo>
                  <a:lnTo>
                    <a:pt x="243" y="0"/>
                  </a:lnTo>
                  <a:lnTo>
                    <a:pt x="248" y="0"/>
                  </a:lnTo>
                  <a:lnTo>
                    <a:pt x="253" y="0"/>
                  </a:lnTo>
                  <a:lnTo>
                    <a:pt x="258" y="0"/>
                  </a:lnTo>
                  <a:lnTo>
                    <a:pt x="263" y="0"/>
                  </a:lnTo>
                  <a:lnTo>
                    <a:pt x="268" y="0"/>
                  </a:lnTo>
                  <a:lnTo>
                    <a:pt x="273" y="0"/>
                  </a:lnTo>
                  <a:lnTo>
                    <a:pt x="278" y="0"/>
                  </a:lnTo>
                  <a:lnTo>
                    <a:pt x="283" y="0"/>
                  </a:lnTo>
                  <a:lnTo>
                    <a:pt x="288" y="0"/>
                  </a:lnTo>
                  <a:lnTo>
                    <a:pt x="293" y="0"/>
                  </a:lnTo>
                  <a:lnTo>
                    <a:pt x="298" y="0"/>
                  </a:lnTo>
                  <a:lnTo>
                    <a:pt x="303" y="0"/>
                  </a:lnTo>
                  <a:lnTo>
                    <a:pt x="308" y="0"/>
                  </a:lnTo>
                  <a:lnTo>
                    <a:pt x="313" y="0"/>
                  </a:lnTo>
                  <a:lnTo>
                    <a:pt x="318" y="0"/>
                  </a:lnTo>
                  <a:lnTo>
                    <a:pt x="322" y="0"/>
                  </a:lnTo>
                  <a:lnTo>
                    <a:pt x="327" y="0"/>
                  </a:lnTo>
                  <a:lnTo>
                    <a:pt x="332" y="0"/>
                  </a:lnTo>
                  <a:lnTo>
                    <a:pt x="337" y="0"/>
                  </a:lnTo>
                  <a:lnTo>
                    <a:pt x="342" y="0"/>
                  </a:lnTo>
                  <a:lnTo>
                    <a:pt x="347" y="0"/>
                  </a:lnTo>
                  <a:lnTo>
                    <a:pt x="352" y="0"/>
                  </a:lnTo>
                  <a:lnTo>
                    <a:pt x="357" y="0"/>
                  </a:lnTo>
                  <a:lnTo>
                    <a:pt x="362" y="0"/>
                  </a:lnTo>
                  <a:lnTo>
                    <a:pt x="367" y="0"/>
                  </a:lnTo>
                  <a:lnTo>
                    <a:pt x="372" y="0"/>
                  </a:lnTo>
                  <a:lnTo>
                    <a:pt x="377" y="0"/>
                  </a:lnTo>
                  <a:lnTo>
                    <a:pt x="382" y="0"/>
                  </a:lnTo>
                  <a:lnTo>
                    <a:pt x="387" y="0"/>
                  </a:lnTo>
                  <a:lnTo>
                    <a:pt x="392" y="0"/>
                  </a:lnTo>
                  <a:lnTo>
                    <a:pt x="397" y="0"/>
                  </a:lnTo>
                  <a:lnTo>
                    <a:pt x="402" y="0"/>
                  </a:lnTo>
                  <a:lnTo>
                    <a:pt x="407" y="0"/>
                  </a:lnTo>
                  <a:lnTo>
                    <a:pt x="412" y="0"/>
                  </a:lnTo>
                  <a:lnTo>
                    <a:pt x="417" y="0"/>
                  </a:lnTo>
                  <a:lnTo>
                    <a:pt x="422" y="0"/>
                  </a:lnTo>
                  <a:lnTo>
                    <a:pt x="427" y="0"/>
                  </a:lnTo>
                  <a:lnTo>
                    <a:pt x="432" y="0"/>
                  </a:lnTo>
                  <a:lnTo>
                    <a:pt x="437" y="0"/>
                  </a:lnTo>
                  <a:lnTo>
                    <a:pt x="442" y="0"/>
                  </a:lnTo>
                  <a:lnTo>
                    <a:pt x="447" y="0"/>
                  </a:lnTo>
                  <a:lnTo>
                    <a:pt x="452" y="0"/>
                  </a:lnTo>
                  <a:lnTo>
                    <a:pt x="457" y="0"/>
                  </a:lnTo>
                  <a:lnTo>
                    <a:pt x="462" y="0"/>
                  </a:lnTo>
                  <a:lnTo>
                    <a:pt x="466" y="0"/>
                  </a:lnTo>
                  <a:lnTo>
                    <a:pt x="471" y="0"/>
                  </a:lnTo>
                  <a:lnTo>
                    <a:pt x="476" y="0"/>
                  </a:lnTo>
                  <a:lnTo>
                    <a:pt x="481" y="0"/>
                  </a:lnTo>
                  <a:lnTo>
                    <a:pt x="486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1800" b="1">
                <a:solidFill>
                  <a:schemeClr val="accent3"/>
                </a:solidFill>
                <a:latin typeface="Helvetica" pitchFamily="34" charset="0"/>
              </a:endParaRPr>
            </a:p>
          </p:txBody>
        </p:sp>
        <p:sp>
          <p:nvSpPr>
            <p:cNvPr id="65984" name="Rectangle 448"/>
            <p:cNvSpPr>
              <a:spLocks noChangeArrowheads="1"/>
            </p:cNvSpPr>
            <p:nvPr/>
          </p:nvSpPr>
          <p:spPr bwMode="auto">
            <a:xfrm>
              <a:off x="1761" y="3347"/>
              <a:ext cx="201" cy="1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defRPr/>
              </a:pPr>
              <a:r>
                <a:rPr lang="en-US" sz="1800" b="1">
                  <a:solidFill>
                    <a:schemeClr val="accent3"/>
                  </a:solidFill>
                  <a:latin typeface="NewTimes-Roman" charset="0"/>
                </a:rPr>
                <a:t>Aug</a:t>
              </a:r>
              <a:endParaRPr lang="en-US" sz="1800" b="1">
                <a:solidFill>
                  <a:schemeClr val="accent3"/>
                </a:solidFill>
                <a:latin typeface="Helvetica" pitchFamily="34" charset="0"/>
              </a:endParaRPr>
            </a:p>
          </p:txBody>
        </p:sp>
        <p:sp>
          <p:nvSpPr>
            <p:cNvPr id="65985" name="Rectangle 449"/>
            <p:cNvSpPr>
              <a:spLocks noChangeArrowheads="1"/>
            </p:cNvSpPr>
            <p:nvPr/>
          </p:nvSpPr>
          <p:spPr bwMode="auto">
            <a:xfrm>
              <a:off x="2690" y="3347"/>
              <a:ext cx="189" cy="1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defRPr/>
              </a:pPr>
              <a:r>
                <a:rPr lang="en-US" sz="1800" b="1">
                  <a:solidFill>
                    <a:schemeClr val="accent3"/>
                  </a:solidFill>
                  <a:latin typeface="NewTimes-Roman" charset="0"/>
                </a:rPr>
                <a:t>Sep</a:t>
              </a:r>
              <a:endParaRPr lang="en-US" sz="1800" b="1">
                <a:solidFill>
                  <a:schemeClr val="accent3"/>
                </a:solidFill>
                <a:latin typeface="Helvetica" pitchFamily="34" charset="0"/>
              </a:endParaRPr>
            </a:p>
          </p:txBody>
        </p:sp>
        <p:sp>
          <p:nvSpPr>
            <p:cNvPr id="65986" name="Rectangle 450"/>
            <p:cNvSpPr>
              <a:spLocks noChangeArrowheads="1"/>
            </p:cNvSpPr>
            <p:nvPr/>
          </p:nvSpPr>
          <p:spPr bwMode="auto">
            <a:xfrm>
              <a:off x="3722" y="3347"/>
              <a:ext cx="172" cy="1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defRPr/>
              </a:pPr>
              <a:r>
                <a:rPr lang="en-US" sz="1800" b="1">
                  <a:solidFill>
                    <a:schemeClr val="accent3"/>
                  </a:solidFill>
                  <a:latin typeface="NewTimes-Roman" charset="0"/>
                </a:rPr>
                <a:t>Oct</a:t>
              </a:r>
              <a:endParaRPr lang="en-US" sz="1800" b="1">
                <a:solidFill>
                  <a:schemeClr val="accent3"/>
                </a:solidFill>
                <a:latin typeface="Helvetica" pitchFamily="34" charset="0"/>
              </a:endParaRPr>
            </a:p>
          </p:txBody>
        </p:sp>
        <p:sp>
          <p:nvSpPr>
            <p:cNvPr id="65987" name="Rectangle 451"/>
            <p:cNvSpPr>
              <a:spLocks noChangeArrowheads="1"/>
            </p:cNvSpPr>
            <p:nvPr/>
          </p:nvSpPr>
          <p:spPr bwMode="auto">
            <a:xfrm>
              <a:off x="4308" y="3347"/>
              <a:ext cx="195" cy="1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defRPr/>
              </a:pPr>
              <a:r>
                <a:rPr lang="en-US" sz="1800" b="1">
                  <a:solidFill>
                    <a:schemeClr val="accent3"/>
                  </a:solidFill>
                  <a:latin typeface="NewTimes-Roman" charset="0"/>
                </a:rPr>
                <a:t>Nov</a:t>
              </a:r>
              <a:endParaRPr lang="en-US" sz="1800" b="1">
                <a:solidFill>
                  <a:schemeClr val="accent3"/>
                </a:solidFill>
                <a:latin typeface="Helvetica" pitchFamily="34" charset="0"/>
              </a:endParaRPr>
            </a:p>
          </p:txBody>
        </p:sp>
        <p:sp>
          <p:nvSpPr>
            <p:cNvPr id="65988" name="Rectangle 452"/>
            <p:cNvSpPr>
              <a:spLocks noChangeArrowheads="1"/>
            </p:cNvSpPr>
            <p:nvPr/>
          </p:nvSpPr>
          <p:spPr bwMode="auto">
            <a:xfrm>
              <a:off x="2844" y="3417"/>
              <a:ext cx="229" cy="1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defRPr/>
              </a:pPr>
              <a:r>
                <a:rPr lang="en-US" sz="1800" b="1">
                  <a:solidFill>
                    <a:schemeClr val="accent3"/>
                  </a:solidFill>
                  <a:latin typeface="NewTimes-Roman" charset="0"/>
                </a:rPr>
                <a:t>1994</a:t>
              </a:r>
              <a:endParaRPr lang="en-US" sz="1800" b="1">
                <a:solidFill>
                  <a:schemeClr val="accent3"/>
                </a:solidFill>
                <a:latin typeface="Helvetica" pitchFamily="34" charset="0"/>
              </a:endParaRPr>
            </a:p>
          </p:txBody>
        </p:sp>
        <p:sp>
          <p:nvSpPr>
            <p:cNvPr id="65989" name="Rectangle 453"/>
            <p:cNvSpPr>
              <a:spLocks noChangeArrowheads="1"/>
            </p:cNvSpPr>
            <p:nvPr/>
          </p:nvSpPr>
          <p:spPr bwMode="auto">
            <a:xfrm rot="16200000">
              <a:off x="1140" y="2738"/>
              <a:ext cx="63" cy="1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defRPr/>
              </a:pPr>
              <a:r>
                <a:rPr lang="en-US" sz="1800" b="1" dirty="0">
                  <a:solidFill>
                    <a:schemeClr val="accent3"/>
                  </a:solidFill>
                  <a:latin typeface="Symbol" pitchFamily="18" charset="2"/>
                </a:rPr>
                <a:t>D</a:t>
              </a:r>
              <a:endParaRPr lang="en-US" sz="1800" b="1" dirty="0">
                <a:solidFill>
                  <a:schemeClr val="accent3"/>
                </a:solidFill>
                <a:latin typeface="Helvetica" pitchFamily="34" charset="0"/>
              </a:endParaRPr>
            </a:p>
          </p:txBody>
        </p:sp>
        <p:sp>
          <p:nvSpPr>
            <p:cNvPr id="65990" name="Rectangle 454"/>
            <p:cNvSpPr>
              <a:spLocks noChangeArrowheads="1"/>
            </p:cNvSpPr>
            <p:nvPr/>
          </p:nvSpPr>
          <p:spPr bwMode="auto">
            <a:xfrm rot="16200000">
              <a:off x="1141" y="2672"/>
              <a:ext cx="62" cy="1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defRPr/>
              </a:pPr>
              <a:r>
                <a:rPr lang="en-US" sz="1800" b="1" dirty="0">
                  <a:solidFill>
                    <a:schemeClr val="accent3"/>
                  </a:solidFill>
                  <a:latin typeface="Symbol" pitchFamily="18" charset="2"/>
                </a:rPr>
                <a:t>s</a:t>
              </a:r>
              <a:endParaRPr lang="en-US" sz="1800" b="1" dirty="0">
                <a:solidFill>
                  <a:schemeClr val="accent3"/>
                </a:solidFill>
                <a:latin typeface="Helvetica" pitchFamily="34" charset="0"/>
              </a:endParaRPr>
            </a:p>
          </p:txBody>
        </p:sp>
        <p:sp>
          <p:nvSpPr>
            <p:cNvPr id="65991" name="Rectangle 455"/>
            <p:cNvSpPr>
              <a:spLocks noChangeArrowheads="1"/>
            </p:cNvSpPr>
            <p:nvPr/>
          </p:nvSpPr>
          <p:spPr bwMode="auto">
            <a:xfrm rot="16200000">
              <a:off x="1206" y="2624"/>
              <a:ext cx="54" cy="1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defRPr/>
              </a:pPr>
              <a:r>
                <a:rPr lang="en-US" sz="1800" b="1">
                  <a:solidFill>
                    <a:schemeClr val="accent3"/>
                  </a:solidFill>
                  <a:latin typeface="Symbol" pitchFamily="18" charset="2"/>
                </a:rPr>
                <a:t>q</a:t>
              </a:r>
              <a:endParaRPr lang="en-US" sz="1800" b="1">
                <a:solidFill>
                  <a:schemeClr val="accent3"/>
                </a:solidFill>
                <a:latin typeface="Helvetica" pitchFamily="34" charset="0"/>
              </a:endParaRPr>
            </a:p>
          </p:txBody>
        </p:sp>
      </p:grpSp>
      <p:sp>
        <p:nvSpPr>
          <p:cNvPr id="26627" name="Title 1"/>
          <p:cNvSpPr>
            <a:spLocks noGrp="1"/>
          </p:cNvSpPr>
          <p:nvPr>
            <p:ph type="title"/>
          </p:nvPr>
        </p:nvSpPr>
        <p:spPr>
          <a:xfrm>
            <a:off x="720725" y="242888"/>
            <a:ext cx="7772400" cy="549275"/>
          </a:xfrm>
        </p:spPr>
        <p:txBody>
          <a:bodyPr/>
          <a:lstStyle/>
          <a:p>
            <a:r>
              <a:rPr lang="en-US" sz="2000">
                <a:solidFill>
                  <a:schemeClr val="bg1"/>
                </a:solidFill>
              </a:rPr>
              <a:t>Comparison of observed and predicted cross-shelf transport </a:t>
            </a:r>
          </a:p>
        </p:txBody>
      </p:sp>
      <p:sp>
        <p:nvSpPr>
          <p:cNvPr id="26631" name="TextBox 226"/>
          <p:cNvSpPr txBox="1">
            <a:spLocks noChangeArrowheads="1"/>
          </p:cNvSpPr>
          <p:nvPr/>
        </p:nvSpPr>
        <p:spPr bwMode="auto">
          <a:xfrm>
            <a:off x="2824163" y="3390900"/>
            <a:ext cx="3957637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</a:rPr>
              <a:t>North Carolina  water depth 26 m</a:t>
            </a:r>
          </a:p>
        </p:txBody>
      </p:sp>
      <p:cxnSp>
        <p:nvCxnSpPr>
          <p:cNvPr id="26632" name="Straight Arrow Connector 229"/>
          <p:cNvCxnSpPr>
            <a:cxnSpLocks noChangeShapeType="1"/>
          </p:cNvCxnSpPr>
          <p:nvPr/>
        </p:nvCxnSpPr>
        <p:spPr bwMode="auto">
          <a:xfrm rot="5400000">
            <a:off x="2089150" y="3709988"/>
            <a:ext cx="2325687" cy="1588"/>
          </a:xfrm>
          <a:prstGeom prst="straightConnector1">
            <a:avLst/>
          </a:prstGeom>
          <a:noFill/>
          <a:ln w="28575" algn="ctr">
            <a:solidFill>
              <a:srgbClr val="FF0000"/>
            </a:solidFill>
            <a:round/>
            <a:headEnd/>
            <a:tailEnd type="arrow" w="med" len="med"/>
          </a:ln>
        </p:spPr>
      </p:cxnSp>
      <p:cxnSp>
        <p:nvCxnSpPr>
          <p:cNvPr id="26633" name="Straight Arrow Connector 230"/>
          <p:cNvCxnSpPr>
            <a:cxnSpLocks noChangeShapeType="1"/>
          </p:cNvCxnSpPr>
          <p:nvPr/>
        </p:nvCxnSpPr>
        <p:spPr bwMode="auto">
          <a:xfrm rot="5400000">
            <a:off x="5077619" y="3966369"/>
            <a:ext cx="2327275" cy="1587"/>
          </a:xfrm>
          <a:prstGeom prst="straightConnector1">
            <a:avLst/>
          </a:prstGeom>
          <a:noFill/>
          <a:ln w="28575" algn="ctr">
            <a:solidFill>
              <a:srgbClr val="FF0000"/>
            </a:solidFill>
            <a:round/>
            <a:headEnd/>
            <a:tailEnd type="arrow" w="med" len="med"/>
          </a:ln>
        </p:spPr>
      </p:cxn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27137499"/>
              </p:ext>
            </p:extLst>
          </p:nvPr>
        </p:nvGraphicFramePr>
        <p:xfrm>
          <a:off x="4590737" y="2128243"/>
          <a:ext cx="1618673" cy="4624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8" name="Equation" r:id="rId3" imgW="800100" imgH="228600" progId="Equation.DSMT4">
                  <p:embed/>
                </p:oleObj>
              </mc:Choice>
              <mc:Fallback>
                <p:oleObj name="Equation" r:id="rId3" imgW="80010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590737" y="2128243"/>
                        <a:ext cx="1618673" cy="4624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76067670"/>
              </p:ext>
            </p:extLst>
          </p:nvPr>
        </p:nvGraphicFramePr>
        <p:xfrm>
          <a:off x="3458013" y="1575606"/>
          <a:ext cx="598201" cy="4350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9" name="Equation" r:id="rId5" imgW="279400" imgH="203200" progId="Equation.DSMT4">
                  <p:embed/>
                </p:oleObj>
              </mc:Choice>
              <mc:Fallback>
                <p:oleObj name="Equation" r:id="rId5" imgW="279400" imgH="203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458013" y="1575606"/>
                        <a:ext cx="598201" cy="4350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14114761"/>
              </p:ext>
            </p:extLst>
          </p:nvPr>
        </p:nvGraphicFramePr>
        <p:xfrm>
          <a:off x="1530057" y="1672608"/>
          <a:ext cx="1174485" cy="8319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0" name="Equation" r:id="rId7" imgW="609600" imgH="431800" progId="Equation.DSMT4">
                  <p:embed/>
                </p:oleObj>
              </mc:Choice>
              <mc:Fallback>
                <p:oleObj name="Equation" r:id="rId7" imgW="609600" imgH="431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530057" y="1672608"/>
                        <a:ext cx="1174485" cy="83192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1108024"/>
              </p:ext>
            </p:extLst>
          </p:nvPr>
        </p:nvGraphicFramePr>
        <p:xfrm>
          <a:off x="4930019" y="3824367"/>
          <a:ext cx="1302187" cy="7767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1" name="Equation" r:id="rId9" imgW="723900" imgH="431800" progId="Equation.DSMT4">
                  <p:embed/>
                </p:oleObj>
              </mc:Choice>
              <mc:Fallback>
                <p:oleObj name="Equation" r:id="rId9" imgW="723900" imgH="431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930019" y="3824367"/>
                        <a:ext cx="1302187" cy="77674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>
          <a:xfrm>
            <a:off x="826201" y="282121"/>
            <a:ext cx="7772400" cy="652463"/>
          </a:xfrm>
        </p:spPr>
        <p:txBody>
          <a:bodyPr>
            <a:normAutofit fontScale="90000"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Along-shelf wind-driven cross-shelf transport</a:t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linear regression </a:t>
            </a:r>
            <a:r>
              <a:rPr lang="en-US" sz="2800" dirty="0" err="1">
                <a:solidFill>
                  <a:schemeClr val="bg1"/>
                </a:solidFill>
              </a:rPr>
              <a:t>U</a:t>
            </a:r>
            <a:r>
              <a:rPr lang="en-US" sz="2800" baseline="-25000" dirty="0" err="1">
                <a:solidFill>
                  <a:schemeClr val="bg1"/>
                </a:solidFill>
              </a:rPr>
              <a:t>obs</a:t>
            </a:r>
            <a:r>
              <a:rPr lang="en-US" sz="2800" dirty="0">
                <a:solidFill>
                  <a:schemeClr val="bg1"/>
                </a:solidFill>
              </a:rPr>
              <a:t> = a U</a:t>
            </a:r>
            <a:r>
              <a:rPr lang="en-US" sz="2800" baseline="-25000" dirty="0">
                <a:solidFill>
                  <a:schemeClr val="bg1"/>
                </a:solidFill>
              </a:rPr>
              <a:t>E</a:t>
            </a:r>
            <a:r>
              <a:rPr lang="en-US" sz="2800" dirty="0">
                <a:solidFill>
                  <a:schemeClr val="bg1"/>
                </a:solidFill>
              </a:rPr>
              <a:t> +b</a:t>
            </a:r>
          </a:p>
        </p:txBody>
      </p:sp>
      <p:pic>
        <p:nvPicPr>
          <p:cNvPr id="160" name="Picture 13" descr="Lentz-f04-clr"/>
          <p:cNvPicPr>
            <a:picLocks noChangeAspect="1" noChangeArrowheads="1"/>
          </p:cNvPicPr>
          <p:nvPr/>
        </p:nvPicPr>
        <p:blipFill>
          <a:blip r:embed="rId3" cstate="print"/>
          <a:srcRect b="10048"/>
          <a:stretch>
            <a:fillRect/>
          </a:stretch>
        </p:blipFill>
        <p:spPr bwMode="auto">
          <a:xfrm>
            <a:off x="1686297" y="1037971"/>
            <a:ext cx="5759532" cy="5820029"/>
          </a:xfrm>
          <a:prstGeom prst="rect">
            <a:avLst/>
          </a:prstGeom>
          <a:noFill/>
        </p:spPr>
      </p:pic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67926104"/>
              </p:ext>
            </p:extLst>
          </p:nvPr>
        </p:nvGraphicFramePr>
        <p:xfrm>
          <a:off x="5043016" y="2175107"/>
          <a:ext cx="2361361" cy="10494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9134" name="Equation" r:id="rId4" imgW="1028700" imgH="457200" progId="Equation.DSMT4">
                  <p:embed/>
                </p:oleObj>
              </mc:Choice>
              <mc:Fallback>
                <p:oleObj name="Equation" r:id="rId4" imgW="1028700" imgH="457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043016" y="2175107"/>
                        <a:ext cx="2361361" cy="10494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83513310"/>
              </p:ext>
            </p:extLst>
          </p:nvPr>
        </p:nvGraphicFramePr>
        <p:xfrm>
          <a:off x="2232577" y="2624202"/>
          <a:ext cx="1237926" cy="4830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9135" name="Equation" r:id="rId6" imgW="520700" imgH="203200" progId="Equation.DSMT4">
                  <p:embed/>
                </p:oleObj>
              </mc:Choice>
              <mc:Fallback>
                <p:oleObj name="Equation" r:id="rId6" imgW="520700" imgH="203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232577" y="2624202"/>
                        <a:ext cx="1237926" cy="48309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" name="Straight Arrow Connector 4"/>
          <p:cNvCxnSpPr/>
          <p:nvPr/>
        </p:nvCxnSpPr>
        <p:spPr bwMode="auto">
          <a:xfrm flipH="1">
            <a:off x="2594234" y="3215374"/>
            <a:ext cx="121605" cy="152662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3" descr="Lentz-f05-clr"/>
          <p:cNvPicPr>
            <a:picLocks noChangeAspect="1" noChangeArrowheads="1"/>
          </p:cNvPicPr>
          <p:nvPr/>
        </p:nvPicPr>
        <p:blipFill>
          <a:blip r:embed="rId2" cstate="print"/>
          <a:srcRect b="18625"/>
          <a:stretch>
            <a:fillRect/>
          </a:stretch>
        </p:blipFill>
        <p:spPr bwMode="auto">
          <a:xfrm>
            <a:off x="608389" y="4268245"/>
            <a:ext cx="5644169" cy="1846045"/>
          </a:xfrm>
          <a:prstGeom prst="rect">
            <a:avLst/>
          </a:prstGeom>
          <a:noFill/>
        </p:spPr>
      </p:pic>
      <p:pic>
        <p:nvPicPr>
          <p:cNvPr id="3" name="Picture 2" descr="obs_upwelling_downwelling.jpg"/>
          <p:cNvPicPr>
            <a:picLocks noChangeAspect="1"/>
          </p:cNvPicPr>
          <p:nvPr/>
        </p:nvPicPr>
        <p:blipFill>
          <a:blip r:embed="rId3" cstate="print"/>
          <a:srcRect l="25222" t="5425" r="6279" b="10392"/>
          <a:stretch>
            <a:fillRect/>
          </a:stretch>
        </p:blipFill>
        <p:spPr>
          <a:xfrm rot="16200000">
            <a:off x="1356418" y="-955426"/>
            <a:ext cx="3915499" cy="6226129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127377" y="869573"/>
            <a:ext cx="3016623" cy="3747247"/>
          </a:xfrm>
        </p:spPr>
        <p:txBody>
          <a:bodyPr/>
          <a:lstStyle/>
          <a:p>
            <a:r>
              <a:rPr lang="en-US" sz="2800" dirty="0">
                <a:solidFill>
                  <a:srgbClr val="FFFFCC"/>
                </a:solidFill>
              </a:rPr>
              <a:t>Stratified asymmetry?</a:t>
            </a:r>
            <a:br>
              <a:rPr lang="en-US" sz="2800" dirty="0">
                <a:solidFill>
                  <a:srgbClr val="FFFFCC"/>
                </a:solidFill>
              </a:rPr>
            </a:br>
            <a:br>
              <a:rPr lang="en-US" sz="2800" dirty="0">
                <a:solidFill>
                  <a:srgbClr val="FFFFCC"/>
                </a:solidFill>
              </a:rPr>
            </a:br>
            <a:r>
              <a:rPr lang="en-US" sz="2800" dirty="0">
                <a:solidFill>
                  <a:srgbClr val="FFFFCC"/>
                </a:solidFill>
              </a:rPr>
              <a:t>Qualitative evidence but quantitative observational</a:t>
            </a:r>
            <a:br>
              <a:rPr lang="en-US" sz="2800" dirty="0">
                <a:solidFill>
                  <a:srgbClr val="FFFFCC"/>
                </a:solidFill>
              </a:rPr>
            </a:br>
            <a:r>
              <a:rPr lang="en-US" sz="2800" dirty="0">
                <a:solidFill>
                  <a:srgbClr val="FFFFCC"/>
                </a:solidFill>
              </a:rPr>
              <a:t>evidence lacking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918" y="258483"/>
            <a:ext cx="7772400" cy="1143000"/>
          </a:xfrm>
        </p:spPr>
        <p:txBody>
          <a:bodyPr/>
          <a:lstStyle/>
          <a:p>
            <a:r>
              <a:rPr lang="en-US" dirty="0">
                <a:solidFill>
                  <a:srgbClr val="FFFFCC"/>
                </a:solidFill>
              </a:rPr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1544" y="711394"/>
            <a:ext cx="8104936" cy="5111182"/>
          </a:xfrm>
        </p:spPr>
        <p:txBody>
          <a:bodyPr/>
          <a:lstStyle/>
          <a:p>
            <a:pPr marL="0" indent="0">
              <a:buNone/>
            </a:pPr>
            <a:endParaRPr lang="en-US" sz="2800" dirty="0">
              <a:solidFill>
                <a:srgbClr val="FFFFCC"/>
              </a:solidFill>
            </a:endParaRPr>
          </a:p>
          <a:p>
            <a:r>
              <a:rPr lang="en-US" sz="2800" dirty="0">
                <a:solidFill>
                  <a:srgbClr val="FFFFCC"/>
                </a:solidFill>
              </a:rPr>
              <a:t>Upwelling/downwelling (unstratified) occurs where </a:t>
            </a:r>
          </a:p>
          <a:p>
            <a:pPr marL="0" indent="0">
              <a:buNone/>
            </a:pPr>
            <a:endParaRPr lang="en-US" sz="2800" dirty="0">
              <a:solidFill>
                <a:srgbClr val="FFFFCC"/>
              </a:solidFill>
            </a:endParaRPr>
          </a:p>
          <a:p>
            <a:r>
              <a:rPr lang="en-US" sz="2800" dirty="0">
                <a:solidFill>
                  <a:srgbClr val="FFFFCC"/>
                </a:solidFill>
              </a:rPr>
              <a:t>Ekman model of upwelling/downwelling qualitatively consistent with observations</a:t>
            </a:r>
          </a:p>
          <a:p>
            <a:pPr marL="0" indent="0">
              <a:buNone/>
            </a:pPr>
            <a:endParaRPr lang="en-US" sz="2800" dirty="0">
              <a:solidFill>
                <a:srgbClr val="FFFFCC"/>
              </a:solidFill>
            </a:endParaRPr>
          </a:p>
          <a:p>
            <a:r>
              <a:rPr lang="en-US" sz="2800" dirty="0">
                <a:solidFill>
                  <a:srgbClr val="FFFFCC"/>
                </a:solidFill>
              </a:rPr>
              <a:t>Stratified response not well understood</a:t>
            </a:r>
          </a:p>
          <a:p>
            <a:endParaRPr lang="en-US" sz="2800" dirty="0">
              <a:solidFill>
                <a:srgbClr val="FFFFCC"/>
              </a:solidFill>
            </a:endParaRPr>
          </a:p>
          <a:p>
            <a:r>
              <a:rPr lang="en-US" sz="2800" dirty="0">
                <a:solidFill>
                  <a:srgbClr val="FFFFCC"/>
                </a:solidFill>
              </a:rPr>
              <a:t>3D???</a:t>
            </a:r>
          </a:p>
          <a:p>
            <a:pPr marL="0" indent="0">
              <a:buNone/>
            </a:pPr>
            <a:endParaRPr lang="en-US" sz="2800" dirty="0">
              <a:solidFill>
                <a:srgbClr val="FFFFCC"/>
              </a:solidFill>
            </a:endParaRPr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63AC4DBA-DC7B-DF40-AC21-F65FDC593A4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86571713"/>
              </p:ext>
            </p:extLst>
          </p:nvPr>
        </p:nvGraphicFramePr>
        <p:xfrm>
          <a:off x="2345401" y="1711060"/>
          <a:ext cx="1201305" cy="652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4689" r:id="rId3" imgW="444500" imgH="241300" progId="Equation.DSMT4">
                  <p:embed/>
                </p:oleObj>
              </mc:Choice>
              <mc:Fallback>
                <p:oleObj r:id="rId3" imgW="444500" imgH="2413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345401" y="1711060"/>
                        <a:ext cx="1201305" cy="652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Rectangle 2"/>
          <p:cNvSpPr>
            <a:spLocks noGrp="1" noChangeArrowheads="1"/>
          </p:cNvSpPr>
          <p:nvPr>
            <p:ph type="title"/>
          </p:nvPr>
        </p:nvSpPr>
        <p:spPr>
          <a:xfrm>
            <a:off x="583317" y="625475"/>
            <a:ext cx="7772400" cy="827088"/>
          </a:xfrm>
        </p:spPr>
        <p:txBody>
          <a:bodyPr>
            <a:normAutofit fontScale="90000"/>
          </a:bodyPr>
          <a:lstStyle/>
          <a:p>
            <a:br>
              <a:rPr lang="en-US" sz="2400" dirty="0">
                <a:solidFill>
                  <a:srgbClr val="FFFFCC"/>
                </a:solidFill>
              </a:rPr>
            </a:br>
            <a:r>
              <a:rPr lang="en-US" sz="3100" dirty="0">
                <a:solidFill>
                  <a:srgbClr val="FFFFCC"/>
                </a:solidFill>
              </a:rPr>
              <a:t>Cross-shelf wind forcing</a:t>
            </a:r>
            <a:br>
              <a:rPr lang="en-US" sz="3100" dirty="0">
                <a:solidFill>
                  <a:srgbClr val="FFFFCC"/>
                </a:solidFill>
              </a:rPr>
            </a:br>
            <a:endParaRPr lang="en-US" sz="2400" dirty="0"/>
          </a:p>
        </p:txBody>
      </p:sp>
      <p:grpSp>
        <p:nvGrpSpPr>
          <p:cNvPr id="2" name="Group 43"/>
          <p:cNvGrpSpPr>
            <a:grpSpLocks/>
          </p:cNvGrpSpPr>
          <p:nvPr/>
        </p:nvGrpSpPr>
        <p:grpSpPr bwMode="auto">
          <a:xfrm>
            <a:off x="0" y="2837724"/>
            <a:ext cx="4240305" cy="3016251"/>
            <a:chOff x="-161" y="1098"/>
            <a:chExt cx="2396" cy="1671"/>
          </a:xfrm>
        </p:grpSpPr>
        <p:sp>
          <p:nvSpPr>
            <p:cNvPr id="1031" name="Arc 3"/>
            <p:cNvSpPr>
              <a:spLocks/>
            </p:cNvSpPr>
            <p:nvPr/>
          </p:nvSpPr>
          <p:spPr bwMode="auto">
            <a:xfrm rot="-10763547">
              <a:off x="265" y="1559"/>
              <a:ext cx="1970" cy="121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gradFill rotWithShape="0">
              <a:gsLst>
                <a:gs pos="0">
                  <a:srgbClr val="C6D4FF"/>
                </a:gs>
                <a:gs pos="50000">
                  <a:srgbClr val="3366FF"/>
                </a:gs>
                <a:gs pos="100000">
                  <a:srgbClr val="C6D4FF"/>
                </a:gs>
              </a:gsLst>
              <a:lin ang="189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 rot="-101589">
              <a:off x="296" y="1480"/>
              <a:ext cx="940" cy="155"/>
              <a:chOff x="-773" y="6301"/>
              <a:chExt cx="11437" cy="1703"/>
            </a:xfrm>
          </p:grpSpPr>
          <p:grpSp>
            <p:nvGrpSpPr>
              <p:cNvPr id="4" name="Group 5"/>
              <p:cNvGrpSpPr>
                <a:grpSpLocks/>
              </p:cNvGrpSpPr>
              <p:nvPr/>
            </p:nvGrpSpPr>
            <p:grpSpPr bwMode="auto">
              <a:xfrm>
                <a:off x="3244" y="6396"/>
                <a:ext cx="3416" cy="1524"/>
                <a:chOff x="3244" y="6396"/>
                <a:chExt cx="3416" cy="1524"/>
              </a:xfrm>
            </p:grpSpPr>
            <p:sp>
              <p:nvSpPr>
                <p:cNvPr id="1064" name="Arc 6"/>
                <p:cNvSpPr>
                  <a:spLocks/>
                </p:cNvSpPr>
                <p:nvPr/>
              </p:nvSpPr>
              <p:spPr bwMode="auto">
                <a:xfrm rot="8042653">
                  <a:off x="3242" y="6398"/>
                  <a:ext cx="1440" cy="1436"/>
                </a:xfrm>
                <a:custGeom>
                  <a:avLst/>
                  <a:gdLst>
                    <a:gd name="T0" fmla="*/ 0 w 21600"/>
                    <a:gd name="T1" fmla="*/ 0 h 21543"/>
                    <a:gd name="T2" fmla="*/ 0 w 21600"/>
                    <a:gd name="T3" fmla="*/ 0 h 21543"/>
                    <a:gd name="T4" fmla="*/ 0 w 21600"/>
                    <a:gd name="T5" fmla="*/ 0 h 21543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543"/>
                    <a:gd name="T11" fmla="*/ 21600 w 21600"/>
                    <a:gd name="T12" fmla="*/ 21543 h 21543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543" fill="none" extrusionOk="0">
                      <a:moveTo>
                        <a:pt x="1568" y="-1"/>
                      </a:moveTo>
                      <a:cubicBezTo>
                        <a:pt x="12859" y="821"/>
                        <a:pt x="21600" y="10222"/>
                        <a:pt x="21600" y="21543"/>
                      </a:cubicBezTo>
                    </a:path>
                    <a:path w="21600" h="21543" stroke="0" extrusionOk="0">
                      <a:moveTo>
                        <a:pt x="1568" y="-1"/>
                      </a:moveTo>
                      <a:cubicBezTo>
                        <a:pt x="12859" y="821"/>
                        <a:pt x="21600" y="10222"/>
                        <a:pt x="21600" y="21543"/>
                      </a:cubicBezTo>
                      <a:lnTo>
                        <a:pt x="0" y="21543"/>
                      </a:lnTo>
                      <a:close/>
                    </a:path>
                  </a:pathLst>
                </a:custGeom>
                <a:solidFill>
                  <a:srgbClr val="6600CC"/>
                </a:solidFill>
                <a:ln w="9525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65" name="Arc 7"/>
                <p:cNvSpPr>
                  <a:spLocks/>
                </p:cNvSpPr>
                <p:nvPr/>
              </p:nvSpPr>
              <p:spPr bwMode="auto">
                <a:xfrm rot="8207367">
                  <a:off x="5220" y="6480"/>
                  <a:ext cx="1440" cy="144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solidFill>
                  <a:srgbClr val="6600CC"/>
                </a:solidFill>
                <a:ln w="9525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5" name="Group 8"/>
              <p:cNvGrpSpPr>
                <a:grpSpLocks/>
              </p:cNvGrpSpPr>
              <p:nvPr/>
            </p:nvGrpSpPr>
            <p:grpSpPr bwMode="auto">
              <a:xfrm>
                <a:off x="-773" y="6301"/>
                <a:ext cx="3416" cy="1524"/>
                <a:chOff x="3244" y="6396"/>
                <a:chExt cx="3416" cy="1524"/>
              </a:xfrm>
            </p:grpSpPr>
            <p:sp>
              <p:nvSpPr>
                <p:cNvPr id="1062" name="Arc 9"/>
                <p:cNvSpPr>
                  <a:spLocks/>
                </p:cNvSpPr>
                <p:nvPr/>
              </p:nvSpPr>
              <p:spPr bwMode="auto">
                <a:xfrm rot="8042653">
                  <a:off x="3242" y="6398"/>
                  <a:ext cx="1440" cy="1436"/>
                </a:xfrm>
                <a:custGeom>
                  <a:avLst/>
                  <a:gdLst>
                    <a:gd name="T0" fmla="*/ 0 w 21600"/>
                    <a:gd name="T1" fmla="*/ 0 h 21543"/>
                    <a:gd name="T2" fmla="*/ 0 w 21600"/>
                    <a:gd name="T3" fmla="*/ 0 h 21543"/>
                    <a:gd name="T4" fmla="*/ 0 w 21600"/>
                    <a:gd name="T5" fmla="*/ 0 h 21543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543"/>
                    <a:gd name="T11" fmla="*/ 21600 w 21600"/>
                    <a:gd name="T12" fmla="*/ 21543 h 21543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543" fill="none" extrusionOk="0">
                      <a:moveTo>
                        <a:pt x="1568" y="-1"/>
                      </a:moveTo>
                      <a:cubicBezTo>
                        <a:pt x="12859" y="821"/>
                        <a:pt x="21600" y="10222"/>
                        <a:pt x="21600" y="21543"/>
                      </a:cubicBezTo>
                    </a:path>
                    <a:path w="21600" h="21543" stroke="0" extrusionOk="0">
                      <a:moveTo>
                        <a:pt x="1568" y="-1"/>
                      </a:moveTo>
                      <a:cubicBezTo>
                        <a:pt x="12859" y="821"/>
                        <a:pt x="21600" y="10222"/>
                        <a:pt x="21600" y="21543"/>
                      </a:cubicBezTo>
                      <a:lnTo>
                        <a:pt x="0" y="21543"/>
                      </a:lnTo>
                      <a:close/>
                    </a:path>
                  </a:pathLst>
                </a:custGeom>
                <a:solidFill>
                  <a:srgbClr val="6600CC"/>
                </a:solidFill>
                <a:ln w="9525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63" name="Arc 10"/>
                <p:cNvSpPr>
                  <a:spLocks/>
                </p:cNvSpPr>
                <p:nvPr/>
              </p:nvSpPr>
              <p:spPr bwMode="auto">
                <a:xfrm rot="8207367">
                  <a:off x="5220" y="6480"/>
                  <a:ext cx="1440" cy="144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solidFill>
                  <a:srgbClr val="6600CC"/>
                </a:solidFill>
                <a:ln w="9525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6" name="Group 11"/>
              <p:cNvGrpSpPr>
                <a:grpSpLocks/>
              </p:cNvGrpSpPr>
              <p:nvPr/>
            </p:nvGrpSpPr>
            <p:grpSpPr bwMode="auto">
              <a:xfrm>
                <a:off x="7248" y="6480"/>
                <a:ext cx="3416" cy="1524"/>
                <a:chOff x="3244" y="6396"/>
                <a:chExt cx="3416" cy="1524"/>
              </a:xfrm>
            </p:grpSpPr>
            <p:sp>
              <p:nvSpPr>
                <p:cNvPr id="1060" name="Arc 12"/>
                <p:cNvSpPr>
                  <a:spLocks/>
                </p:cNvSpPr>
                <p:nvPr/>
              </p:nvSpPr>
              <p:spPr bwMode="auto">
                <a:xfrm rot="8042653">
                  <a:off x="3242" y="6398"/>
                  <a:ext cx="1440" cy="1436"/>
                </a:xfrm>
                <a:custGeom>
                  <a:avLst/>
                  <a:gdLst>
                    <a:gd name="T0" fmla="*/ 0 w 21600"/>
                    <a:gd name="T1" fmla="*/ 0 h 21543"/>
                    <a:gd name="T2" fmla="*/ 0 w 21600"/>
                    <a:gd name="T3" fmla="*/ 0 h 21543"/>
                    <a:gd name="T4" fmla="*/ 0 w 21600"/>
                    <a:gd name="T5" fmla="*/ 0 h 21543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543"/>
                    <a:gd name="T11" fmla="*/ 21600 w 21600"/>
                    <a:gd name="T12" fmla="*/ 21543 h 21543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543" fill="none" extrusionOk="0">
                      <a:moveTo>
                        <a:pt x="1568" y="-1"/>
                      </a:moveTo>
                      <a:cubicBezTo>
                        <a:pt x="12859" y="821"/>
                        <a:pt x="21600" y="10222"/>
                        <a:pt x="21600" y="21543"/>
                      </a:cubicBezTo>
                    </a:path>
                    <a:path w="21600" h="21543" stroke="0" extrusionOk="0">
                      <a:moveTo>
                        <a:pt x="1568" y="-1"/>
                      </a:moveTo>
                      <a:cubicBezTo>
                        <a:pt x="12859" y="821"/>
                        <a:pt x="21600" y="10222"/>
                        <a:pt x="21600" y="21543"/>
                      </a:cubicBezTo>
                      <a:lnTo>
                        <a:pt x="0" y="21543"/>
                      </a:lnTo>
                      <a:close/>
                    </a:path>
                  </a:pathLst>
                </a:custGeom>
                <a:solidFill>
                  <a:srgbClr val="6600CC"/>
                </a:solidFill>
                <a:ln w="9525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61" name="Arc 13"/>
                <p:cNvSpPr>
                  <a:spLocks/>
                </p:cNvSpPr>
                <p:nvPr/>
              </p:nvSpPr>
              <p:spPr bwMode="auto">
                <a:xfrm rot="8207367">
                  <a:off x="5220" y="6480"/>
                  <a:ext cx="1440" cy="144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solidFill>
                  <a:srgbClr val="6600CC"/>
                </a:solidFill>
                <a:ln w="9525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grpSp>
          <p:nvGrpSpPr>
            <p:cNvPr id="7" name="Group 14"/>
            <p:cNvGrpSpPr>
              <a:grpSpLocks/>
            </p:cNvGrpSpPr>
            <p:nvPr/>
          </p:nvGrpSpPr>
          <p:grpSpPr bwMode="auto">
            <a:xfrm rot="-101589">
              <a:off x="1621" y="1498"/>
              <a:ext cx="281" cy="138"/>
              <a:chOff x="3244" y="6396"/>
              <a:chExt cx="3416" cy="1524"/>
            </a:xfrm>
          </p:grpSpPr>
          <p:sp>
            <p:nvSpPr>
              <p:cNvPr id="1055" name="Arc 15"/>
              <p:cNvSpPr>
                <a:spLocks/>
              </p:cNvSpPr>
              <p:nvPr/>
            </p:nvSpPr>
            <p:spPr bwMode="auto">
              <a:xfrm rot="8042653">
                <a:off x="3242" y="6398"/>
                <a:ext cx="1440" cy="1436"/>
              </a:xfrm>
              <a:custGeom>
                <a:avLst/>
                <a:gdLst>
                  <a:gd name="T0" fmla="*/ 0 w 21600"/>
                  <a:gd name="T1" fmla="*/ 0 h 21543"/>
                  <a:gd name="T2" fmla="*/ 0 w 21600"/>
                  <a:gd name="T3" fmla="*/ 0 h 21543"/>
                  <a:gd name="T4" fmla="*/ 0 w 21600"/>
                  <a:gd name="T5" fmla="*/ 0 h 21543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543"/>
                  <a:gd name="T11" fmla="*/ 21600 w 21600"/>
                  <a:gd name="T12" fmla="*/ 21543 h 21543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543" fill="none" extrusionOk="0">
                    <a:moveTo>
                      <a:pt x="1568" y="-1"/>
                    </a:moveTo>
                    <a:cubicBezTo>
                      <a:pt x="12859" y="821"/>
                      <a:pt x="21600" y="10222"/>
                      <a:pt x="21600" y="21543"/>
                    </a:cubicBezTo>
                  </a:path>
                  <a:path w="21600" h="21543" stroke="0" extrusionOk="0">
                    <a:moveTo>
                      <a:pt x="1568" y="-1"/>
                    </a:moveTo>
                    <a:cubicBezTo>
                      <a:pt x="12859" y="821"/>
                      <a:pt x="21600" y="10222"/>
                      <a:pt x="21600" y="21543"/>
                    </a:cubicBezTo>
                    <a:lnTo>
                      <a:pt x="0" y="21543"/>
                    </a:lnTo>
                    <a:close/>
                  </a:path>
                </a:pathLst>
              </a:custGeom>
              <a:solidFill>
                <a:srgbClr val="6600CC"/>
              </a:solidFill>
              <a:ln w="9525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56" name="Arc 16"/>
              <p:cNvSpPr>
                <a:spLocks/>
              </p:cNvSpPr>
              <p:nvPr/>
            </p:nvSpPr>
            <p:spPr bwMode="auto">
              <a:xfrm rot="8207367">
                <a:off x="5220" y="6480"/>
                <a:ext cx="1440" cy="144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6600CC"/>
              </a:solidFill>
              <a:ln w="9525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8" name="Group 17"/>
            <p:cNvGrpSpPr>
              <a:grpSpLocks/>
            </p:cNvGrpSpPr>
            <p:nvPr/>
          </p:nvGrpSpPr>
          <p:grpSpPr bwMode="auto">
            <a:xfrm rot="-101589">
              <a:off x="1290" y="1491"/>
              <a:ext cx="281" cy="139"/>
              <a:chOff x="3244" y="6396"/>
              <a:chExt cx="3416" cy="1524"/>
            </a:xfrm>
          </p:grpSpPr>
          <p:sp>
            <p:nvSpPr>
              <p:cNvPr id="1053" name="Arc 18"/>
              <p:cNvSpPr>
                <a:spLocks/>
              </p:cNvSpPr>
              <p:nvPr/>
            </p:nvSpPr>
            <p:spPr bwMode="auto">
              <a:xfrm rot="8042653">
                <a:off x="3242" y="6398"/>
                <a:ext cx="1440" cy="1436"/>
              </a:xfrm>
              <a:custGeom>
                <a:avLst/>
                <a:gdLst>
                  <a:gd name="T0" fmla="*/ 0 w 21600"/>
                  <a:gd name="T1" fmla="*/ 0 h 21543"/>
                  <a:gd name="T2" fmla="*/ 0 w 21600"/>
                  <a:gd name="T3" fmla="*/ 0 h 21543"/>
                  <a:gd name="T4" fmla="*/ 0 w 21600"/>
                  <a:gd name="T5" fmla="*/ 0 h 21543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543"/>
                  <a:gd name="T11" fmla="*/ 21600 w 21600"/>
                  <a:gd name="T12" fmla="*/ 21543 h 21543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543" fill="none" extrusionOk="0">
                    <a:moveTo>
                      <a:pt x="1568" y="-1"/>
                    </a:moveTo>
                    <a:cubicBezTo>
                      <a:pt x="12859" y="821"/>
                      <a:pt x="21600" y="10222"/>
                      <a:pt x="21600" y="21543"/>
                    </a:cubicBezTo>
                  </a:path>
                  <a:path w="21600" h="21543" stroke="0" extrusionOk="0">
                    <a:moveTo>
                      <a:pt x="1568" y="-1"/>
                    </a:moveTo>
                    <a:cubicBezTo>
                      <a:pt x="12859" y="821"/>
                      <a:pt x="21600" y="10222"/>
                      <a:pt x="21600" y="21543"/>
                    </a:cubicBezTo>
                    <a:lnTo>
                      <a:pt x="0" y="21543"/>
                    </a:lnTo>
                    <a:close/>
                  </a:path>
                </a:pathLst>
              </a:custGeom>
              <a:solidFill>
                <a:srgbClr val="6600CC"/>
              </a:solidFill>
              <a:ln w="9525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54" name="Arc 19"/>
              <p:cNvSpPr>
                <a:spLocks/>
              </p:cNvSpPr>
              <p:nvPr/>
            </p:nvSpPr>
            <p:spPr bwMode="auto">
              <a:xfrm rot="8207367">
                <a:off x="5220" y="6480"/>
                <a:ext cx="1440" cy="144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6600CC"/>
              </a:solidFill>
              <a:ln w="9525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9" name="Group 20"/>
            <p:cNvGrpSpPr>
              <a:grpSpLocks/>
            </p:cNvGrpSpPr>
            <p:nvPr/>
          </p:nvGrpSpPr>
          <p:grpSpPr bwMode="auto">
            <a:xfrm rot="-101589">
              <a:off x="1950" y="1500"/>
              <a:ext cx="281" cy="139"/>
              <a:chOff x="3244" y="6396"/>
              <a:chExt cx="3416" cy="1524"/>
            </a:xfrm>
          </p:grpSpPr>
          <p:sp>
            <p:nvSpPr>
              <p:cNvPr id="1051" name="Arc 21"/>
              <p:cNvSpPr>
                <a:spLocks/>
              </p:cNvSpPr>
              <p:nvPr/>
            </p:nvSpPr>
            <p:spPr bwMode="auto">
              <a:xfrm rot="8042653">
                <a:off x="3242" y="6398"/>
                <a:ext cx="1440" cy="1436"/>
              </a:xfrm>
              <a:custGeom>
                <a:avLst/>
                <a:gdLst>
                  <a:gd name="T0" fmla="*/ 0 w 21600"/>
                  <a:gd name="T1" fmla="*/ 0 h 21543"/>
                  <a:gd name="T2" fmla="*/ 0 w 21600"/>
                  <a:gd name="T3" fmla="*/ 0 h 21543"/>
                  <a:gd name="T4" fmla="*/ 0 w 21600"/>
                  <a:gd name="T5" fmla="*/ 0 h 21543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543"/>
                  <a:gd name="T11" fmla="*/ 21600 w 21600"/>
                  <a:gd name="T12" fmla="*/ 21543 h 21543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543" fill="none" extrusionOk="0">
                    <a:moveTo>
                      <a:pt x="1568" y="-1"/>
                    </a:moveTo>
                    <a:cubicBezTo>
                      <a:pt x="12859" y="821"/>
                      <a:pt x="21600" y="10222"/>
                      <a:pt x="21600" y="21543"/>
                    </a:cubicBezTo>
                  </a:path>
                  <a:path w="21600" h="21543" stroke="0" extrusionOk="0">
                    <a:moveTo>
                      <a:pt x="1568" y="-1"/>
                    </a:moveTo>
                    <a:cubicBezTo>
                      <a:pt x="12859" y="821"/>
                      <a:pt x="21600" y="10222"/>
                      <a:pt x="21600" y="21543"/>
                    </a:cubicBezTo>
                    <a:lnTo>
                      <a:pt x="0" y="21543"/>
                    </a:lnTo>
                    <a:close/>
                  </a:path>
                </a:pathLst>
              </a:custGeom>
              <a:solidFill>
                <a:srgbClr val="6600CC"/>
              </a:solidFill>
              <a:ln w="9525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52" name="Arc 22"/>
              <p:cNvSpPr>
                <a:spLocks/>
              </p:cNvSpPr>
              <p:nvPr/>
            </p:nvSpPr>
            <p:spPr bwMode="auto">
              <a:xfrm rot="8207367">
                <a:off x="5220" y="6480"/>
                <a:ext cx="1440" cy="144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6600CC"/>
              </a:solidFill>
              <a:ln w="9525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036" name="Arc 23"/>
            <p:cNvSpPr>
              <a:spLocks/>
            </p:cNvSpPr>
            <p:nvPr/>
          </p:nvSpPr>
          <p:spPr bwMode="auto">
            <a:xfrm rot="17937279" flipH="1">
              <a:off x="454" y="1707"/>
              <a:ext cx="189" cy="275"/>
            </a:xfrm>
            <a:custGeom>
              <a:avLst/>
              <a:gdLst>
                <a:gd name="T0" fmla="*/ 0 w 15823"/>
                <a:gd name="T1" fmla="*/ 0 h 21600"/>
                <a:gd name="T2" fmla="*/ 0 w 15823"/>
                <a:gd name="T3" fmla="*/ 0 h 21600"/>
                <a:gd name="T4" fmla="*/ 0 w 15823"/>
                <a:gd name="T5" fmla="*/ 0 h 21600"/>
                <a:gd name="T6" fmla="*/ 0 60000 65536"/>
                <a:gd name="T7" fmla="*/ 0 60000 65536"/>
                <a:gd name="T8" fmla="*/ 0 60000 65536"/>
                <a:gd name="T9" fmla="*/ 0 w 15823"/>
                <a:gd name="T10" fmla="*/ 0 h 21600"/>
                <a:gd name="T11" fmla="*/ 15823 w 15823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5823" h="21600" fill="none" extrusionOk="0">
                  <a:moveTo>
                    <a:pt x="-1" y="0"/>
                  </a:moveTo>
                  <a:cubicBezTo>
                    <a:pt x="6003" y="0"/>
                    <a:pt x="11736" y="2498"/>
                    <a:pt x="15822" y="6896"/>
                  </a:cubicBezTo>
                </a:path>
                <a:path w="15823" h="21600" stroke="0" extrusionOk="0">
                  <a:moveTo>
                    <a:pt x="-1" y="0"/>
                  </a:moveTo>
                  <a:cubicBezTo>
                    <a:pt x="6003" y="0"/>
                    <a:pt x="11736" y="2498"/>
                    <a:pt x="15822" y="6896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38100">
              <a:solidFill>
                <a:srgbClr val="000000"/>
              </a:solidFill>
              <a:round/>
              <a:headEnd type="triangle" w="med" len="med"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37" name="Line 24"/>
            <p:cNvSpPr>
              <a:spLocks noChangeShapeType="1"/>
            </p:cNvSpPr>
            <p:nvPr/>
          </p:nvSpPr>
          <p:spPr bwMode="auto">
            <a:xfrm>
              <a:off x="801" y="1660"/>
              <a:ext cx="211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38" name="Line 25"/>
            <p:cNvSpPr>
              <a:spLocks noChangeShapeType="1"/>
            </p:cNvSpPr>
            <p:nvPr/>
          </p:nvSpPr>
          <p:spPr bwMode="auto">
            <a:xfrm rot="-9145345">
              <a:off x="814" y="2277"/>
              <a:ext cx="211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39" name="Line 26"/>
            <p:cNvSpPr>
              <a:spLocks noChangeShapeType="1"/>
            </p:cNvSpPr>
            <p:nvPr/>
          </p:nvSpPr>
          <p:spPr bwMode="auto">
            <a:xfrm rot="-9902611">
              <a:off x="1189" y="2464"/>
              <a:ext cx="308" cy="18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40" name="Line 27"/>
            <p:cNvSpPr>
              <a:spLocks noChangeShapeType="1"/>
            </p:cNvSpPr>
            <p:nvPr/>
          </p:nvSpPr>
          <p:spPr bwMode="auto">
            <a:xfrm>
              <a:off x="1231" y="1665"/>
              <a:ext cx="287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41" name="Line 28"/>
            <p:cNvSpPr>
              <a:spLocks noChangeShapeType="1"/>
            </p:cNvSpPr>
            <p:nvPr/>
          </p:nvSpPr>
          <p:spPr bwMode="auto">
            <a:xfrm>
              <a:off x="1716" y="1662"/>
              <a:ext cx="352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42" name="Line 29"/>
            <p:cNvSpPr>
              <a:spLocks noChangeShapeType="1"/>
            </p:cNvSpPr>
            <p:nvPr/>
          </p:nvSpPr>
          <p:spPr bwMode="auto">
            <a:xfrm rot="-10728344">
              <a:off x="1753" y="2591"/>
              <a:ext cx="331" cy="26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43" name="Arc 30"/>
            <p:cNvSpPr>
              <a:spLocks/>
            </p:cNvSpPr>
            <p:nvPr/>
          </p:nvSpPr>
          <p:spPr bwMode="auto">
            <a:xfrm rot="-10763547">
              <a:off x="261" y="1549"/>
              <a:ext cx="1971" cy="121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57150">
              <a:solidFill>
                <a:srgbClr val="6633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44" name="Arc 31"/>
            <p:cNvSpPr>
              <a:spLocks/>
            </p:cNvSpPr>
            <p:nvPr/>
          </p:nvSpPr>
          <p:spPr bwMode="auto">
            <a:xfrm rot="-644150">
              <a:off x="-161" y="1355"/>
              <a:ext cx="412" cy="228"/>
            </a:xfrm>
            <a:custGeom>
              <a:avLst/>
              <a:gdLst>
                <a:gd name="T0" fmla="*/ 0 w 21600"/>
                <a:gd name="T1" fmla="*/ 0 h 17166"/>
                <a:gd name="T2" fmla="*/ 0 w 21600"/>
                <a:gd name="T3" fmla="*/ 0 h 17166"/>
                <a:gd name="T4" fmla="*/ 0 w 21600"/>
                <a:gd name="T5" fmla="*/ 0 h 17166"/>
                <a:gd name="T6" fmla="*/ 0 60000 65536"/>
                <a:gd name="T7" fmla="*/ 0 60000 65536"/>
                <a:gd name="T8" fmla="*/ 0 60000 65536"/>
                <a:gd name="T9" fmla="*/ 0 w 21600"/>
                <a:gd name="T10" fmla="*/ 0 h 17166"/>
                <a:gd name="T11" fmla="*/ 21600 w 21600"/>
                <a:gd name="T12" fmla="*/ 17166 h 1716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17166" fill="none" extrusionOk="0">
                  <a:moveTo>
                    <a:pt x="13110" y="-1"/>
                  </a:moveTo>
                  <a:cubicBezTo>
                    <a:pt x="18460" y="4086"/>
                    <a:pt x="21600" y="10433"/>
                    <a:pt x="21600" y="17166"/>
                  </a:cubicBezTo>
                </a:path>
                <a:path w="21600" h="17166" stroke="0" extrusionOk="0">
                  <a:moveTo>
                    <a:pt x="13110" y="-1"/>
                  </a:moveTo>
                  <a:cubicBezTo>
                    <a:pt x="18460" y="4086"/>
                    <a:pt x="21600" y="10433"/>
                    <a:pt x="21600" y="17166"/>
                  </a:cubicBezTo>
                  <a:lnTo>
                    <a:pt x="0" y="17166"/>
                  </a:lnTo>
                  <a:close/>
                </a:path>
              </a:pathLst>
            </a:custGeom>
            <a:noFill/>
            <a:ln w="57150">
              <a:solidFill>
                <a:srgbClr val="6633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45" name="Tree"/>
            <p:cNvSpPr>
              <a:spLocks noEditPoints="1" noChangeArrowheads="1"/>
            </p:cNvSpPr>
            <p:nvPr/>
          </p:nvSpPr>
          <p:spPr bwMode="auto">
            <a:xfrm>
              <a:off x="121" y="1247"/>
              <a:ext cx="108" cy="141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17694720 60000 65536"/>
                <a:gd name="T15" fmla="*/ 11796480 60000 65536"/>
                <a:gd name="T16" fmla="*/ 11796480 60000 65536"/>
                <a:gd name="T17" fmla="*/ 11796480 60000 65536"/>
                <a:gd name="T18" fmla="*/ 0 60000 65536"/>
                <a:gd name="T19" fmla="*/ 0 60000 65536"/>
                <a:gd name="T20" fmla="*/ 0 60000 65536"/>
                <a:gd name="T21" fmla="*/ 800 w 21600"/>
                <a:gd name="T22" fmla="*/ 22519 h 21600"/>
                <a:gd name="T23" fmla="*/ 21000 w 21600"/>
                <a:gd name="T24" fmla="*/ 28340 h 21600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1600" h="21600">
                  <a:moveTo>
                    <a:pt x="0" y="18900"/>
                  </a:moveTo>
                  <a:lnTo>
                    <a:pt x="9257" y="18900"/>
                  </a:lnTo>
                  <a:lnTo>
                    <a:pt x="9257" y="21600"/>
                  </a:lnTo>
                  <a:lnTo>
                    <a:pt x="12343" y="21600"/>
                  </a:lnTo>
                  <a:lnTo>
                    <a:pt x="12343" y="18900"/>
                  </a:lnTo>
                  <a:lnTo>
                    <a:pt x="21600" y="18900"/>
                  </a:lnTo>
                  <a:lnTo>
                    <a:pt x="12343" y="12600"/>
                  </a:lnTo>
                  <a:lnTo>
                    <a:pt x="18514" y="12600"/>
                  </a:lnTo>
                  <a:lnTo>
                    <a:pt x="12343" y="6300"/>
                  </a:lnTo>
                  <a:lnTo>
                    <a:pt x="15429" y="6300"/>
                  </a:lnTo>
                  <a:lnTo>
                    <a:pt x="10800" y="0"/>
                  </a:lnTo>
                  <a:lnTo>
                    <a:pt x="6171" y="6300"/>
                  </a:lnTo>
                  <a:lnTo>
                    <a:pt x="9257" y="6300"/>
                  </a:lnTo>
                  <a:lnTo>
                    <a:pt x="3086" y="12600"/>
                  </a:lnTo>
                  <a:lnTo>
                    <a:pt x="9257" y="12600"/>
                  </a:lnTo>
                  <a:close/>
                </a:path>
              </a:pathLst>
            </a:custGeom>
            <a:solidFill>
              <a:srgbClr val="008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46" name="AutoShape 33"/>
            <p:cNvSpPr>
              <a:spLocks noChangeArrowheads="1"/>
            </p:cNvSpPr>
            <p:nvPr/>
          </p:nvSpPr>
          <p:spPr bwMode="auto">
            <a:xfrm rot="6851575">
              <a:off x="867" y="1212"/>
              <a:ext cx="570" cy="342"/>
            </a:xfrm>
            <a:prstGeom prst="leftArrow">
              <a:avLst>
                <a:gd name="adj1" fmla="val 50000"/>
                <a:gd name="adj2" fmla="val 41667"/>
              </a:avLst>
            </a:prstGeom>
            <a:solidFill>
              <a:srgbClr val="FFFFFF"/>
            </a:solidFill>
            <a:ln w="9525">
              <a:miter lim="800000"/>
              <a:headEnd/>
              <a:tailEnd/>
            </a:ln>
            <a:scene3d>
              <a:camera prst="legacyObliqueTopRight">
                <a:rot lat="16199977" lon="21299978" rev="0"/>
              </a:camera>
              <a:lightRig rig="legacyFlat3" dir="b"/>
            </a:scene3d>
            <a:sp3d extrusionH="36500" prstMaterial="legacyMatte">
              <a:bevelT w="13500" h="13500" prst="angle"/>
              <a:bevelB w="13500" h="13500" prst="angle"/>
              <a:extrusionClr>
                <a:srgbClr val="FFFFFF"/>
              </a:extrusionClr>
            </a:sp3d>
          </p:spPr>
          <p:txBody>
            <a:bodyPr>
              <a:flatTx/>
            </a:bodyPr>
            <a:lstStyle/>
            <a:p>
              <a:endParaRPr lang="en-US"/>
            </a:p>
          </p:txBody>
        </p:sp>
        <p:sp>
          <p:nvSpPr>
            <p:cNvPr id="1047" name="Line 34"/>
            <p:cNvSpPr>
              <a:spLocks noChangeShapeType="1"/>
            </p:cNvSpPr>
            <p:nvPr/>
          </p:nvSpPr>
          <p:spPr bwMode="auto">
            <a:xfrm>
              <a:off x="481" y="1652"/>
              <a:ext cx="129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48" name="Line 35"/>
            <p:cNvSpPr>
              <a:spLocks noChangeShapeType="1"/>
            </p:cNvSpPr>
            <p:nvPr/>
          </p:nvSpPr>
          <p:spPr bwMode="auto">
            <a:xfrm rot="-9145345">
              <a:off x="543" y="2064"/>
              <a:ext cx="160" cy="22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49" name="Arc 36"/>
            <p:cNvSpPr>
              <a:spLocks/>
            </p:cNvSpPr>
            <p:nvPr/>
          </p:nvSpPr>
          <p:spPr bwMode="auto">
            <a:xfrm rot="17937279" flipH="1">
              <a:off x="682" y="1830"/>
              <a:ext cx="218" cy="125"/>
            </a:xfrm>
            <a:custGeom>
              <a:avLst/>
              <a:gdLst>
                <a:gd name="T0" fmla="*/ 0 w 21487"/>
                <a:gd name="T1" fmla="*/ 0 h 21600"/>
                <a:gd name="T2" fmla="*/ 0 w 21487"/>
                <a:gd name="T3" fmla="*/ 0 h 21600"/>
                <a:gd name="T4" fmla="*/ 0 w 21487"/>
                <a:gd name="T5" fmla="*/ 0 h 21600"/>
                <a:gd name="T6" fmla="*/ 0 60000 65536"/>
                <a:gd name="T7" fmla="*/ 0 60000 65536"/>
                <a:gd name="T8" fmla="*/ 0 60000 65536"/>
                <a:gd name="T9" fmla="*/ 0 w 21487"/>
                <a:gd name="T10" fmla="*/ 0 h 21600"/>
                <a:gd name="T11" fmla="*/ 21487 w 21487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487" h="21600" fill="none" extrusionOk="0">
                  <a:moveTo>
                    <a:pt x="-1" y="0"/>
                  </a:moveTo>
                  <a:cubicBezTo>
                    <a:pt x="11073" y="0"/>
                    <a:pt x="20353" y="8373"/>
                    <a:pt x="21486" y="19389"/>
                  </a:cubicBezTo>
                </a:path>
                <a:path w="21487" h="21600" stroke="0" extrusionOk="0">
                  <a:moveTo>
                    <a:pt x="-1" y="0"/>
                  </a:moveTo>
                  <a:cubicBezTo>
                    <a:pt x="11073" y="0"/>
                    <a:pt x="20353" y="8373"/>
                    <a:pt x="21486" y="19389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38100">
              <a:solidFill>
                <a:srgbClr val="000000"/>
              </a:solidFill>
              <a:round/>
              <a:headEnd type="triangle" w="med" len="med"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50" name="Arc 37"/>
            <p:cNvSpPr>
              <a:spLocks/>
            </p:cNvSpPr>
            <p:nvPr/>
          </p:nvSpPr>
          <p:spPr bwMode="auto">
            <a:xfrm rot="17937279" flipH="1">
              <a:off x="969" y="1899"/>
              <a:ext cx="304" cy="168"/>
            </a:xfrm>
            <a:custGeom>
              <a:avLst/>
              <a:gdLst>
                <a:gd name="T0" fmla="*/ 0 w 21487"/>
                <a:gd name="T1" fmla="*/ 0 h 21600"/>
                <a:gd name="T2" fmla="*/ 0 w 21487"/>
                <a:gd name="T3" fmla="*/ 0 h 21600"/>
                <a:gd name="T4" fmla="*/ 0 w 21487"/>
                <a:gd name="T5" fmla="*/ 0 h 21600"/>
                <a:gd name="T6" fmla="*/ 0 60000 65536"/>
                <a:gd name="T7" fmla="*/ 0 60000 65536"/>
                <a:gd name="T8" fmla="*/ 0 60000 65536"/>
                <a:gd name="T9" fmla="*/ 0 w 21487"/>
                <a:gd name="T10" fmla="*/ 0 h 21600"/>
                <a:gd name="T11" fmla="*/ 21487 w 21487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487" h="21600" fill="none" extrusionOk="0">
                  <a:moveTo>
                    <a:pt x="-1" y="0"/>
                  </a:moveTo>
                  <a:cubicBezTo>
                    <a:pt x="11073" y="0"/>
                    <a:pt x="20353" y="8373"/>
                    <a:pt x="21486" y="19389"/>
                  </a:cubicBezTo>
                </a:path>
                <a:path w="21487" h="21600" stroke="0" extrusionOk="0">
                  <a:moveTo>
                    <a:pt x="-1" y="0"/>
                  </a:moveTo>
                  <a:cubicBezTo>
                    <a:pt x="11073" y="0"/>
                    <a:pt x="20353" y="8373"/>
                    <a:pt x="21486" y="19389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38100">
              <a:solidFill>
                <a:srgbClr val="000000"/>
              </a:solidFill>
              <a:round/>
              <a:headEnd type="triangle" w="med" len="med"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" name="Group 39"/>
          <p:cNvGrpSpPr>
            <a:grpSpLocks/>
          </p:cNvGrpSpPr>
          <p:nvPr/>
        </p:nvGrpSpPr>
        <p:grpSpPr bwMode="auto">
          <a:xfrm>
            <a:off x="4374777" y="3252076"/>
            <a:ext cx="4136009" cy="2629447"/>
            <a:chOff x="458788" y="1336675"/>
            <a:chExt cx="6215062" cy="3963988"/>
          </a:xfrm>
        </p:grpSpPr>
        <p:sp>
          <p:nvSpPr>
            <p:cNvPr id="41" name="Arc 31"/>
            <p:cNvSpPr>
              <a:spLocks/>
            </p:cNvSpPr>
            <p:nvPr/>
          </p:nvSpPr>
          <p:spPr bwMode="auto">
            <a:xfrm rot="-644150">
              <a:off x="458788" y="1708150"/>
              <a:ext cx="1068387" cy="579438"/>
            </a:xfrm>
            <a:custGeom>
              <a:avLst/>
              <a:gdLst>
                <a:gd name="T0" fmla="*/ 2147483647 w 21600"/>
                <a:gd name="T1" fmla="*/ 0 h 17166"/>
                <a:gd name="T2" fmla="*/ 2147483647 w 21600"/>
                <a:gd name="T3" fmla="*/ 2147483647 h 17166"/>
                <a:gd name="T4" fmla="*/ 0 w 21600"/>
                <a:gd name="T5" fmla="*/ 2147483647 h 17166"/>
                <a:gd name="T6" fmla="*/ 0 60000 65536"/>
                <a:gd name="T7" fmla="*/ 0 60000 65536"/>
                <a:gd name="T8" fmla="*/ 0 60000 65536"/>
                <a:gd name="T9" fmla="*/ 0 w 21600"/>
                <a:gd name="T10" fmla="*/ 0 h 17166"/>
                <a:gd name="T11" fmla="*/ 21600 w 21600"/>
                <a:gd name="T12" fmla="*/ 17166 h 1716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17166" fill="none" extrusionOk="0">
                  <a:moveTo>
                    <a:pt x="13110" y="-1"/>
                  </a:moveTo>
                  <a:cubicBezTo>
                    <a:pt x="18460" y="4086"/>
                    <a:pt x="21600" y="10433"/>
                    <a:pt x="21600" y="17166"/>
                  </a:cubicBezTo>
                </a:path>
                <a:path w="21600" h="17166" stroke="0" extrusionOk="0">
                  <a:moveTo>
                    <a:pt x="13110" y="-1"/>
                  </a:moveTo>
                  <a:cubicBezTo>
                    <a:pt x="18460" y="4086"/>
                    <a:pt x="21600" y="10433"/>
                    <a:pt x="21600" y="17166"/>
                  </a:cubicBezTo>
                  <a:lnTo>
                    <a:pt x="0" y="17166"/>
                  </a:lnTo>
                  <a:close/>
                </a:path>
              </a:pathLst>
            </a:custGeom>
            <a:noFill/>
            <a:ln w="57150">
              <a:solidFill>
                <a:srgbClr val="6633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11" name="Group 38"/>
            <p:cNvGrpSpPr>
              <a:grpSpLocks/>
            </p:cNvGrpSpPr>
            <p:nvPr/>
          </p:nvGrpSpPr>
          <p:grpSpPr bwMode="auto">
            <a:xfrm>
              <a:off x="1190625" y="1336675"/>
              <a:ext cx="5483225" cy="3963988"/>
              <a:chOff x="1190625" y="1336675"/>
              <a:chExt cx="5483225" cy="3963988"/>
            </a:xfrm>
          </p:grpSpPr>
          <p:sp>
            <p:nvSpPr>
              <p:cNvPr id="43" name="Arc 3"/>
              <p:cNvSpPr>
                <a:spLocks/>
              </p:cNvSpPr>
              <p:nvPr/>
            </p:nvSpPr>
            <p:spPr bwMode="auto">
              <a:xfrm rot="-10763547">
                <a:off x="1563688" y="2227263"/>
                <a:ext cx="5110162" cy="3073400"/>
              </a:xfrm>
              <a:custGeom>
                <a:avLst/>
                <a:gdLst>
                  <a:gd name="T0" fmla="*/ 0 w 21600"/>
                  <a:gd name="T1" fmla="*/ 0 h 21600"/>
                  <a:gd name="T2" fmla="*/ 2147483647 w 21600"/>
                  <a:gd name="T3" fmla="*/ 2147483647 h 21600"/>
                  <a:gd name="T4" fmla="*/ 0 w 21600"/>
                  <a:gd name="T5" fmla="*/ 2147483647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C6D4FF"/>
                  </a:gs>
                  <a:gs pos="50000">
                    <a:srgbClr val="3366FF"/>
                  </a:gs>
                  <a:gs pos="100000">
                    <a:srgbClr val="C6D4FF"/>
                  </a:gs>
                </a:gsLst>
                <a:lin ang="18900000" scaled="1"/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12" name="Group 4"/>
              <p:cNvGrpSpPr>
                <a:grpSpLocks/>
              </p:cNvGrpSpPr>
              <p:nvPr/>
            </p:nvGrpSpPr>
            <p:grpSpPr bwMode="auto">
              <a:xfrm rot="-101589">
                <a:off x="1644650" y="2027238"/>
                <a:ext cx="2438400" cy="393700"/>
                <a:chOff x="-773" y="6301"/>
                <a:chExt cx="11437" cy="1703"/>
              </a:xfrm>
            </p:grpSpPr>
            <p:grpSp>
              <p:nvGrpSpPr>
                <p:cNvPr id="13" name="Group 5"/>
                <p:cNvGrpSpPr>
                  <a:grpSpLocks/>
                </p:cNvGrpSpPr>
                <p:nvPr/>
              </p:nvGrpSpPr>
              <p:grpSpPr bwMode="auto">
                <a:xfrm>
                  <a:off x="3244" y="6396"/>
                  <a:ext cx="3416" cy="1524"/>
                  <a:chOff x="3244" y="6396"/>
                  <a:chExt cx="3416" cy="1524"/>
                </a:xfrm>
              </p:grpSpPr>
              <p:sp>
                <p:nvSpPr>
                  <p:cNvPr id="76" name="Arc 6"/>
                  <p:cNvSpPr>
                    <a:spLocks/>
                  </p:cNvSpPr>
                  <p:nvPr/>
                </p:nvSpPr>
                <p:spPr bwMode="auto">
                  <a:xfrm rot="8042653">
                    <a:off x="3242" y="6398"/>
                    <a:ext cx="1440" cy="1436"/>
                  </a:xfrm>
                  <a:custGeom>
                    <a:avLst/>
                    <a:gdLst>
                      <a:gd name="T0" fmla="*/ 0 w 21600"/>
                      <a:gd name="T1" fmla="*/ 0 h 21543"/>
                      <a:gd name="T2" fmla="*/ 0 w 21600"/>
                      <a:gd name="T3" fmla="*/ 0 h 21543"/>
                      <a:gd name="T4" fmla="*/ 0 w 21600"/>
                      <a:gd name="T5" fmla="*/ 0 h 21543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543"/>
                      <a:gd name="T11" fmla="*/ 21600 w 21600"/>
                      <a:gd name="T12" fmla="*/ 21543 h 21543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543" fill="none" extrusionOk="0">
                        <a:moveTo>
                          <a:pt x="1568" y="-1"/>
                        </a:moveTo>
                        <a:cubicBezTo>
                          <a:pt x="12859" y="821"/>
                          <a:pt x="21600" y="10222"/>
                          <a:pt x="21600" y="21543"/>
                        </a:cubicBezTo>
                      </a:path>
                      <a:path w="21600" h="21543" stroke="0" extrusionOk="0">
                        <a:moveTo>
                          <a:pt x="1568" y="-1"/>
                        </a:moveTo>
                        <a:cubicBezTo>
                          <a:pt x="12859" y="821"/>
                          <a:pt x="21600" y="10222"/>
                          <a:pt x="21600" y="21543"/>
                        </a:cubicBezTo>
                        <a:lnTo>
                          <a:pt x="0" y="21543"/>
                        </a:lnTo>
                        <a:close/>
                      </a:path>
                    </a:pathLst>
                  </a:custGeom>
                  <a:solidFill>
                    <a:srgbClr val="6600CC"/>
                  </a:solidFill>
                  <a:ln w="9525">
                    <a:solidFill>
                      <a:srgbClr val="FF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77" name="Arc 7"/>
                  <p:cNvSpPr>
                    <a:spLocks/>
                  </p:cNvSpPr>
                  <p:nvPr/>
                </p:nvSpPr>
                <p:spPr bwMode="auto">
                  <a:xfrm rot="8207367">
                    <a:off x="5220" y="6480"/>
                    <a:ext cx="1440" cy="1440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solidFill>
                    <a:srgbClr val="6600CC"/>
                  </a:solidFill>
                  <a:ln w="9525">
                    <a:solidFill>
                      <a:srgbClr val="FF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4" name="Group 8"/>
                <p:cNvGrpSpPr>
                  <a:grpSpLocks/>
                </p:cNvGrpSpPr>
                <p:nvPr/>
              </p:nvGrpSpPr>
              <p:grpSpPr bwMode="auto">
                <a:xfrm>
                  <a:off x="-773" y="6301"/>
                  <a:ext cx="3416" cy="1524"/>
                  <a:chOff x="3244" y="6396"/>
                  <a:chExt cx="3416" cy="1524"/>
                </a:xfrm>
              </p:grpSpPr>
              <p:sp>
                <p:nvSpPr>
                  <p:cNvPr id="74" name="Arc 9"/>
                  <p:cNvSpPr>
                    <a:spLocks/>
                  </p:cNvSpPr>
                  <p:nvPr/>
                </p:nvSpPr>
                <p:spPr bwMode="auto">
                  <a:xfrm rot="8042653">
                    <a:off x="3242" y="6398"/>
                    <a:ext cx="1440" cy="1436"/>
                  </a:xfrm>
                  <a:custGeom>
                    <a:avLst/>
                    <a:gdLst>
                      <a:gd name="T0" fmla="*/ 0 w 21600"/>
                      <a:gd name="T1" fmla="*/ 0 h 21543"/>
                      <a:gd name="T2" fmla="*/ 0 w 21600"/>
                      <a:gd name="T3" fmla="*/ 0 h 21543"/>
                      <a:gd name="T4" fmla="*/ 0 w 21600"/>
                      <a:gd name="T5" fmla="*/ 0 h 21543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543"/>
                      <a:gd name="T11" fmla="*/ 21600 w 21600"/>
                      <a:gd name="T12" fmla="*/ 21543 h 21543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543" fill="none" extrusionOk="0">
                        <a:moveTo>
                          <a:pt x="1568" y="-1"/>
                        </a:moveTo>
                        <a:cubicBezTo>
                          <a:pt x="12859" y="821"/>
                          <a:pt x="21600" y="10222"/>
                          <a:pt x="21600" y="21543"/>
                        </a:cubicBezTo>
                      </a:path>
                      <a:path w="21600" h="21543" stroke="0" extrusionOk="0">
                        <a:moveTo>
                          <a:pt x="1568" y="-1"/>
                        </a:moveTo>
                        <a:cubicBezTo>
                          <a:pt x="12859" y="821"/>
                          <a:pt x="21600" y="10222"/>
                          <a:pt x="21600" y="21543"/>
                        </a:cubicBezTo>
                        <a:lnTo>
                          <a:pt x="0" y="21543"/>
                        </a:lnTo>
                        <a:close/>
                      </a:path>
                    </a:pathLst>
                  </a:custGeom>
                  <a:solidFill>
                    <a:srgbClr val="6600CC"/>
                  </a:solidFill>
                  <a:ln w="9525">
                    <a:solidFill>
                      <a:srgbClr val="FF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75" name="Arc 10"/>
                  <p:cNvSpPr>
                    <a:spLocks/>
                  </p:cNvSpPr>
                  <p:nvPr/>
                </p:nvSpPr>
                <p:spPr bwMode="auto">
                  <a:xfrm rot="8207367">
                    <a:off x="5220" y="6480"/>
                    <a:ext cx="1440" cy="1440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solidFill>
                    <a:srgbClr val="6600CC"/>
                  </a:solidFill>
                  <a:ln w="9525">
                    <a:solidFill>
                      <a:srgbClr val="FF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5" name="Group 11"/>
                <p:cNvGrpSpPr>
                  <a:grpSpLocks/>
                </p:cNvGrpSpPr>
                <p:nvPr/>
              </p:nvGrpSpPr>
              <p:grpSpPr bwMode="auto">
                <a:xfrm>
                  <a:off x="7248" y="6480"/>
                  <a:ext cx="3416" cy="1524"/>
                  <a:chOff x="3244" y="6396"/>
                  <a:chExt cx="3416" cy="1524"/>
                </a:xfrm>
              </p:grpSpPr>
              <p:sp>
                <p:nvSpPr>
                  <p:cNvPr id="72" name="Arc 12"/>
                  <p:cNvSpPr>
                    <a:spLocks/>
                  </p:cNvSpPr>
                  <p:nvPr/>
                </p:nvSpPr>
                <p:spPr bwMode="auto">
                  <a:xfrm rot="8042653">
                    <a:off x="3242" y="6398"/>
                    <a:ext cx="1440" cy="1436"/>
                  </a:xfrm>
                  <a:custGeom>
                    <a:avLst/>
                    <a:gdLst>
                      <a:gd name="T0" fmla="*/ 0 w 21600"/>
                      <a:gd name="T1" fmla="*/ 0 h 21543"/>
                      <a:gd name="T2" fmla="*/ 0 w 21600"/>
                      <a:gd name="T3" fmla="*/ 0 h 21543"/>
                      <a:gd name="T4" fmla="*/ 0 w 21600"/>
                      <a:gd name="T5" fmla="*/ 0 h 21543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543"/>
                      <a:gd name="T11" fmla="*/ 21600 w 21600"/>
                      <a:gd name="T12" fmla="*/ 21543 h 21543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543" fill="none" extrusionOk="0">
                        <a:moveTo>
                          <a:pt x="1568" y="-1"/>
                        </a:moveTo>
                        <a:cubicBezTo>
                          <a:pt x="12859" y="821"/>
                          <a:pt x="21600" y="10222"/>
                          <a:pt x="21600" y="21543"/>
                        </a:cubicBezTo>
                      </a:path>
                      <a:path w="21600" h="21543" stroke="0" extrusionOk="0">
                        <a:moveTo>
                          <a:pt x="1568" y="-1"/>
                        </a:moveTo>
                        <a:cubicBezTo>
                          <a:pt x="12859" y="821"/>
                          <a:pt x="21600" y="10222"/>
                          <a:pt x="21600" y="21543"/>
                        </a:cubicBezTo>
                        <a:lnTo>
                          <a:pt x="0" y="21543"/>
                        </a:lnTo>
                        <a:close/>
                      </a:path>
                    </a:pathLst>
                  </a:custGeom>
                  <a:solidFill>
                    <a:srgbClr val="6600CC"/>
                  </a:solidFill>
                  <a:ln w="9525">
                    <a:solidFill>
                      <a:srgbClr val="FF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73" name="Arc 13"/>
                  <p:cNvSpPr>
                    <a:spLocks/>
                  </p:cNvSpPr>
                  <p:nvPr/>
                </p:nvSpPr>
                <p:spPr bwMode="auto">
                  <a:xfrm rot="8207367">
                    <a:off x="5220" y="6480"/>
                    <a:ext cx="1440" cy="1440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solidFill>
                    <a:srgbClr val="6600CC"/>
                  </a:solidFill>
                  <a:ln w="9525">
                    <a:solidFill>
                      <a:srgbClr val="FF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16" name="Group 14"/>
              <p:cNvGrpSpPr>
                <a:grpSpLocks/>
              </p:cNvGrpSpPr>
              <p:nvPr/>
            </p:nvGrpSpPr>
            <p:grpSpPr bwMode="auto">
              <a:xfrm rot="-101589">
                <a:off x="5081588" y="2071688"/>
                <a:ext cx="728662" cy="350837"/>
                <a:chOff x="3244" y="6396"/>
                <a:chExt cx="3416" cy="1524"/>
              </a:xfrm>
            </p:grpSpPr>
            <p:sp>
              <p:nvSpPr>
                <p:cNvPr id="67" name="Arc 15"/>
                <p:cNvSpPr>
                  <a:spLocks/>
                </p:cNvSpPr>
                <p:nvPr/>
              </p:nvSpPr>
              <p:spPr bwMode="auto">
                <a:xfrm rot="8042653">
                  <a:off x="3242" y="6398"/>
                  <a:ext cx="1440" cy="1436"/>
                </a:xfrm>
                <a:custGeom>
                  <a:avLst/>
                  <a:gdLst>
                    <a:gd name="T0" fmla="*/ 0 w 21600"/>
                    <a:gd name="T1" fmla="*/ 0 h 21543"/>
                    <a:gd name="T2" fmla="*/ 0 w 21600"/>
                    <a:gd name="T3" fmla="*/ 0 h 21543"/>
                    <a:gd name="T4" fmla="*/ 0 w 21600"/>
                    <a:gd name="T5" fmla="*/ 0 h 21543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543"/>
                    <a:gd name="T11" fmla="*/ 21600 w 21600"/>
                    <a:gd name="T12" fmla="*/ 21543 h 21543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543" fill="none" extrusionOk="0">
                      <a:moveTo>
                        <a:pt x="1568" y="-1"/>
                      </a:moveTo>
                      <a:cubicBezTo>
                        <a:pt x="12859" y="821"/>
                        <a:pt x="21600" y="10222"/>
                        <a:pt x="21600" y="21543"/>
                      </a:cubicBezTo>
                    </a:path>
                    <a:path w="21600" h="21543" stroke="0" extrusionOk="0">
                      <a:moveTo>
                        <a:pt x="1568" y="-1"/>
                      </a:moveTo>
                      <a:cubicBezTo>
                        <a:pt x="12859" y="821"/>
                        <a:pt x="21600" y="10222"/>
                        <a:pt x="21600" y="21543"/>
                      </a:cubicBezTo>
                      <a:lnTo>
                        <a:pt x="0" y="21543"/>
                      </a:lnTo>
                      <a:close/>
                    </a:path>
                  </a:pathLst>
                </a:custGeom>
                <a:solidFill>
                  <a:srgbClr val="6600CC"/>
                </a:solidFill>
                <a:ln w="9525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8" name="Arc 16"/>
                <p:cNvSpPr>
                  <a:spLocks/>
                </p:cNvSpPr>
                <p:nvPr/>
              </p:nvSpPr>
              <p:spPr bwMode="auto">
                <a:xfrm rot="8207367">
                  <a:off x="5220" y="6480"/>
                  <a:ext cx="1440" cy="144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solidFill>
                  <a:srgbClr val="6600CC"/>
                </a:solidFill>
                <a:ln w="9525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17" name="Group 17"/>
              <p:cNvGrpSpPr>
                <a:grpSpLocks/>
              </p:cNvGrpSpPr>
              <p:nvPr/>
            </p:nvGrpSpPr>
            <p:grpSpPr bwMode="auto">
              <a:xfrm rot="-101589">
                <a:off x="4222750" y="2054225"/>
                <a:ext cx="728663" cy="354013"/>
                <a:chOff x="3244" y="6396"/>
                <a:chExt cx="3416" cy="1524"/>
              </a:xfrm>
            </p:grpSpPr>
            <p:sp>
              <p:nvSpPr>
                <p:cNvPr id="65" name="Arc 18"/>
                <p:cNvSpPr>
                  <a:spLocks/>
                </p:cNvSpPr>
                <p:nvPr/>
              </p:nvSpPr>
              <p:spPr bwMode="auto">
                <a:xfrm rot="8042653">
                  <a:off x="3242" y="6398"/>
                  <a:ext cx="1440" cy="1436"/>
                </a:xfrm>
                <a:custGeom>
                  <a:avLst/>
                  <a:gdLst>
                    <a:gd name="T0" fmla="*/ 0 w 21600"/>
                    <a:gd name="T1" fmla="*/ 0 h 21543"/>
                    <a:gd name="T2" fmla="*/ 0 w 21600"/>
                    <a:gd name="T3" fmla="*/ 0 h 21543"/>
                    <a:gd name="T4" fmla="*/ 0 w 21600"/>
                    <a:gd name="T5" fmla="*/ 0 h 21543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543"/>
                    <a:gd name="T11" fmla="*/ 21600 w 21600"/>
                    <a:gd name="T12" fmla="*/ 21543 h 21543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543" fill="none" extrusionOk="0">
                      <a:moveTo>
                        <a:pt x="1568" y="-1"/>
                      </a:moveTo>
                      <a:cubicBezTo>
                        <a:pt x="12859" y="821"/>
                        <a:pt x="21600" y="10222"/>
                        <a:pt x="21600" y="21543"/>
                      </a:cubicBezTo>
                    </a:path>
                    <a:path w="21600" h="21543" stroke="0" extrusionOk="0">
                      <a:moveTo>
                        <a:pt x="1568" y="-1"/>
                      </a:moveTo>
                      <a:cubicBezTo>
                        <a:pt x="12859" y="821"/>
                        <a:pt x="21600" y="10222"/>
                        <a:pt x="21600" y="21543"/>
                      </a:cubicBezTo>
                      <a:lnTo>
                        <a:pt x="0" y="21543"/>
                      </a:lnTo>
                      <a:close/>
                    </a:path>
                  </a:pathLst>
                </a:custGeom>
                <a:solidFill>
                  <a:srgbClr val="6600CC"/>
                </a:solidFill>
                <a:ln w="9525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6" name="Arc 19"/>
                <p:cNvSpPr>
                  <a:spLocks/>
                </p:cNvSpPr>
                <p:nvPr/>
              </p:nvSpPr>
              <p:spPr bwMode="auto">
                <a:xfrm rot="8207367">
                  <a:off x="5220" y="6480"/>
                  <a:ext cx="1440" cy="144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solidFill>
                  <a:srgbClr val="6600CC"/>
                </a:solidFill>
                <a:ln w="9525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18" name="Group 20"/>
              <p:cNvGrpSpPr>
                <a:grpSpLocks/>
              </p:cNvGrpSpPr>
              <p:nvPr/>
            </p:nvGrpSpPr>
            <p:grpSpPr bwMode="auto">
              <a:xfrm rot="-101589">
                <a:off x="5935663" y="2078038"/>
                <a:ext cx="728662" cy="352425"/>
                <a:chOff x="3244" y="6396"/>
                <a:chExt cx="3416" cy="1524"/>
              </a:xfrm>
            </p:grpSpPr>
            <p:sp>
              <p:nvSpPr>
                <p:cNvPr id="63" name="Arc 21"/>
                <p:cNvSpPr>
                  <a:spLocks/>
                </p:cNvSpPr>
                <p:nvPr/>
              </p:nvSpPr>
              <p:spPr bwMode="auto">
                <a:xfrm rot="8042653">
                  <a:off x="3242" y="6398"/>
                  <a:ext cx="1440" cy="1436"/>
                </a:xfrm>
                <a:custGeom>
                  <a:avLst/>
                  <a:gdLst>
                    <a:gd name="T0" fmla="*/ 0 w 21600"/>
                    <a:gd name="T1" fmla="*/ 0 h 21543"/>
                    <a:gd name="T2" fmla="*/ 0 w 21600"/>
                    <a:gd name="T3" fmla="*/ 0 h 21543"/>
                    <a:gd name="T4" fmla="*/ 0 w 21600"/>
                    <a:gd name="T5" fmla="*/ 0 h 21543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543"/>
                    <a:gd name="T11" fmla="*/ 21600 w 21600"/>
                    <a:gd name="T12" fmla="*/ 21543 h 21543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543" fill="none" extrusionOk="0">
                      <a:moveTo>
                        <a:pt x="1568" y="-1"/>
                      </a:moveTo>
                      <a:cubicBezTo>
                        <a:pt x="12859" y="821"/>
                        <a:pt x="21600" y="10222"/>
                        <a:pt x="21600" y="21543"/>
                      </a:cubicBezTo>
                    </a:path>
                    <a:path w="21600" h="21543" stroke="0" extrusionOk="0">
                      <a:moveTo>
                        <a:pt x="1568" y="-1"/>
                      </a:moveTo>
                      <a:cubicBezTo>
                        <a:pt x="12859" y="821"/>
                        <a:pt x="21600" y="10222"/>
                        <a:pt x="21600" y="21543"/>
                      </a:cubicBezTo>
                      <a:lnTo>
                        <a:pt x="0" y="21543"/>
                      </a:lnTo>
                      <a:close/>
                    </a:path>
                  </a:pathLst>
                </a:custGeom>
                <a:solidFill>
                  <a:srgbClr val="6600CC"/>
                </a:solidFill>
                <a:ln w="9525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4" name="Arc 22"/>
                <p:cNvSpPr>
                  <a:spLocks/>
                </p:cNvSpPr>
                <p:nvPr/>
              </p:nvSpPr>
              <p:spPr bwMode="auto">
                <a:xfrm rot="8207367">
                  <a:off x="5220" y="6480"/>
                  <a:ext cx="1440" cy="144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solidFill>
                  <a:srgbClr val="6600CC"/>
                </a:solidFill>
                <a:ln w="9525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8" name="Arc 23"/>
              <p:cNvSpPr>
                <a:spLocks/>
              </p:cNvSpPr>
              <p:nvPr/>
            </p:nvSpPr>
            <p:spPr bwMode="auto">
              <a:xfrm rot="17937279" flipH="1">
                <a:off x="1976438" y="2493963"/>
                <a:ext cx="457200" cy="698500"/>
              </a:xfrm>
              <a:custGeom>
                <a:avLst/>
                <a:gdLst>
                  <a:gd name="T0" fmla="*/ 0 w 15823"/>
                  <a:gd name="T1" fmla="*/ 0 h 21600"/>
                  <a:gd name="T2" fmla="*/ 2147483647 w 15823"/>
                  <a:gd name="T3" fmla="*/ 2147483647 h 21600"/>
                  <a:gd name="T4" fmla="*/ 0 w 15823"/>
                  <a:gd name="T5" fmla="*/ 2147483647 h 21600"/>
                  <a:gd name="T6" fmla="*/ 0 60000 65536"/>
                  <a:gd name="T7" fmla="*/ 0 60000 65536"/>
                  <a:gd name="T8" fmla="*/ 0 60000 65536"/>
                  <a:gd name="T9" fmla="*/ 0 w 15823"/>
                  <a:gd name="T10" fmla="*/ 0 h 21600"/>
                  <a:gd name="T11" fmla="*/ 15823 w 15823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5823" h="21600" fill="none" extrusionOk="0">
                    <a:moveTo>
                      <a:pt x="-1" y="0"/>
                    </a:moveTo>
                    <a:cubicBezTo>
                      <a:pt x="6003" y="0"/>
                      <a:pt x="11736" y="2498"/>
                      <a:pt x="15822" y="6896"/>
                    </a:cubicBezTo>
                  </a:path>
                  <a:path w="15823" h="21600" stroke="0" extrusionOk="0">
                    <a:moveTo>
                      <a:pt x="-1" y="0"/>
                    </a:moveTo>
                    <a:cubicBezTo>
                      <a:pt x="6003" y="0"/>
                      <a:pt x="11736" y="2498"/>
                      <a:pt x="15822" y="6896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57150">
                <a:solidFill>
                  <a:srgbClr val="000000"/>
                </a:solidFill>
                <a:round/>
                <a:headEnd type="triangle" w="med" len="med"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" name="Arc 30"/>
              <p:cNvSpPr>
                <a:spLocks/>
              </p:cNvSpPr>
              <p:nvPr/>
            </p:nvSpPr>
            <p:spPr bwMode="auto">
              <a:xfrm rot="-10763547">
                <a:off x="1552575" y="2201863"/>
                <a:ext cx="5113338" cy="3073400"/>
              </a:xfrm>
              <a:custGeom>
                <a:avLst/>
                <a:gdLst>
                  <a:gd name="T0" fmla="*/ 0 w 21600"/>
                  <a:gd name="T1" fmla="*/ 0 h 21600"/>
                  <a:gd name="T2" fmla="*/ 2147483647 w 21600"/>
                  <a:gd name="T3" fmla="*/ 2147483647 h 21600"/>
                  <a:gd name="T4" fmla="*/ 0 w 21600"/>
                  <a:gd name="T5" fmla="*/ 2147483647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57150">
                <a:solidFill>
                  <a:srgbClr val="6633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" name="Tree"/>
              <p:cNvSpPr>
                <a:spLocks noEditPoints="1" noChangeArrowheads="1"/>
              </p:cNvSpPr>
              <p:nvPr/>
            </p:nvSpPr>
            <p:spPr bwMode="auto">
              <a:xfrm>
                <a:off x="1190625" y="1435100"/>
                <a:ext cx="279400" cy="357188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2147483647 h 21600"/>
                  <a:gd name="T6" fmla="*/ 0 w 21600"/>
                  <a:gd name="T7" fmla="*/ 2147483647 h 21600"/>
                  <a:gd name="T8" fmla="*/ 0 w 21600"/>
                  <a:gd name="T9" fmla="*/ 0 h 21600"/>
                  <a:gd name="T10" fmla="*/ 0 w 21600"/>
                  <a:gd name="T11" fmla="*/ 2147483647 h 21600"/>
                  <a:gd name="T12" fmla="*/ 2147483647 w 21600"/>
                  <a:gd name="T13" fmla="*/ 2147483647 h 21600"/>
                  <a:gd name="T14" fmla="*/ 17694720 60000 65536"/>
                  <a:gd name="T15" fmla="*/ 11796480 60000 65536"/>
                  <a:gd name="T16" fmla="*/ 11796480 60000 65536"/>
                  <a:gd name="T17" fmla="*/ 11796480 60000 65536"/>
                  <a:gd name="T18" fmla="*/ 0 60000 65536"/>
                  <a:gd name="T19" fmla="*/ 0 60000 65536"/>
                  <a:gd name="T20" fmla="*/ 0 60000 65536"/>
                  <a:gd name="T21" fmla="*/ 800 w 21600"/>
                  <a:gd name="T22" fmla="*/ 22519 h 21600"/>
                  <a:gd name="T23" fmla="*/ 21000 w 21600"/>
                  <a:gd name="T24" fmla="*/ 28340 h 21600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21600" h="21600">
                    <a:moveTo>
                      <a:pt x="0" y="18900"/>
                    </a:moveTo>
                    <a:lnTo>
                      <a:pt x="9257" y="18900"/>
                    </a:lnTo>
                    <a:lnTo>
                      <a:pt x="9257" y="21600"/>
                    </a:lnTo>
                    <a:lnTo>
                      <a:pt x="12343" y="21600"/>
                    </a:lnTo>
                    <a:lnTo>
                      <a:pt x="12343" y="18900"/>
                    </a:lnTo>
                    <a:lnTo>
                      <a:pt x="21600" y="18900"/>
                    </a:lnTo>
                    <a:lnTo>
                      <a:pt x="12343" y="12600"/>
                    </a:lnTo>
                    <a:lnTo>
                      <a:pt x="18514" y="12600"/>
                    </a:lnTo>
                    <a:lnTo>
                      <a:pt x="12343" y="6300"/>
                    </a:lnTo>
                    <a:lnTo>
                      <a:pt x="15429" y="6300"/>
                    </a:lnTo>
                    <a:lnTo>
                      <a:pt x="10800" y="0"/>
                    </a:lnTo>
                    <a:lnTo>
                      <a:pt x="6171" y="6300"/>
                    </a:lnTo>
                    <a:lnTo>
                      <a:pt x="9257" y="6300"/>
                    </a:lnTo>
                    <a:lnTo>
                      <a:pt x="3086" y="12600"/>
                    </a:lnTo>
                    <a:lnTo>
                      <a:pt x="9257" y="12600"/>
                    </a:lnTo>
                    <a:close/>
                  </a:path>
                </a:pathLst>
              </a:custGeom>
              <a:solidFill>
                <a:srgbClr val="008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" name="AutoShape 33"/>
              <p:cNvSpPr>
                <a:spLocks noChangeArrowheads="1"/>
              </p:cNvSpPr>
              <p:nvPr/>
            </p:nvSpPr>
            <p:spPr bwMode="auto">
              <a:xfrm rot="10458291">
                <a:off x="3140075" y="1336675"/>
                <a:ext cx="1447800" cy="887413"/>
              </a:xfrm>
              <a:prstGeom prst="leftArrow">
                <a:avLst>
                  <a:gd name="adj1" fmla="val 50000"/>
                  <a:gd name="adj2" fmla="val 41656"/>
                </a:avLst>
              </a:prstGeom>
              <a:solidFill>
                <a:srgbClr val="FFFFFF"/>
              </a:solidFill>
              <a:ln w="9525">
                <a:miter lim="800000"/>
                <a:headEnd/>
                <a:tailEnd/>
              </a:ln>
              <a:scene3d>
                <a:camera prst="legacyObliqueTopRight">
                  <a:rot lat="16199977" lon="21299978" rev="0"/>
                </a:camera>
                <a:lightRig rig="legacyFlat3" dir="b"/>
              </a:scene3d>
              <a:sp3d extrusionH="36500" prstMaterial="legacyMatte">
                <a:bevelT w="13500" h="13500" prst="angle"/>
                <a:bevelB w="13500" h="13500" prst="angle"/>
                <a:extrusionClr>
                  <a:srgbClr val="FFFFFF"/>
                </a:extrusionClr>
              </a:sp3d>
            </p:spPr>
            <p:txBody>
              <a:bodyPr>
                <a:flatTx/>
              </a:bodyPr>
              <a:lstStyle/>
              <a:p>
                <a:endParaRPr lang="en-US"/>
              </a:p>
            </p:txBody>
          </p:sp>
          <p:grpSp>
            <p:nvGrpSpPr>
              <p:cNvPr id="19" name="Group 162"/>
              <p:cNvGrpSpPr>
                <a:grpSpLocks/>
              </p:cNvGrpSpPr>
              <p:nvPr/>
            </p:nvGrpSpPr>
            <p:grpSpPr bwMode="auto">
              <a:xfrm>
                <a:off x="5272090" y="2488587"/>
                <a:ext cx="815977" cy="382685"/>
                <a:chOff x="5271873" y="2490032"/>
                <a:chExt cx="969135" cy="382685"/>
              </a:xfrm>
            </p:grpSpPr>
            <p:sp>
              <p:nvSpPr>
                <p:cNvPr id="61" name="Line 28"/>
                <p:cNvSpPr>
                  <a:spLocks noChangeShapeType="1"/>
                </p:cNvSpPr>
                <p:nvPr/>
              </p:nvSpPr>
              <p:spPr bwMode="auto">
                <a:xfrm>
                  <a:off x="5328439" y="2490032"/>
                  <a:ext cx="912569" cy="0"/>
                </a:xfrm>
                <a:prstGeom prst="line">
                  <a:avLst/>
                </a:prstGeom>
                <a:ln w="57150">
                  <a:headEnd/>
                  <a:tailEnd type="triangle" w="med" len="med"/>
                </a:ln>
              </p:spPr>
              <p:style>
                <a:lnRef idx="1">
                  <a:schemeClr val="accent4"/>
                </a:lnRef>
                <a:fillRef idx="0">
                  <a:schemeClr val="accent4"/>
                </a:fillRef>
                <a:effectRef idx="0">
                  <a:schemeClr val="accent4"/>
                </a:effectRef>
                <a:fontRef idx="minor">
                  <a:schemeClr val="tx1"/>
                </a:fontRef>
              </p:style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62" name="Line 28"/>
                <p:cNvSpPr>
                  <a:spLocks noChangeShapeType="1"/>
                </p:cNvSpPr>
                <p:nvPr/>
              </p:nvSpPr>
              <p:spPr bwMode="auto">
                <a:xfrm flipH="1">
                  <a:off x="5271873" y="2872717"/>
                  <a:ext cx="912569" cy="0"/>
                </a:xfrm>
                <a:prstGeom prst="line">
                  <a:avLst/>
                </a:prstGeom>
                <a:ln w="57150">
                  <a:headEnd/>
                  <a:tailEnd type="triangle" w="med" len="med"/>
                </a:ln>
              </p:spPr>
              <p:style>
                <a:lnRef idx="1">
                  <a:schemeClr val="accent4"/>
                </a:lnRef>
                <a:fillRef idx="0">
                  <a:schemeClr val="accent4"/>
                </a:fillRef>
                <a:effectRef idx="0">
                  <a:schemeClr val="accent4"/>
                </a:effectRef>
                <a:fontRef idx="minor">
                  <a:schemeClr val="tx1"/>
                </a:fontRef>
              </p:style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</p:grpSp>
          <p:grpSp>
            <p:nvGrpSpPr>
              <p:cNvPr id="20" name="Group 164"/>
              <p:cNvGrpSpPr>
                <a:grpSpLocks/>
              </p:cNvGrpSpPr>
              <p:nvPr/>
            </p:nvGrpSpPr>
            <p:grpSpPr bwMode="auto">
              <a:xfrm>
                <a:off x="3895724" y="2523891"/>
                <a:ext cx="817564" cy="385289"/>
                <a:chOff x="5271872" y="2488823"/>
                <a:chExt cx="969134" cy="385289"/>
              </a:xfrm>
            </p:grpSpPr>
            <p:sp>
              <p:nvSpPr>
                <p:cNvPr id="59" name="Line 28"/>
                <p:cNvSpPr>
                  <a:spLocks noChangeShapeType="1"/>
                </p:cNvSpPr>
                <p:nvPr/>
              </p:nvSpPr>
              <p:spPr bwMode="auto">
                <a:xfrm>
                  <a:off x="5328329" y="2488823"/>
                  <a:ext cx="912677" cy="0"/>
                </a:xfrm>
                <a:prstGeom prst="line">
                  <a:avLst/>
                </a:prstGeom>
                <a:ln w="57150">
                  <a:headEnd/>
                  <a:tailEnd type="triangle" w="med" len="med"/>
                </a:ln>
              </p:spPr>
              <p:style>
                <a:lnRef idx="1">
                  <a:schemeClr val="accent4"/>
                </a:lnRef>
                <a:fillRef idx="0">
                  <a:schemeClr val="accent4"/>
                </a:fillRef>
                <a:effectRef idx="0">
                  <a:schemeClr val="accent4"/>
                </a:effectRef>
                <a:fontRef idx="minor">
                  <a:schemeClr val="tx1"/>
                </a:fontRef>
              </p:style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60" name="Line 28"/>
                <p:cNvSpPr>
                  <a:spLocks noChangeShapeType="1"/>
                </p:cNvSpPr>
                <p:nvPr/>
              </p:nvSpPr>
              <p:spPr bwMode="auto">
                <a:xfrm flipH="1">
                  <a:off x="5271872" y="2874112"/>
                  <a:ext cx="912677" cy="0"/>
                </a:xfrm>
                <a:prstGeom prst="line">
                  <a:avLst/>
                </a:prstGeom>
                <a:ln w="57150">
                  <a:headEnd/>
                  <a:tailEnd type="triangle" w="med" len="med"/>
                </a:ln>
              </p:spPr>
              <p:style>
                <a:lnRef idx="1">
                  <a:schemeClr val="accent4"/>
                </a:lnRef>
                <a:fillRef idx="0">
                  <a:schemeClr val="accent4"/>
                </a:fillRef>
                <a:effectRef idx="0">
                  <a:schemeClr val="accent4"/>
                </a:effectRef>
                <a:fontRef idx="minor">
                  <a:schemeClr val="tx1"/>
                </a:fontRef>
              </p:style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</p:grpSp>
          <p:grpSp>
            <p:nvGrpSpPr>
              <p:cNvPr id="21" name="Group 167"/>
              <p:cNvGrpSpPr>
                <a:grpSpLocks/>
              </p:cNvGrpSpPr>
              <p:nvPr/>
            </p:nvGrpSpPr>
            <p:grpSpPr bwMode="auto">
              <a:xfrm>
                <a:off x="2425703" y="2517451"/>
                <a:ext cx="817559" cy="389510"/>
                <a:chOff x="5271874" y="2483207"/>
                <a:chExt cx="969128" cy="389510"/>
              </a:xfrm>
            </p:grpSpPr>
            <p:sp>
              <p:nvSpPr>
                <p:cNvPr id="57" name="Line 28"/>
                <p:cNvSpPr>
                  <a:spLocks noChangeShapeType="1"/>
                </p:cNvSpPr>
                <p:nvPr/>
              </p:nvSpPr>
              <p:spPr bwMode="auto">
                <a:xfrm>
                  <a:off x="5328325" y="2483207"/>
                  <a:ext cx="912677" cy="0"/>
                </a:xfrm>
                <a:prstGeom prst="line">
                  <a:avLst/>
                </a:prstGeom>
                <a:ln w="57150">
                  <a:headEnd/>
                  <a:tailEnd type="triangle" w="med" len="med"/>
                </a:ln>
              </p:spPr>
              <p:style>
                <a:lnRef idx="1">
                  <a:schemeClr val="accent4"/>
                </a:lnRef>
                <a:fillRef idx="0">
                  <a:schemeClr val="accent4"/>
                </a:fillRef>
                <a:effectRef idx="0">
                  <a:schemeClr val="accent4"/>
                </a:effectRef>
                <a:fontRef idx="minor">
                  <a:schemeClr val="tx1"/>
                </a:fontRef>
              </p:style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58" name="Line 28"/>
                <p:cNvSpPr>
                  <a:spLocks noChangeShapeType="1"/>
                </p:cNvSpPr>
                <p:nvPr/>
              </p:nvSpPr>
              <p:spPr bwMode="auto">
                <a:xfrm flipH="1">
                  <a:off x="5271874" y="2872717"/>
                  <a:ext cx="912677" cy="0"/>
                </a:xfrm>
                <a:prstGeom prst="line">
                  <a:avLst/>
                </a:prstGeom>
                <a:ln w="57150">
                  <a:headEnd/>
                  <a:tailEnd type="triangle" w="med" len="med"/>
                </a:ln>
              </p:spPr>
              <p:style>
                <a:lnRef idx="1">
                  <a:schemeClr val="accent4"/>
                </a:lnRef>
                <a:fillRef idx="0">
                  <a:schemeClr val="accent4"/>
                </a:fillRef>
                <a:effectRef idx="0">
                  <a:schemeClr val="accent4"/>
                </a:effectRef>
                <a:fontRef idx="minor">
                  <a:schemeClr val="tx1"/>
                </a:fontRef>
              </p:style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</p:grpSp>
        </p:grpSp>
      </p:grpSp>
      <p:sp>
        <p:nvSpPr>
          <p:cNvPr id="78" name="TextBox 77"/>
          <p:cNvSpPr txBox="1"/>
          <p:nvPr/>
        </p:nvSpPr>
        <p:spPr>
          <a:xfrm>
            <a:off x="1501684" y="1411003"/>
            <a:ext cx="602761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rgbClr val="FFFFCC"/>
                </a:solidFill>
              </a:rPr>
              <a:t>In contrast to along-shelf wind forcing, </a:t>
            </a:r>
          </a:p>
          <a:p>
            <a:pPr algn="l">
              <a:buFont typeface="Arial" pitchFamily="34" charset="0"/>
              <a:buChar char="•"/>
            </a:pPr>
            <a:r>
              <a:rPr lang="en-US" dirty="0">
                <a:solidFill>
                  <a:srgbClr val="FFFFCC"/>
                </a:solidFill>
              </a:rPr>
              <a:t> Ekman transport is along-shelf</a:t>
            </a:r>
          </a:p>
          <a:p>
            <a:pPr algn="l">
              <a:buFont typeface="Arial" pitchFamily="34" charset="0"/>
              <a:buChar char="•"/>
            </a:pPr>
            <a:r>
              <a:rPr lang="en-US" dirty="0">
                <a:solidFill>
                  <a:srgbClr val="FFFFCC"/>
                </a:solidFill>
              </a:rPr>
              <a:t> no net cross-shelf </a:t>
            </a:r>
            <a:r>
              <a:rPr lang="en-US" dirty="0" err="1">
                <a:solidFill>
                  <a:srgbClr val="FFFFCC"/>
                </a:solidFill>
              </a:rPr>
              <a:t>Ekman</a:t>
            </a:r>
            <a:r>
              <a:rPr lang="en-US" dirty="0">
                <a:solidFill>
                  <a:srgbClr val="FFFFCC"/>
                </a:solidFill>
              </a:rPr>
              <a:t> transport</a:t>
            </a:r>
          </a:p>
          <a:p>
            <a:pPr algn="l">
              <a:buFont typeface="Arial" pitchFamily="34" charset="0"/>
              <a:buChar char="•"/>
            </a:pPr>
            <a:r>
              <a:rPr lang="en-US" dirty="0">
                <a:solidFill>
                  <a:srgbClr val="FFFFCC"/>
                </a:solidFill>
              </a:rPr>
              <a:t> don’t set up a </a:t>
            </a:r>
            <a:r>
              <a:rPr lang="en-US" dirty="0" err="1">
                <a:solidFill>
                  <a:srgbClr val="FFFFCC"/>
                </a:solidFill>
              </a:rPr>
              <a:t>geostrophic</a:t>
            </a:r>
            <a:r>
              <a:rPr lang="en-US" dirty="0">
                <a:solidFill>
                  <a:srgbClr val="FFFFCC"/>
                </a:solidFill>
              </a:rPr>
              <a:t> </a:t>
            </a:r>
            <a:r>
              <a:rPr lang="en-US" dirty="0" err="1">
                <a:solidFill>
                  <a:srgbClr val="FFFFCC"/>
                </a:solidFill>
              </a:rPr>
              <a:t>alongshelf</a:t>
            </a:r>
            <a:r>
              <a:rPr lang="en-US" dirty="0">
                <a:solidFill>
                  <a:srgbClr val="FFFFCC"/>
                </a:solidFill>
              </a:rPr>
              <a:t> flow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375024" y="2186735"/>
          <a:ext cx="3525838" cy="3575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3417" name="Equation" r:id="rId3" imgW="1803240" imgH="1828800" progId="Equation.DSMT4">
                  <p:embed/>
                </p:oleObj>
              </mc:Choice>
              <mc:Fallback>
                <p:oleObj name="Equation" r:id="rId3" imgW="1803240" imgH="1828800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5024" y="2186735"/>
                        <a:ext cx="3525838" cy="357505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" y="299826"/>
            <a:ext cx="5039840" cy="1416424"/>
          </a:xfrm>
        </p:spPr>
        <p:txBody>
          <a:bodyPr/>
          <a:lstStyle/>
          <a:p>
            <a:r>
              <a:rPr lang="en-US" sz="2400" dirty="0">
                <a:solidFill>
                  <a:srgbClr val="FFFFCC"/>
                </a:solidFill>
              </a:rPr>
              <a:t>What about shallow water</a:t>
            </a:r>
            <a:br>
              <a:rPr lang="en-US" sz="2400" dirty="0">
                <a:solidFill>
                  <a:srgbClr val="FFFFCC"/>
                </a:solidFill>
              </a:rPr>
            </a:br>
            <a:r>
              <a:rPr lang="en-US" sz="2400" dirty="0">
                <a:solidFill>
                  <a:srgbClr val="FFFFCC"/>
                </a:solidFill>
              </a:rPr>
              <a:t> where </a:t>
            </a:r>
            <a:r>
              <a:rPr lang="en-US" sz="2400" dirty="0" err="1">
                <a:solidFill>
                  <a:srgbClr val="FFFFCC"/>
                </a:solidFill>
              </a:rPr>
              <a:t>Coriolis</a:t>
            </a:r>
            <a:r>
              <a:rPr lang="en-US" sz="2400" dirty="0">
                <a:solidFill>
                  <a:srgbClr val="FFFFCC"/>
                </a:solidFill>
              </a:rPr>
              <a:t> terms are small?</a:t>
            </a:r>
            <a:br>
              <a:rPr lang="en-US" sz="2400" dirty="0">
                <a:solidFill>
                  <a:srgbClr val="FFFFCC"/>
                </a:solidFill>
              </a:rPr>
            </a:br>
            <a:r>
              <a:rPr lang="en-US" sz="2400" dirty="0">
                <a:solidFill>
                  <a:srgbClr val="FFFFCC"/>
                </a:solidFill>
              </a:rPr>
              <a:t>Wind-driven setup</a:t>
            </a:r>
          </a:p>
        </p:txBody>
      </p:sp>
      <p:cxnSp>
        <p:nvCxnSpPr>
          <p:cNvPr id="76" name="Straight Arrow Connector 75"/>
          <p:cNvCxnSpPr/>
          <p:nvPr/>
        </p:nvCxnSpPr>
        <p:spPr bwMode="auto">
          <a:xfrm flipV="1">
            <a:off x="699248" y="3361766"/>
            <a:ext cx="645459" cy="38548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78" name="Straight Arrow Connector 77"/>
          <p:cNvCxnSpPr/>
          <p:nvPr/>
        </p:nvCxnSpPr>
        <p:spPr bwMode="auto">
          <a:xfrm flipV="1">
            <a:off x="1272989" y="4267199"/>
            <a:ext cx="645459" cy="38548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graphicFrame>
        <p:nvGraphicFramePr>
          <p:cNvPr id="79" name="Object 7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42130654"/>
              </p:ext>
            </p:extLst>
          </p:nvPr>
        </p:nvGraphicFramePr>
        <p:xfrm>
          <a:off x="4299866" y="1295127"/>
          <a:ext cx="4584700" cy="4732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3418" name="Equation" r:id="rId5" imgW="2412720" imgH="2489040" progId="Equation.DSMT4">
                  <p:embed/>
                </p:oleObj>
              </mc:Choice>
              <mc:Fallback>
                <p:oleObj name="Equation" r:id="rId5" imgW="2412720" imgH="248904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99866" y="1295127"/>
                        <a:ext cx="4584700" cy="4732337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bg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8488824"/>
              </p:ext>
            </p:extLst>
          </p:nvPr>
        </p:nvGraphicFramePr>
        <p:xfrm>
          <a:off x="4287968" y="368035"/>
          <a:ext cx="1548681" cy="5506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3419" name="Equation" r:id="rId7" imgW="571500" imgH="203200" progId="Equation.DSMT4">
                  <p:embed/>
                </p:oleObj>
              </mc:Choice>
              <mc:Fallback>
                <p:oleObj name="Equation" r:id="rId7" imgW="571500" imgH="203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287968" y="368035"/>
                        <a:ext cx="1548681" cy="55064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51012" y="376519"/>
            <a:ext cx="8588188" cy="1416424"/>
          </a:xfrm>
        </p:spPr>
        <p:txBody>
          <a:bodyPr/>
          <a:lstStyle/>
          <a:p>
            <a:r>
              <a:rPr lang="en-US" sz="2400" dirty="0">
                <a:solidFill>
                  <a:srgbClr val="FFFFCC"/>
                </a:solidFill>
              </a:rPr>
              <a:t>What about shallow water where </a:t>
            </a:r>
            <a:r>
              <a:rPr lang="en-US" sz="2400" dirty="0" err="1">
                <a:solidFill>
                  <a:srgbClr val="FFFFCC"/>
                </a:solidFill>
              </a:rPr>
              <a:t>Coriolis</a:t>
            </a:r>
            <a:r>
              <a:rPr lang="en-US" sz="2400" dirty="0">
                <a:solidFill>
                  <a:srgbClr val="FFFFCC"/>
                </a:solidFill>
              </a:rPr>
              <a:t> terms are small?</a:t>
            </a:r>
            <a:br>
              <a:rPr lang="en-US" sz="2400" dirty="0">
                <a:solidFill>
                  <a:srgbClr val="FFFFCC"/>
                </a:solidFill>
              </a:rPr>
            </a:br>
            <a:r>
              <a:rPr lang="en-US" sz="2400" dirty="0">
                <a:solidFill>
                  <a:srgbClr val="FFFFCC"/>
                </a:solidFill>
              </a:rPr>
              <a:t>wind-driven setup</a:t>
            </a:r>
          </a:p>
        </p:txBody>
      </p:sp>
      <p:graphicFrame>
        <p:nvGraphicFramePr>
          <p:cNvPr id="79" name="Object 7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73686535"/>
              </p:ext>
            </p:extLst>
          </p:nvPr>
        </p:nvGraphicFramePr>
        <p:xfrm>
          <a:off x="611242" y="2012950"/>
          <a:ext cx="3728984" cy="39227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4414" name="Equation" r:id="rId3" imgW="2032000" imgH="2133600" progId="Equation.DSMT4">
                  <p:embed/>
                </p:oleObj>
              </mc:Choice>
              <mc:Fallback>
                <p:oleObj name="Equation" r:id="rId3" imgW="2032000" imgH="21336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242" y="2012950"/>
                        <a:ext cx="3728984" cy="3922742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39"/>
          <p:cNvGrpSpPr>
            <a:grpSpLocks/>
          </p:cNvGrpSpPr>
          <p:nvPr/>
        </p:nvGrpSpPr>
        <p:grpSpPr bwMode="auto">
          <a:xfrm>
            <a:off x="4401672" y="1521874"/>
            <a:ext cx="4136009" cy="2629447"/>
            <a:chOff x="458788" y="1336675"/>
            <a:chExt cx="6215062" cy="3963988"/>
          </a:xfrm>
        </p:grpSpPr>
        <p:sp>
          <p:nvSpPr>
            <p:cNvPr id="9" name="Arc 31"/>
            <p:cNvSpPr>
              <a:spLocks/>
            </p:cNvSpPr>
            <p:nvPr/>
          </p:nvSpPr>
          <p:spPr bwMode="auto">
            <a:xfrm rot="-644150">
              <a:off x="458788" y="1708150"/>
              <a:ext cx="1068387" cy="579438"/>
            </a:xfrm>
            <a:custGeom>
              <a:avLst/>
              <a:gdLst>
                <a:gd name="T0" fmla="*/ 2147483647 w 21600"/>
                <a:gd name="T1" fmla="*/ 0 h 17166"/>
                <a:gd name="T2" fmla="*/ 2147483647 w 21600"/>
                <a:gd name="T3" fmla="*/ 2147483647 h 17166"/>
                <a:gd name="T4" fmla="*/ 0 w 21600"/>
                <a:gd name="T5" fmla="*/ 2147483647 h 17166"/>
                <a:gd name="T6" fmla="*/ 0 60000 65536"/>
                <a:gd name="T7" fmla="*/ 0 60000 65536"/>
                <a:gd name="T8" fmla="*/ 0 60000 65536"/>
                <a:gd name="T9" fmla="*/ 0 w 21600"/>
                <a:gd name="T10" fmla="*/ 0 h 17166"/>
                <a:gd name="T11" fmla="*/ 21600 w 21600"/>
                <a:gd name="T12" fmla="*/ 17166 h 1716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17166" fill="none" extrusionOk="0">
                  <a:moveTo>
                    <a:pt x="13110" y="-1"/>
                  </a:moveTo>
                  <a:cubicBezTo>
                    <a:pt x="18460" y="4086"/>
                    <a:pt x="21600" y="10433"/>
                    <a:pt x="21600" y="17166"/>
                  </a:cubicBezTo>
                </a:path>
                <a:path w="21600" h="17166" stroke="0" extrusionOk="0">
                  <a:moveTo>
                    <a:pt x="13110" y="-1"/>
                  </a:moveTo>
                  <a:cubicBezTo>
                    <a:pt x="18460" y="4086"/>
                    <a:pt x="21600" y="10433"/>
                    <a:pt x="21600" y="17166"/>
                  </a:cubicBezTo>
                  <a:lnTo>
                    <a:pt x="0" y="17166"/>
                  </a:lnTo>
                  <a:close/>
                </a:path>
              </a:pathLst>
            </a:custGeom>
            <a:noFill/>
            <a:ln w="57150">
              <a:solidFill>
                <a:srgbClr val="6633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3" name="Group 38"/>
            <p:cNvGrpSpPr>
              <a:grpSpLocks/>
            </p:cNvGrpSpPr>
            <p:nvPr/>
          </p:nvGrpSpPr>
          <p:grpSpPr bwMode="auto">
            <a:xfrm>
              <a:off x="1190625" y="1336675"/>
              <a:ext cx="5483225" cy="3963988"/>
              <a:chOff x="1190625" y="1336675"/>
              <a:chExt cx="5483225" cy="3963988"/>
            </a:xfrm>
          </p:grpSpPr>
          <p:sp>
            <p:nvSpPr>
              <p:cNvPr id="11" name="Arc 3"/>
              <p:cNvSpPr>
                <a:spLocks/>
              </p:cNvSpPr>
              <p:nvPr/>
            </p:nvSpPr>
            <p:spPr bwMode="auto">
              <a:xfrm rot="-10763547">
                <a:off x="1563688" y="2227263"/>
                <a:ext cx="5110162" cy="3073400"/>
              </a:xfrm>
              <a:custGeom>
                <a:avLst/>
                <a:gdLst>
                  <a:gd name="T0" fmla="*/ 0 w 21600"/>
                  <a:gd name="T1" fmla="*/ 0 h 21600"/>
                  <a:gd name="T2" fmla="*/ 2147483647 w 21600"/>
                  <a:gd name="T3" fmla="*/ 2147483647 h 21600"/>
                  <a:gd name="T4" fmla="*/ 0 w 21600"/>
                  <a:gd name="T5" fmla="*/ 2147483647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C6D4FF"/>
                  </a:gs>
                  <a:gs pos="50000">
                    <a:srgbClr val="3366FF"/>
                  </a:gs>
                  <a:gs pos="100000">
                    <a:srgbClr val="C6D4FF"/>
                  </a:gs>
                </a:gsLst>
                <a:lin ang="18900000" scaled="1"/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4" name="Group 4"/>
              <p:cNvGrpSpPr>
                <a:grpSpLocks/>
              </p:cNvGrpSpPr>
              <p:nvPr/>
            </p:nvGrpSpPr>
            <p:grpSpPr bwMode="auto">
              <a:xfrm rot="-101589">
                <a:off x="1644650" y="2027238"/>
                <a:ext cx="2438400" cy="393700"/>
                <a:chOff x="-773" y="6301"/>
                <a:chExt cx="11437" cy="1703"/>
              </a:xfrm>
            </p:grpSpPr>
            <p:grpSp>
              <p:nvGrpSpPr>
                <p:cNvPr id="6" name="Group 5"/>
                <p:cNvGrpSpPr>
                  <a:grpSpLocks/>
                </p:cNvGrpSpPr>
                <p:nvPr/>
              </p:nvGrpSpPr>
              <p:grpSpPr bwMode="auto">
                <a:xfrm>
                  <a:off x="3244" y="6396"/>
                  <a:ext cx="3416" cy="1524"/>
                  <a:chOff x="3244" y="6396"/>
                  <a:chExt cx="3416" cy="1524"/>
                </a:xfrm>
              </p:grpSpPr>
              <p:sp>
                <p:nvSpPr>
                  <p:cNvPr id="43" name="Arc 6"/>
                  <p:cNvSpPr>
                    <a:spLocks/>
                  </p:cNvSpPr>
                  <p:nvPr/>
                </p:nvSpPr>
                <p:spPr bwMode="auto">
                  <a:xfrm rot="8042653">
                    <a:off x="3242" y="6398"/>
                    <a:ext cx="1440" cy="1436"/>
                  </a:xfrm>
                  <a:custGeom>
                    <a:avLst/>
                    <a:gdLst>
                      <a:gd name="T0" fmla="*/ 0 w 21600"/>
                      <a:gd name="T1" fmla="*/ 0 h 21543"/>
                      <a:gd name="T2" fmla="*/ 0 w 21600"/>
                      <a:gd name="T3" fmla="*/ 0 h 21543"/>
                      <a:gd name="T4" fmla="*/ 0 w 21600"/>
                      <a:gd name="T5" fmla="*/ 0 h 21543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543"/>
                      <a:gd name="T11" fmla="*/ 21600 w 21600"/>
                      <a:gd name="T12" fmla="*/ 21543 h 21543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543" fill="none" extrusionOk="0">
                        <a:moveTo>
                          <a:pt x="1568" y="-1"/>
                        </a:moveTo>
                        <a:cubicBezTo>
                          <a:pt x="12859" y="821"/>
                          <a:pt x="21600" y="10222"/>
                          <a:pt x="21600" y="21543"/>
                        </a:cubicBezTo>
                      </a:path>
                      <a:path w="21600" h="21543" stroke="0" extrusionOk="0">
                        <a:moveTo>
                          <a:pt x="1568" y="-1"/>
                        </a:moveTo>
                        <a:cubicBezTo>
                          <a:pt x="12859" y="821"/>
                          <a:pt x="21600" y="10222"/>
                          <a:pt x="21600" y="21543"/>
                        </a:cubicBezTo>
                        <a:lnTo>
                          <a:pt x="0" y="21543"/>
                        </a:lnTo>
                        <a:close/>
                      </a:path>
                    </a:pathLst>
                  </a:custGeom>
                  <a:solidFill>
                    <a:srgbClr val="6600CC"/>
                  </a:solidFill>
                  <a:ln w="9525">
                    <a:solidFill>
                      <a:srgbClr val="FF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4" name="Arc 7"/>
                  <p:cNvSpPr>
                    <a:spLocks/>
                  </p:cNvSpPr>
                  <p:nvPr/>
                </p:nvSpPr>
                <p:spPr bwMode="auto">
                  <a:xfrm rot="8207367">
                    <a:off x="5220" y="6480"/>
                    <a:ext cx="1440" cy="1440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solidFill>
                    <a:srgbClr val="6600CC"/>
                  </a:solidFill>
                  <a:ln w="9525">
                    <a:solidFill>
                      <a:srgbClr val="FF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7" name="Group 8"/>
                <p:cNvGrpSpPr>
                  <a:grpSpLocks/>
                </p:cNvGrpSpPr>
                <p:nvPr/>
              </p:nvGrpSpPr>
              <p:grpSpPr bwMode="auto">
                <a:xfrm>
                  <a:off x="-773" y="6301"/>
                  <a:ext cx="3416" cy="1524"/>
                  <a:chOff x="3244" y="6396"/>
                  <a:chExt cx="3416" cy="1524"/>
                </a:xfrm>
              </p:grpSpPr>
              <p:sp>
                <p:nvSpPr>
                  <p:cNvPr id="41" name="Arc 9"/>
                  <p:cNvSpPr>
                    <a:spLocks/>
                  </p:cNvSpPr>
                  <p:nvPr/>
                </p:nvSpPr>
                <p:spPr bwMode="auto">
                  <a:xfrm rot="8042653">
                    <a:off x="3242" y="6398"/>
                    <a:ext cx="1440" cy="1436"/>
                  </a:xfrm>
                  <a:custGeom>
                    <a:avLst/>
                    <a:gdLst>
                      <a:gd name="T0" fmla="*/ 0 w 21600"/>
                      <a:gd name="T1" fmla="*/ 0 h 21543"/>
                      <a:gd name="T2" fmla="*/ 0 w 21600"/>
                      <a:gd name="T3" fmla="*/ 0 h 21543"/>
                      <a:gd name="T4" fmla="*/ 0 w 21600"/>
                      <a:gd name="T5" fmla="*/ 0 h 21543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543"/>
                      <a:gd name="T11" fmla="*/ 21600 w 21600"/>
                      <a:gd name="T12" fmla="*/ 21543 h 21543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543" fill="none" extrusionOk="0">
                        <a:moveTo>
                          <a:pt x="1568" y="-1"/>
                        </a:moveTo>
                        <a:cubicBezTo>
                          <a:pt x="12859" y="821"/>
                          <a:pt x="21600" y="10222"/>
                          <a:pt x="21600" y="21543"/>
                        </a:cubicBezTo>
                      </a:path>
                      <a:path w="21600" h="21543" stroke="0" extrusionOk="0">
                        <a:moveTo>
                          <a:pt x="1568" y="-1"/>
                        </a:moveTo>
                        <a:cubicBezTo>
                          <a:pt x="12859" y="821"/>
                          <a:pt x="21600" y="10222"/>
                          <a:pt x="21600" y="21543"/>
                        </a:cubicBezTo>
                        <a:lnTo>
                          <a:pt x="0" y="21543"/>
                        </a:lnTo>
                        <a:close/>
                      </a:path>
                    </a:pathLst>
                  </a:custGeom>
                  <a:solidFill>
                    <a:srgbClr val="6600CC"/>
                  </a:solidFill>
                  <a:ln w="9525">
                    <a:solidFill>
                      <a:srgbClr val="FF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2" name="Arc 10"/>
                  <p:cNvSpPr>
                    <a:spLocks/>
                  </p:cNvSpPr>
                  <p:nvPr/>
                </p:nvSpPr>
                <p:spPr bwMode="auto">
                  <a:xfrm rot="8207367">
                    <a:off x="5220" y="6480"/>
                    <a:ext cx="1440" cy="1440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solidFill>
                    <a:srgbClr val="6600CC"/>
                  </a:solidFill>
                  <a:ln w="9525">
                    <a:solidFill>
                      <a:srgbClr val="FF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8" name="Group 11"/>
                <p:cNvGrpSpPr>
                  <a:grpSpLocks/>
                </p:cNvGrpSpPr>
                <p:nvPr/>
              </p:nvGrpSpPr>
              <p:grpSpPr bwMode="auto">
                <a:xfrm>
                  <a:off x="7248" y="6480"/>
                  <a:ext cx="3416" cy="1524"/>
                  <a:chOff x="3244" y="6396"/>
                  <a:chExt cx="3416" cy="1524"/>
                </a:xfrm>
              </p:grpSpPr>
              <p:sp>
                <p:nvSpPr>
                  <p:cNvPr id="39" name="Arc 12"/>
                  <p:cNvSpPr>
                    <a:spLocks/>
                  </p:cNvSpPr>
                  <p:nvPr/>
                </p:nvSpPr>
                <p:spPr bwMode="auto">
                  <a:xfrm rot="8042653">
                    <a:off x="3242" y="6398"/>
                    <a:ext cx="1440" cy="1436"/>
                  </a:xfrm>
                  <a:custGeom>
                    <a:avLst/>
                    <a:gdLst>
                      <a:gd name="T0" fmla="*/ 0 w 21600"/>
                      <a:gd name="T1" fmla="*/ 0 h 21543"/>
                      <a:gd name="T2" fmla="*/ 0 w 21600"/>
                      <a:gd name="T3" fmla="*/ 0 h 21543"/>
                      <a:gd name="T4" fmla="*/ 0 w 21600"/>
                      <a:gd name="T5" fmla="*/ 0 h 21543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543"/>
                      <a:gd name="T11" fmla="*/ 21600 w 21600"/>
                      <a:gd name="T12" fmla="*/ 21543 h 21543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543" fill="none" extrusionOk="0">
                        <a:moveTo>
                          <a:pt x="1568" y="-1"/>
                        </a:moveTo>
                        <a:cubicBezTo>
                          <a:pt x="12859" y="821"/>
                          <a:pt x="21600" y="10222"/>
                          <a:pt x="21600" y="21543"/>
                        </a:cubicBezTo>
                      </a:path>
                      <a:path w="21600" h="21543" stroke="0" extrusionOk="0">
                        <a:moveTo>
                          <a:pt x="1568" y="-1"/>
                        </a:moveTo>
                        <a:cubicBezTo>
                          <a:pt x="12859" y="821"/>
                          <a:pt x="21600" y="10222"/>
                          <a:pt x="21600" y="21543"/>
                        </a:cubicBezTo>
                        <a:lnTo>
                          <a:pt x="0" y="21543"/>
                        </a:lnTo>
                        <a:close/>
                      </a:path>
                    </a:pathLst>
                  </a:custGeom>
                  <a:solidFill>
                    <a:srgbClr val="6600CC"/>
                  </a:solidFill>
                  <a:ln w="9525">
                    <a:solidFill>
                      <a:srgbClr val="FF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0" name="Arc 13"/>
                  <p:cNvSpPr>
                    <a:spLocks/>
                  </p:cNvSpPr>
                  <p:nvPr/>
                </p:nvSpPr>
                <p:spPr bwMode="auto">
                  <a:xfrm rot="8207367">
                    <a:off x="5220" y="6480"/>
                    <a:ext cx="1440" cy="1440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solidFill>
                    <a:srgbClr val="6600CC"/>
                  </a:solidFill>
                  <a:ln w="9525">
                    <a:solidFill>
                      <a:srgbClr val="FF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10" name="Group 14"/>
              <p:cNvGrpSpPr>
                <a:grpSpLocks/>
              </p:cNvGrpSpPr>
              <p:nvPr/>
            </p:nvGrpSpPr>
            <p:grpSpPr bwMode="auto">
              <a:xfrm rot="-101589">
                <a:off x="5081588" y="2071688"/>
                <a:ext cx="728662" cy="350837"/>
                <a:chOff x="3244" y="6396"/>
                <a:chExt cx="3416" cy="1524"/>
              </a:xfrm>
            </p:grpSpPr>
            <p:sp>
              <p:nvSpPr>
                <p:cNvPr id="34" name="Arc 15"/>
                <p:cNvSpPr>
                  <a:spLocks/>
                </p:cNvSpPr>
                <p:nvPr/>
              </p:nvSpPr>
              <p:spPr bwMode="auto">
                <a:xfrm rot="8042653">
                  <a:off x="3242" y="6398"/>
                  <a:ext cx="1440" cy="1436"/>
                </a:xfrm>
                <a:custGeom>
                  <a:avLst/>
                  <a:gdLst>
                    <a:gd name="T0" fmla="*/ 0 w 21600"/>
                    <a:gd name="T1" fmla="*/ 0 h 21543"/>
                    <a:gd name="T2" fmla="*/ 0 w 21600"/>
                    <a:gd name="T3" fmla="*/ 0 h 21543"/>
                    <a:gd name="T4" fmla="*/ 0 w 21600"/>
                    <a:gd name="T5" fmla="*/ 0 h 21543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543"/>
                    <a:gd name="T11" fmla="*/ 21600 w 21600"/>
                    <a:gd name="T12" fmla="*/ 21543 h 21543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543" fill="none" extrusionOk="0">
                      <a:moveTo>
                        <a:pt x="1568" y="-1"/>
                      </a:moveTo>
                      <a:cubicBezTo>
                        <a:pt x="12859" y="821"/>
                        <a:pt x="21600" y="10222"/>
                        <a:pt x="21600" y="21543"/>
                      </a:cubicBezTo>
                    </a:path>
                    <a:path w="21600" h="21543" stroke="0" extrusionOk="0">
                      <a:moveTo>
                        <a:pt x="1568" y="-1"/>
                      </a:moveTo>
                      <a:cubicBezTo>
                        <a:pt x="12859" y="821"/>
                        <a:pt x="21600" y="10222"/>
                        <a:pt x="21600" y="21543"/>
                      </a:cubicBezTo>
                      <a:lnTo>
                        <a:pt x="0" y="21543"/>
                      </a:lnTo>
                      <a:close/>
                    </a:path>
                  </a:pathLst>
                </a:custGeom>
                <a:solidFill>
                  <a:srgbClr val="6600CC"/>
                </a:solidFill>
                <a:ln w="9525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5" name="Arc 16"/>
                <p:cNvSpPr>
                  <a:spLocks/>
                </p:cNvSpPr>
                <p:nvPr/>
              </p:nvSpPr>
              <p:spPr bwMode="auto">
                <a:xfrm rot="8207367">
                  <a:off x="5220" y="6480"/>
                  <a:ext cx="1440" cy="144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solidFill>
                  <a:srgbClr val="6600CC"/>
                </a:solidFill>
                <a:ln w="9525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12" name="Group 17"/>
              <p:cNvGrpSpPr>
                <a:grpSpLocks/>
              </p:cNvGrpSpPr>
              <p:nvPr/>
            </p:nvGrpSpPr>
            <p:grpSpPr bwMode="auto">
              <a:xfrm rot="-101589">
                <a:off x="4222750" y="2054225"/>
                <a:ext cx="728663" cy="354013"/>
                <a:chOff x="3244" y="6396"/>
                <a:chExt cx="3416" cy="1524"/>
              </a:xfrm>
            </p:grpSpPr>
            <p:sp>
              <p:nvSpPr>
                <p:cNvPr id="32" name="Arc 18"/>
                <p:cNvSpPr>
                  <a:spLocks/>
                </p:cNvSpPr>
                <p:nvPr/>
              </p:nvSpPr>
              <p:spPr bwMode="auto">
                <a:xfrm rot="8042653">
                  <a:off x="3242" y="6398"/>
                  <a:ext cx="1440" cy="1436"/>
                </a:xfrm>
                <a:custGeom>
                  <a:avLst/>
                  <a:gdLst>
                    <a:gd name="T0" fmla="*/ 0 w 21600"/>
                    <a:gd name="T1" fmla="*/ 0 h 21543"/>
                    <a:gd name="T2" fmla="*/ 0 w 21600"/>
                    <a:gd name="T3" fmla="*/ 0 h 21543"/>
                    <a:gd name="T4" fmla="*/ 0 w 21600"/>
                    <a:gd name="T5" fmla="*/ 0 h 21543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543"/>
                    <a:gd name="T11" fmla="*/ 21600 w 21600"/>
                    <a:gd name="T12" fmla="*/ 21543 h 21543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543" fill="none" extrusionOk="0">
                      <a:moveTo>
                        <a:pt x="1568" y="-1"/>
                      </a:moveTo>
                      <a:cubicBezTo>
                        <a:pt x="12859" y="821"/>
                        <a:pt x="21600" y="10222"/>
                        <a:pt x="21600" y="21543"/>
                      </a:cubicBezTo>
                    </a:path>
                    <a:path w="21600" h="21543" stroke="0" extrusionOk="0">
                      <a:moveTo>
                        <a:pt x="1568" y="-1"/>
                      </a:moveTo>
                      <a:cubicBezTo>
                        <a:pt x="12859" y="821"/>
                        <a:pt x="21600" y="10222"/>
                        <a:pt x="21600" y="21543"/>
                      </a:cubicBezTo>
                      <a:lnTo>
                        <a:pt x="0" y="21543"/>
                      </a:lnTo>
                      <a:close/>
                    </a:path>
                  </a:pathLst>
                </a:custGeom>
                <a:solidFill>
                  <a:srgbClr val="6600CC"/>
                </a:solidFill>
                <a:ln w="9525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3" name="Arc 19"/>
                <p:cNvSpPr>
                  <a:spLocks/>
                </p:cNvSpPr>
                <p:nvPr/>
              </p:nvSpPr>
              <p:spPr bwMode="auto">
                <a:xfrm rot="8207367">
                  <a:off x="5220" y="6480"/>
                  <a:ext cx="1440" cy="144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solidFill>
                  <a:srgbClr val="6600CC"/>
                </a:solidFill>
                <a:ln w="9525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13" name="Group 20"/>
              <p:cNvGrpSpPr>
                <a:grpSpLocks/>
              </p:cNvGrpSpPr>
              <p:nvPr/>
            </p:nvGrpSpPr>
            <p:grpSpPr bwMode="auto">
              <a:xfrm rot="-101589">
                <a:off x="5935663" y="2078038"/>
                <a:ext cx="728662" cy="352425"/>
                <a:chOff x="3244" y="6396"/>
                <a:chExt cx="3416" cy="1524"/>
              </a:xfrm>
            </p:grpSpPr>
            <p:sp>
              <p:nvSpPr>
                <p:cNvPr id="30" name="Arc 21"/>
                <p:cNvSpPr>
                  <a:spLocks/>
                </p:cNvSpPr>
                <p:nvPr/>
              </p:nvSpPr>
              <p:spPr bwMode="auto">
                <a:xfrm rot="8042653">
                  <a:off x="3242" y="6398"/>
                  <a:ext cx="1440" cy="1436"/>
                </a:xfrm>
                <a:custGeom>
                  <a:avLst/>
                  <a:gdLst>
                    <a:gd name="T0" fmla="*/ 0 w 21600"/>
                    <a:gd name="T1" fmla="*/ 0 h 21543"/>
                    <a:gd name="T2" fmla="*/ 0 w 21600"/>
                    <a:gd name="T3" fmla="*/ 0 h 21543"/>
                    <a:gd name="T4" fmla="*/ 0 w 21600"/>
                    <a:gd name="T5" fmla="*/ 0 h 21543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543"/>
                    <a:gd name="T11" fmla="*/ 21600 w 21600"/>
                    <a:gd name="T12" fmla="*/ 21543 h 21543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543" fill="none" extrusionOk="0">
                      <a:moveTo>
                        <a:pt x="1568" y="-1"/>
                      </a:moveTo>
                      <a:cubicBezTo>
                        <a:pt x="12859" y="821"/>
                        <a:pt x="21600" y="10222"/>
                        <a:pt x="21600" y="21543"/>
                      </a:cubicBezTo>
                    </a:path>
                    <a:path w="21600" h="21543" stroke="0" extrusionOk="0">
                      <a:moveTo>
                        <a:pt x="1568" y="-1"/>
                      </a:moveTo>
                      <a:cubicBezTo>
                        <a:pt x="12859" y="821"/>
                        <a:pt x="21600" y="10222"/>
                        <a:pt x="21600" y="21543"/>
                      </a:cubicBezTo>
                      <a:lnTo>
                        <a:pt x="0" y="21543"/>
                      </a:lnTo>
                      <a:close/>
                    </a:path>
                  </a:pathLst>
                </a:custGeom>
                <a:solidFill>
                  <a:srgbClr val="6600CC"/>
                </a:solidFill>
                <a:ln w="9525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1" name="Arc 22"/>
                <p:cNvSpPr>
                  <a:spLocks/>
                </p:cNvSpPr>
                <p:nvPr/>
              </p:nvSpPr>
              <p:spPr bwMode="auto">
                <a:xfrm rot="8207367">
                  <a:off x="5220" y="6480"/>
                  <a:ext cx="1440" cy="144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solidFill>
                  <a:srgbClr val="6600CC"/>
                </a:solidFill>
                <a:ln w="9525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7" name="Arc 30"/>
              <p:cNvSpPr>
                <a:spLocks/>
              </p:cNvSpPr>
              <p:nvPr/>
            </p:nvSpPr>
            <p:spPr bwMode="auto">
              <a:xfrm rot="-10763547">
                <a:off x="1552575" y="2201863"/>
                <a:ext cx="5113338" cy="3073400"/>
              </a:xfrm>
              <a:custGeom>
                <a:avLst/>
                <a:gdLst>
                  <a:gd name="T0" fmla="*/ 0 w 21600"/>
                  <a:gd name="T1" fmla="*/ 0 h 21600"/>
                  <a:gd name="T2" fmla="*/ 2147483647 w 21600"/>
                  <a:gd name="T3" fmla="*/ 2147483647 h 21600"/>
                  <a:gd name="T4" fmla="*/ 0 w 21600"/>
                  <a:gd name="T5" fmla="*/ 2147483647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57150">
                <a:solidFill>
                  <a:srgbClr val="6633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" name="Tree"/>
              <p:cNvSpPr>
                <a:spLocks noEditPoints="1" noChangeArrowheads="1"/>
              </p:cNvSpPr>
              <p:nvPr/>
            </p:nvSpPr>
            <p:spPr bwMode="auto">
              <a:xfrm>
                <a:off x="1190625" y="1435100"/>
                <a:ext cx="279400" cy="357188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2147483647 h 21600"/>
                  <a:gd name="T6" fmla="*/ 0 w 21600"/>
                  <a:gd name="T7" fmla="*/ 2147483647 h 21600"/>
                  <a:gd name="T8" fmla="*/ 0 w 21600"/>
                  <a:gd name="T9" fmla="*/ 0 h 21600"/>
                  <a:gd name="T10" fmla="*/ 0 w 21600"/>
                  <a:gd name="T11" fmla="*/ 2147483647 h 21600"/>
                  <a:gd name="T12" fmla="*/ 2147483647 w 21600"/>
                  <a:gd name="T13" fmla="*/ 2147483647 h 21600"/>
                  <a:gd name="T14" fmla="*/ 17694720 60000 65536"/>
                  <a:gd name="T15" fmla="*/ 11796480 60000 65536"/>
                  <a:gd name="T16" fmla="*/ 11796480 60000 65536"/>
                  <a:gd name="T17" fmla="*/ 11796480 60000 65536"/>
                  <a:gd name="T18" fmla="*/ 0 60000 65536"/>
                  <a:gd name="T19" fmla="*/ 0 60000 65536"/>
                  <a:gd name="T20" fmla="*/ 0 60000 65536"/>
                  <a:gd name="T21" fmla="*/ 800 w 21600"/>
                  <a:gd name="T22" fmla="*/ 22519 h 21600"/>
                  <a:gd name="T23" fmla="*/ 21000 w 21600"/>
                  <a:gd name="T24" fmla="*/ 28340 h 21600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21600" h="21600">
                    <a:moveTo>
                      <a:pt x="0" y="18900"/>
                    </a:moveTo>
                    <a:lnTo>
                      <a:pt x="9257" y="18900"/>
                    </a:lnTo>
                    <a:lnTo>
                      <a:pt x="9257" y="21600"/>
                    </a:lnTo>
                    <a:lnTo>
                      <a:pt x="12343" y="21600"/>
                    </a:lnTo>
                    <a:lnTo>
                      <a:pt x="12343" y="18900"/>
                    </a:lnTo>
                    <a:lnTo>
                      <a:pt x="21600" y="18900"/>
                    </a:lnTo>
                    <a:lnTo>
                      <a:pt x="12343" y="12600"/>
                    </a:lnTo>
                    <a:lnTo>
                      <a:pt x="18514" y="12600"/>
                    </a:lnTo>
                    <a:lnTo>
                      <a:pt x="12343" y="6300"/>
                    </a:lnTo>
                    <a:lnTo>
                      <a:pt x="15429" y="6300"/>
                    </a:lnTo>
                    <a:lnTo>
                      <a:pt x="10800" y="0"/>
                    </a:lnTo>
                    <a:lnTo>
                      <a:pt x="6171" y="6300"/>
                    </a:lnTo>
                    <a:lnTo>
                      <a:pt x="9257" y="6300"/>
                    </a:lnTo>
                    <a:lnTo>
                      <a:pt x="3086" y="12600"/>
                    </a:lnTo>
                    <a:lnTo>
                      <a:pt x="9257" y="12600"/>
                    </a:lnTo>
                    <a:close/>
                  </a:path>
                </a:pathLst>
              </a:custGeom>
              <a:solidFill>
                <a:srgbClr val="008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" name="AutoShape 33"/>
              <p:cNvSpPr>
                <a:spLocks noChangeArrowheads="1"/>
              </p:cNvSpPr>
              <p:nvPr/>
            </p:nvSpPr>
            <p:spPr bwMode="auto">
              <a:xfrm rot="10458291">
                <a:off x="3140075" y="1336675"/>
                <a:ext cx="1447800" cy="887413"/>
              </a:xfrm>
              <a:prstGeom prst="leftArrow">
                <a:avLst>
                  <a:gd name="adj1" fmla="val 50000"/>
                  <a:gd name="adj2" fmla="val 41656"/>
                </a:avLst>
              </a:prstGeom>
              <a:solidFill>
                <a:srgbClr val="FFFFFF"/>
              </a:solidFill>
              <a:ln w="9525">
                <a:miter lim="800000"/>
                <a:headEnd/>
                <a:tailEnd/>
              </a:ln>
              <a:scene3d>
                <a:camera prst="legacyObliqueTopRight">
                  <a:rot lat="16199977" lon="21299978" rev="0"/>
                </a:camera>
                <a:lightRig rig="legacyFlat3" dir="b"/>
              </a:scene3d>
              <a:sp3d extrusionH="36500" prstMaterial="legacyMatte">
                <a:bevelT w="13500" h="13500" prst="angle"/>
                <a:bevelB w="13500" h="13500" prst="angle"/>
                <a:extrusionClr>
                  <a:srgbClr val="FFFFFF"/>
                </a:extrusionClr>
              </a:sp3d>
            </p:spPr>
            <p:txBody>
              <a:bodyPr>
                <a:flatTx/>
              </a:bodyPr>
              <a:lstStyle/>
              <a:p>
                <a:endParaRPr lang="en-US"/>
              </a:p>
            </p:txBody>
          </p:sp>
          <p:grpSp>
            <p:nvGrpSpPr>
              <p:cNvPr id="14" name="Group 164"/>
              <p:cNvGrpSpPr>
                <a:grpSpLocks/>
              </p:cNvGrpSpPr>
              <p:nvPr/>
            </p:nvGrpSpPr>
            <p:grpSpPr bwMode="auto">
              <a:xfrm>
                <a:off x="4253193" y="2523891"/>
                <a:ext cx="1216806" cy="385289"/>
                <a:chOff x="5695630" y="2488823"/>
                <a:chExt cx="1442397" cy="385289"/>
              </a:xfrm>
            </p:grpSpPr>
            <p:sp>
              <p:nvSpPr>
                <p:cNvPr id="26" name="Line 28"/>
                <p:cNvSpPr>
                  <a:spLocks noChangeShapeType="1"/>
                </p:cNvSpPr>
                <p:nvPr/>
              </p:nvSpPr>
              <p:spPr bwMode="auto">
                <a:xfrm>
                  <a:off x="5695630" y="2488823"/>
                  <a:ext cx="1442397" cy="0"/>
                </a:xfrm>
                <a:prstGeom prst="line">
                  <a:avLst/>
                </a:prstGeom>
                <a:ln w="57150">
                  <a:headEnd/>
                  <a:tailEnd type="triangle" w="med" len="med"/>
                </a:ln>
              </p:spPr>
              <p:style>
                <a:lnRef idx="1">
                  <a:schemeClr val="accent4"/>
                </a:lnRef>
                <a:fillRef idx="0">
                  <a:schemeClr val="accent4"/>
                </a:fillRef>
                <a:effectRef idx="0">
                  <a:schemeClr val="accent4"/>
                </a:effectRef>
                <a:fontRef idx="minor">
                  <a:schemeClr val="tx1"/>
                </a:fontRef>
              </p:style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7" name="Line 28"/>
                <p:cNvSpPr>
                  <a:spLocks noChangeShapeType="1"/>
                </p:cNvSpPr>
                <p:nvPr/>
              </p:nvSpPr>
              <p:spPr bwMode="auto">
                <a:xfrm>
                  <a:off x="5703049" y="2874112"/>
                  <a:ext cx="912680" cy="0"/>
                </a:xfrm>
                <a:prstGeom prst="line">
                  <a:avLst/>
                </a:prstGeom>
                <a:ln w="57150">
                  <a:headEnd/>
                  <a:tailEnd type="triangle" w="med" len="med"/>
                </a:ln>
              </p:spPr>
              <p:style>
                <a:lnRef idx="1">
                  <a:schemeClr val="accent4"/>
                </a:lnRef>
                <a:fillRef idx="0">
                  <a:schemeClr val="accent4"/>
                </a:fillRef>
                <a:effectRef idx="0">
                  <a:schemeClr val="accent4"/>
                </a:effectRef>
                <a:fontRef idx="minor">
                  <a:schemeClr val="tx1"/>
                </a:fontRef>
              </p:style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</p:grpSp>
        </p:grpSp>
      </p:grpSp>
      <p:cxnSp>
        <p:nvCxnSpPr>
          <p:cNvPr id="46" name="Straight Connector 45"/>
          <p:cNvCxnSpPr/>
          <p:nvPr/>
        </p:nvCxnSpPr>
        <p:spPr bwMode="auto">
          <a:xfrm>
            <a:off x="6920753" y="2178408"/>
            <a:ext cx="0" cy="172122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15" name="Group 53"/>
          <p:cNvGrpSpPr/>
          <p:nvPr/>
        </p:nvGrpSpPr>
        <p:grpSpPr>
          <a:xfrm>
            <a:off x="6424746" y="2793488"/>
            <a:ext cx="516544" cy="721740"/>
            <a:chOff x="6326134" y="3878232"/>
            <a:chExt cx="516544" cy="721740"/>
          </a:xfrm>
        </p:grpSpPr>
        <p:sp>
          <p:nvSpPr>
            <p:cNvPr id="47" name="Line 28"/>
            <p:cNvSpPr>
              <a:spLocks noChangeShapeType="1"/>
            </p:cNvSpPr>
            <p:nvPr/>
          </p:nvSpPr>
          <p:spPr bwMode="auto">
            <a:xfrm flipH="1">
              <a:off x="6535270" y="3878232"/>
              <a:ext cx="294269" cy="0"/>
            </a:xfrm>
            <a:prstGeom prst="line">
              <a:avLst/>
            </a:prstGeom>
            <a:ln w="57150">
              <a:headEnd/>
              <a:tailEnd type="triangle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48" name="Line 28"/>
            <p:cNvSpPr>
              <a:spLocks noChangeShapeType="1"/>
            </p:cNvSpPr>
            <p:nvPr/>
          </p:nvSpPr>
          <p:spPr bwMode="auto">
            <a:xfrm flipH="1">
              <a:off x="6330299" y="4097948"/>
              <a:ext cx="512379" cy="0"/>
            </a:xfrm>
            <a:prstGeom prst="line">
              <a:avLst/>
            </a:prstGeom>
            <a:ln w="57150">
              <a:headEnd/>
              <a:tailEnd type="triangle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49" name="Line 28"/>
            <p:cNvSpPr>
              <a:spLocks noChangeShapeType="1"/>
            </p:cNvSpPr>
            <p:nvPr/>
          </p:nvSpPr>
          <p:spPr bwMode="auto">
            <a:xfrm flipH="1">
              <a:off x="6326134" y="4344397"/>
              <a:ext cx="512379" cy="0"/>
            </a:xfrm>
            <a:prstGeom prst="line">
              <a:avLst/>
            </a:prstGeom>
            <a:ln w="57150">
              <a:headEnd/>
              <a:tailEnd type="triangle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50" name="Line 28"/>
            <p:cNvSpPr>
              <a:spLocks noChangeShapeType="1"/>
            </p:cNvSpPr>
            <p:nvPr/>
          </p:nvSpPr>
          <p:spPr bwMode="auto">
            <a:xfrm flipH="1">
              <a:off x="6535269" y="4599972"/>
              <a:ext cx="307408" cy="0"/>
            </a:xfrm>
            <a:prstGeom prst="line">
              <a:avLst/>
            </a:prstGeom>
            <a:ln w="57150">
              <a:headEnd/>
              <a:tailEnd type="triangle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  <p:txBody>
            <a:bodyPr/>
            <a:lstStyle/>
            <a:p>
              <a:pPr>
                <a:defRPr/>
              </a:pPr>
              <a:endParaRPr lang="en-US"/>
            </a:p>
          </p:txBody>
        </p:sp>
      </p:grpSp>
      <p:sp>
        <p:nvSpPr>
          <p:cNvPr id="53" name="Freeform 52"/>
          <p:cNvSpPr/>
          <p:nvPr/>
        </p:nvSpPr>
        <p:spPr bwMode="auto">
          <a:xfrm>
            <a:off x="5190566" y="2115653"/>
            <a:ext cx="3334871" cy="242047"/>
          </a:xfrm>
          <a:custGeom>
            <a:avLst/>
            <a:gdLst>
              <a:gd name="connsiteX0" fmla="*/ 0 w 3334871"/>
              <a:gd name="connsiteY0" fmla="*/ 242047 h 242047"/>
              <a:gd name="connsiteX1" fmla="*/ 1721224 w 3334871"/>
              <a:gd name="connsiteY1" fmla="*/ 80682 h 242047"/>
              <a:gd name="connsiteX2" fmla="*/ 3334871 w 3334871"/>
              <a:gd name="connsiteY2" fmla="*/ 0 h 242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334871" h="242047">
                <a:moveTo>
                  <a:pt x="0" y="242047"/>
                </a:moveTo>
                <a:cubicBezTo>
                  <a:pt x="582706" y="181535"/>
                  <a:pt x="1165412" y="121023"/>
                  <a:pt x="1721224" y="80682"/>
                </a:cubicBezTo>
                <a:cubicBezTo>
                  <a:pt x="2277036" y="40341"/>
                  <a:pt x="3334871" y="0"/>
                  <a:pt x="3334871" y="0"/>
                </a:cubicBezTo>
              </a:path>
            </a:pathLst>
          </a:custGeom>
          <a:noFill/>
          <a:ln w="38100" cap="flat" cmpd="sng" algn="ctr">
            <a:solidFill>
              <a:srgbClr val="FFFFFF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Helvetica" pitchFamily="34" charset="0"/>
            </a:endParaRPr>
          </a:p>
        </p:txBody>
      </p:sp>
      <p:graphicFrame>
        <p:nvGraphicFramePr>
          <p:cNvPr id="45" name="Object 44"/>
          <p:cNvGraphicFramePr>
            <a:graphicFrameLocks noChangeAspect="1"/>
          </p:cNvGraphicFramePr>
          <p:nvPr/>
        </p:nvGraphicFramePr>
        <p:xfrm>
          <a:off x="4657911" y="4126661"/>
          <a:ext cx="3215415" cy="18976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4415" name="Equation" r:id="rId5" imgW="1549080" imgH="914400" progId="Equation.DSMT4">
                  <p:embed/>
                </p:oleObj>
              </mc:Choice>
              <mc:Fallback>
                <p:oleObj name="Equation" r:id="rId5" imgW="1549080" imgH="914400" progId="Equation.DSMT4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57911" y="4126661"/>
                        <a:ext cx="3215415" cy="1897622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4" name="Rectangle 2"/>
          <p:cNvSpPr>
            <a:spLocks noGrp="1" noChangeArrowheads="1"/>
          </p:cNvSpPr>
          <p:nvPr>
            <p:ph type="title"/>
          </p:nvPr>
        </p:nvSpPr>
        <p:spPr>
          <a:xfrm>
            <a:off x="1104405" y="335616"/>
            <a:ext cx="7184680" cy="827088"/>
          </a:xfrm>
        </p:spPr>
        <p:txBody>
          <a:bodyPr/>
          <a:lstStyle/>
          <a:p>
            <a:br>
              <a:rPr lang="en-US" sz="2800" dirty="0">
                <a:solidFill>
                  <a:srgbClr val="FFFFCC"/>
                </a:solidFill>
              </a:rPr>
            </a:br>
            <a:r>
              <a:rPr lang="en-US" sz="2400" dirty="0">
                <a:solidFill>
                  <a:srgbClr val="FFFFCC"/>
                </a:solidFill>
              </a:rPr>
              <a:t>Cross-shelf circulation driven by</a:t>
            </a:r>
            <a:br>
              <a:rPr lang="en-US" sz="2400" dirty="0">
                <a:solidFill>
                  <a:srgbClr val="FFFFCC"/>
                </a:solidFill>
              </a:rPr>
            </a:br>
            <a:r>
              <a:rPr lang="en-US" sz="2400" dirty="0">
                <a:solidFill>
                  <a:srgbClr val="FFFFCC"/>
                </a:solidFill>
              </a:rPr>
              <a:t>cross-shelf (red) and along-shelf (blue) winds</a:t>
            </a:r>
            <a:br>
              <a:rPr lang="en-US" sz="2400" dirty="0">
                <a:solidFill>
                  <a:srgbClr val="FFFFCC"/>
                </a:solidFill>
              </a:rPr>
            </a:br>
            <a:r>
              <a:rPr lang="en-US" sz="2400" dirty="0">
                <a:solidFill>
                  <a:srgbClr val="FFFFCC"/>
                </a:solidFill>
              </a:rPr>
              <a:t> </a:t>
            </a:r>
            <a:r>
              <a:rPr lang="en-US" sz="2400" dirty="0" err="1">
                <a:solidFill>
                  <a:srgbClr val="FFFFCC"/>
                </a:solidFill>
              </a:rPr>
              <a:t>Ekman</a:t>
            </a:r>
            <a:r>
              <a:rPr lang="en-US" sz="2400" dirty="0">
                <a:solidFill>
                  <a:srgbClr val="FFFFCC"/>
                </a:solidFill>
              </a:rPr>
              <a:t> 1905</a:t>
            </a:r>
            <a:br>
              <a:rPr lang="en-US" sz="2400" dirty="0"/>
            </a:br>
            <a:endParaRPr lang="en-US" sz="2400" dirty="0"/>
          </a:p>
        </p:txBody>
      </p:sp>
      <p:sp>
        <p:nvSpPr>
          <p:cNvPr id="10245" name="TextBox 166"/>
          <p:cNvSpPr txBox="1">
            <a:spLocks noChangeArrowheads="1"/>
          </p:cNvSpPr>
          <p:nvPr/>
        </p:nvSpPr>
        <p:spPr bwMode="auto">
          <a:xfrm>
            <a:off x="6009186" y="1227739"/>
            <a:ext cx="1710725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FFCC"/>
                </a:solidFill>
              </a:rPr>
              <a:t>deep water</a:t>
            </a:r>
          </a:p>
        </p:txBody>
      </p:sp>
      <p:sp>
        <p:nvSpPr>
          <p:cNvPr id="10246" name="TextBox 168"/>
          <p:cNvSpPr txBox="1">
            <a:spLocks noChangeArrowheads="1"/>
          </p:cNvSpPr>
          <p:nvPr/>
        </p:nvSpPr>
        <p:spPr bwMode="auto">
          <a:xfrm>
            <a:off x="1364171" y="1677096"/>
            <a:ext cx="322430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FFCC"/>
                </a:solidFill>
              </a:rPr>
              <a:t>shallow water</a:t>
            </a:r>
          </a:p>
        </p:txBody>
      </p:sp>
      <p:grpSp>
        <p:nvGrpSpPr>
          <p:cNvPr id="2" name="Group 135"/>
          <p:cNvGrpSpPr>
            <a:grpSpLocks noChangeAspect="1"/>
          </p:cNvGrpSpPr>
          <p:nvPr/>
        </p:nvGrpSpPr>
        <p:grpSpPr bwMode="auto">
          <a:xfrm>
            <a:off x="1205752" y="2086982"/>
            <a:ext cx="3324225" cy="3321050"/>
            <a:chOff x="1301" y="1034"/>
            <a:chExt cx="3010" cy="2309"/>
          </a:xfrm>
        </p:grpSpPr>
        <p:sp>
          <p:nvSpPr>
            <p:cNvPr id="10349" name="AutoShape 134"/>
            <p:cNvSpPr>
              <a:spLocks noChangeAspect="1" noChangeArrowheads="1" noTextEdit="1"/>
            </p:cNvSpPr>
            <p:nvPr/>
          </p:nvSpPr>
          <p:spPr bwMode="auto">
            <a:xfrm>
              <a:off x="1301" y="1034"/>
              <a:ext cx="3010" cy="22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350" name="Rectangle 136"/>
            <p:cNvSpPr>
              <a:spLocks noChangeArrowheads="1"/>
            </p:cNvSpPr>
            <p:nvPr/>
          </p:nvSpPr>
          <p:spPr bwMode="auto">
            <a:xfrm>
              <a:off x="1767" y="1203"/>
              <a:ext cx="2329" cy="1832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800">
                <a:solidFill>
                  <a:srgbClr val="FFFFCC"/>
                </a:solidFill>
              </a:endParaRPr>
            </a:p>
          </p:txBody>
        </p:sp>
        <p:sp>
          <p:nvSpPr>
            <p:cNvPr id="10351" name="Rectangle 137"/>
            <p:cNvSpPr>
              <a:spLocks noChangeArrowheads="1"/>
            </p:cNvSpPr>
            <p:nvPr/>
          </p:nvSpPr>
          <p:spPr bwMode="auto">
            <a:xfrm>
              <a:off x="1767" y="1203"/>
              <a:ext cx="2329" cy="1832"/>
            </a:xfrm>
            <a:prstGeom prst="rect">
              <a:avLst/>
            </a:prstGeom>
            <a:noFill/>
            <a:ln w="0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 sz="1800">
                <a:solidFill>
                  <a:srgbClr val="FFFFCC"/>
                </a:solidFill>
              </a:endParaRPr>
            </a:p>
          </p:txBody>
        </p:sp>
        <p:sp>
          <p:nvSpPr>
            <p:cNvPr id="10352" name="Line 138"/>
            <p:cNvSpPr>
              <a:spLocks noChangeShapeType="1"/>
            </p:cNvSpPr>
            <p:nvPr/>
          </p:nvSpPr>
          <p:spPr bwMode="auto">
            <a:xfrm>
              <a:off x="1767" y="3035"/>
              <a:ext cx="2329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353" name="Line 139"/>
            <p:cNvSpPr>
              <a:spLocks noChangeShapeType="1"/>
            </p:cNvSpPr>
            <p:nvPr/>
          </p:nvSpPr>
          <p:spPr bwMode="auto">
            <a:xfrm>
              <a:off x="1767" y="1203"/>
              <a:ext cx="2329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354" name="Line 140"/>
            <p:cNvSpPr>
              <a:spLocks noChangeShapeType="1"/>
            </p:cNvSpPr>
            <p:nvPr/>
          </p:nvSpPr>
          <p:spPr bwMode="auto">
            <a:xfrm>
              <a:off x="4096" y="1203"/>
              <a:ext cx="1" cy="183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355" name="Line 141"/>
            <p:cNvSpPr>
              <a:spLocks noChangeShapeType="1"/>
            </p:cNvSpPr>
            <p:nvPr/>
          </p:nvSpPr>
          <p:spPr bwMode="auto">
            <a:xfrm>
              <a:off x="1767" y="1203"/>
              <a:ext cx="1" cy="183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356" name="Line 142"/>
            <p:cNvSpPr>
              <a:spLocks noChangeShapeType="1"/>
            </p:cNvSpPr>
            <p:nvPr/>
          </p:nvSpPr>
          <p:spPr bwMode="auto">
            <a:xfrm>
              <a:off x="1767" y="3035"/>
              <a:ext cx="2329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357" name="Line 143"/>
            <p:cNvSpPr>
              <a:spLocks noChangeShapeType="1"/>
            </p:cNvSpPr>
            <p:nvPr/>
          </p:nvSpPr>
          <p:spPr bwMode="auto">
            <a:xfrm>
              <a:off x="1767" y="1203"/>
              <a:ext cx="1" cy="183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358" name="Line 144"/>
            <p:cNvSpPr>
              <a:spLocks noChangeShapeType="1"/>
            </p:cNvSpPr>
            <p:nvPr/>
          </p:nvSpPr>
          <p:spPr bwMode="auto">
            <a:xfrm flipV="1">
              <a:off x="1767" y="3010"/>
              <a:ext cx="1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359" name="Line 145"/>
            <p:cNvSpPr>
              <a:spLocks noChangeShapeType="1"/>
            </p:cNvSpPr>
            <p:nvPr/>
          </p:nvSpPr>
          <p:spPr bwMode="auto">
            <a:xfrm>
              <a:off x="1767" y="1203"/>
              <a:ext cx="1" cy="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360" name="Rectangle 146"/>
            <p:cNvSpPr>
              <a:spLocks noChangeArrowheads="1"/>
            </p:cNvSpPr>
            <p:nvPr/>
          </p:nvSpPr>
          <p:spPr bwMode="auto">
            <a:xfrm>
              <a:off x="1713" y="3055"/>
              <a:ext cx="129" cy="1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800">
                  <a:solidFill>
                    <a:srgbClr val="FFFFCC"/>
                  </a:solidFill>
                  <a:latin typeface="NewTimes-Roman" charset="0"/>
                </a:rPr>
                <a:t>-5</a:t>
              </a:r>
              <a:endParaRPr lang="en-US" sz="1800">
                <a:solidFill>
                  <a:srgbClr val="FFFFCC"/>
                </a:solidFill>
              </a:endParaRPr>
            </a:p>
          </p:txBody>
        </p:sp>
        <p:sp>
          <p:nvSpPr>
            <p:cNvPr id="10361" name="Line 147"/>
            <p:cNvSpPr>
              <a:spLocks noChangeShapeType="1"/>
            </p:cNvSpPr>
            <p:nvPr/>
          </p:nvSpPr>
          <p:spPr bwMode="auto">
            <a:xfrm flipV="1">
              <a:off x="2929" y="3010"/>
              <a:ext cx="1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362" name="Line 148"/>
            <p:cNvSpPr>
              <a:spLocks noChangeShapeType="1"/>
            </p:cNvSpPr>
            <p:nvPr/>
          </p:nvSpPr>
          <p:spPr bwMode="auto">
            <a:xfrm>
              <a:off x="2929" y="1203"/>
              <a:ext cx="1" cy="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363" name="Rectangle 149"/>
            <p:cNvSpPr>
              <a:spLocks noChangeArrowheads="1"/>
            </p:cNvSpPr>
            <p:nvPr/>
          </p:nvSpPr>
          <p:spPr bwMode="auto">
            <a:xfrm>
              <a:off x="2905" y="3055"/>
              <a:ext cx="81" cy="1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800">
                  <a:solidFill>
                    <a:srgbClr val="FFFFCC"/>
                  </a:solidFill>
                  <a:latin typeface="NewTimes-Roman" charset="0"/>
                </a:rPr>
                <a:t>0</a:t>
              </a:r>
              <a:endParaRPr lang="en-US" sz="1800">
                <a:solidFill>
                  <a:srgbClr val="FFFFCC"/>
                </a:solidFill>
              </a:endParaRPr>
            </a:p>
          </p:txBody>
        </p:sp>
        <p:sp>
          <p:nvSpPr>
            <p:cNvPr id="10364" name="Line 150"/>
            <p:cNvSpPr>
              <a:spLocks noChangeShapeType="1"/>
            </p:cNvSpPr>
            <p:nvPr/>
          </p:nvSpPr>
          <p:spPr bwMode="auto">
            <a:xfrm flipV="1">
              <a:off x="4096" y="3010"/>
              <a:ext cx="1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365" name="Line 151"/>
            <p:cNvSpPr>
              <a:spLocks noChangeShapeType="1"/>
            </p:cNvSpPr>
            <p:nvPr/>
          </p:nvSpPr>
          <p:spPr bwMode="auto">
            <a:xfrm>
              <a:off x="4096" y="1203"/>
              <a:ext cx="1" cy="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366" name="Rectangle 152"/>
            <p:cNvSpPr>
              <a:spLocks noChangeArrowheads="1"/>
            </p:cNvSpPr>
            <p:nvPr/>
          </p:nvSpPr>
          <p:spPr bwMode="auto">
            <a:xfrm>
              <a:off x="4072" y="3055"/>
              <a:ext cx="81" cy="1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800">
                  <a:solidFill>
                    <a:srgbClr val="FFFFCC"/>
                  </a:solidFill>
                  <a:latin typeface="NewTimes-Roman" charset="0"/>
                </a:rPr>
                <a:t>5</a:t>
              </a:r>
              <a:endParaRPr lang="en-US" sz="1800">
                <a:solidFill>
                  <a:srgbClr val="FFFFCC"/>
                </a:solidFill>
              </a:endParaRPr>
            </a:p>
          </p:txBody>
        </p:sp>
        <p:sp>
          <p:nvSpPr>
            <p:cNvPr id="10367" name="Line 153"/>
            <p:cNvSpPr>
              <a:spLocks noChangeShapeType="1"/>
            </p:cNvSpPr>
            <p:nvPr/>
          </p:nvSpPr>
          <p:spPr bwMode="auto">
            <a:xfrm>
              <a:off x="1767" y="1203"/>
              <a:ext cx="20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368" name="Line 154"/>
            <p:cNvSpPr>
              <a:spLocks noChangeShapeType="1"/>
            </p:cNvSpPr>
            <p:nvPr/>
          </p:nvSpPr>
          <p:spPr bwMode="auto">
            <a:xfrm flipH="1">
              <a:off x="4072" y="1203"/>
              <a:ext cx="24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369" name="Rectangle 155"/>
            <p:cNvSpPr>
              <a:spLocks noChangeArrowheads="1"/>
            </p:cNvSpPr>
            <p:nvPr/>
          </p:nvSpPr>
          <p:spPr bwMode="auto">
            <a:xfrm>
              <a:off x="1614" y="1148"/>
              <a:ext cx="81" cy="1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800">
                  <a:solidFill>
                    <a:srgbClr val="FFFFCC"/>
                  </a:solidFill>
                  <a:latin typeface="NewTimes-Roman" charset="0"/>
                </a:rPr>
                <a:t>0</a:t>
              </a:r>
              <a:endParaRPr lang="en-US" sz="1800">
                <a:solidFill>
                  <a:srgbClr val="FFFFCC"/>
                </a:solidFill>
              </a:endParaRPr>
            </a:p>
          </p:txBody>
        </p:sp>
        <p:sp>
          <p:nvSpPr>
            <p:cNvPr id="10370" name="Line 156"/>
            <p:cNvSpPr>
              <a:spLocks noChangeShapeType="1"/>
            </p:cNvSpPr>
            <p:nvPr/>
          </p:nvSpPr>
          <p:spPr bwMode="auto">
            <a:xfrm>
              <a:off x="1767" y="1565"/>
              <a:ext cx="20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371" name="Line 157"/>
            <p:cNvSpPr>
              <a:spLocks noChangeShapeType="1"/>
            </p:cNvSpPr>
            <p:nvPr/>
          </p:nvSpPr>
          <p:spPr bwMode="auto">
            <a:xfrm flipH="1">
              <a:off x="4072" y="1565"/>
              <a:ext cx="24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372" name="Rectangle 158"/>
            <p:cNvSpPr>
              <a:spLocks noChangeArrowheads="1"/>
            </p:cNvSpPr>
            <p:nvPr/>
          </p:nvSpPr>
          <p:spPr bwMode="auto">
            <a:xfrm>
              <a:off x="1614" y="1511"/>
              <a:ext cx="81" cy="1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800">
                  <a:solidFill>
                    <a:srgbClr val="FFFFCC"/>
                  </a:solidFill>
                  <a:latin typeface="NewTimes-Roman" charset="0"/>
                </a:rPr>
                <a:t>2</a:t>
              </a:r>
              <a:endParaRPr lang="en-US" sz="1800">
                <a:solidFill>
                  <a:srgbClr val="FFFFCC"/>
                </a:solidFill>
              </a:endParaRPr>
            </a:p>
          </p:txBody>
        </p:sp>
        <p:sp>
          <p:nvSpPr>
            <p:cNvPr id="10373" name="Line 159"/>
            <p:cNvSpPr>
              <a:spLocks noChangeShapeType="1"/>
            </p:cNvSpPr>
            <p:nvPr/>
          </p:nvSpPr>
          <p:spPr bwMode="auto">
            <a:xfrm>
              <a:off x="1767" y="1933"/>
              <a:ext cx="20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374" name="Line 160"/>
            <p:cNvSpPr>
              <a:spLocks noChangeShapeType="1"/>
            </p:cNvSpPr>
            <p:nvPr/>
          </p:nvSpPr>
          <p:spPr bwMode="auto">
            <a:xfrm flipH="1">
              <a:off x="4072" y="1933"/>
              <a:ext cx="24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375" name="Rectangle 161"/>
            <p:cNvSpPr>
              <a:spLocks noChangeArrowheads="1"/>
            </p:cNvSpPr>
            <p:nvPr/>
          </p:nvSpPr>
          <p:spPr bwMode="auto">
            <a:xfrm>
              <a:off x="1614" y="1878"/>
              <a:ext cx="81" cy="1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800">
                  <a:solidFill>
                    <a:srgbClr val="FFFFCC"/>
                  </a:solidFill>
                  <a:latin typeface="NewTimes-Roman" charset="0"/>
                </a:rPr>
                <a:t>4</a:t>
              </a:r>
              <a:endParaRPr lang="en-US" sz="1800">
                <a:solidFill>
                  <a:srgbClr val="FFFFCC"/>
                </a:solidFill>
              </a:endParaRPr>
            </a:p>
          </p:txBody>
        </p:sp>
        <p:sp>
          <p:nvSpPr>
            <p:cNvPr id="10376" name="Line 162"/>
            <p:cNvSpPr>
              <a:spLocks noChangeShapeType="1"/>
            </p:cNvSpPr>
            <p:nvPr/>
          </p:nvSpPr>
          <p:spPr bwMode="auto">
            <a:xfrm>
              <a:off x="1767" y="2300"/>
              <a:ext cx="20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377" name="Line 163"/>
            <p:cNvSpPr>
              <a:spLocks noChangeShapeType="1"/>
            </p:cNvSpPr>
            <p:nvPr/>
          </p:nvSpPr>
          <p:spPr bwMode="auto">
            <a:xfrm flipH="1">
              <a:off x="4072" y="2300"/>
              <a:ext cx="24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378" name="Rectangle 164"/>
            <p:cNvSpPr>
              <a:spLocks noChangeArrowheads="1"/>
            </p:cNvSpPr>
            <p:nvPr/>
          </p:nvSpPr>
          <p:spPr bwMode="auto">
            <a:xfrm>
              <a:off x="1614" y="2246"/>
              <a:ext cx="81" cy="1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800">
                  <a:solidFill>
                    <a:srgbClr val="FFFFCC"/>
                  </a:solidFill>
                  <a:latin typeface="NewTimes-Roman" charset="0"/>
                </a:rPr>
                <a:t>6</a:t>
              </a:r>
              <a:endParaRPr lang="en-US" sz="1800">
                <a:solidFill>
                  <a:srgbClr val="FFFFCC"/>
                </a:solidFill>
              </a:endParaRPr>
            </a:p>
          </p:txBody>
        </p:sp>
        <p:sp>
          <p:nvSpPr>
            <p:cNvPr id="10379" name="Line 165"/>
            <p:cNvSpPr>
              <a:spLocks noChangeShapeType="1"/>
            </p:cNvSpPr>
            <p:nvPr/>
          </p:nvSpPr>
          <p:spPr bwMode="auto">
            <a:xfrm>
              <a:off x="1767" y="2668"/>
              <a:ext cx="20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380" name="Line 166"/>
            <p:cNvSpPr>
              <a:spLocks noChangeShapeType="1"/>
            </p:cNvSpPr>
            <p:nvPr/>
          </p:nvSpPr>
          <p:spPr bwMode="auto">
            <a:xfrm flipH="1">
              <a:off x="4072" y="2668"/>
              <a:ext cx="24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381" name="Rectangle 167"/>
            <p:cNvSpPr>
              <a:spLocks noChangeArrowheads="1"/>
            </p:cNvSpPr>
            <p:nvPr/>
          </p:nvSpPr>
          <p:spPr bwMode="auto">
            <a:xfrm>
              <a:off x="1614" y="2613"/>
              <a:ext cx="81" cy="1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800">
                  <a:solidFill>
                    <a:srgbClr val="FFFFCC"/>
                  </a:solidFill>
                  <a:latin typeface="NewTimes-Roman" charset="0"/>
                </a:rPr>
                <a:t>8</a:t>
              </a:r>
              <a:endParaRPr lang="en-US" sz="1800">
                <a:solidFill>
                  <a:srgbClr val="FFFFCC"/>
                </a:solidFill>
              </a:endParaRPr>
            </a:p>
          </p:txBody>
        </p:sp>
        <p:sp>
          <p:nvSpPr>
            <p:cNvPr id="10382" name="Line 168"/>
            <p:cNvSpPr>
              <a:spLocks noChangeShapeType="1"/>
            </p:cNvSpPr>
            <p:nvPr/>
          </p:nvSpPr>
          <p:spPr bwMode="auto">
            <a:xfrm>
              <a:off x="1767" y="3035"/>
              <a:ext cx="20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383" name="Line 169"/>
            <p:cNvSpPr>
              <a:spLocks noChangeShapeType="1"/>
            </p:cNvSpPr>
            <p:nvPr/>
          </p:nvSpPr>
          <p:spPr bwMode="auto">
            <a:xfrm flipH="1">
              <a:off x="4072" y="3035"/>
              <a:ext cx="24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384" name="Rectangle 170"/>
            <p:cNvSpPr>
              <a:spLocks noChangeArrowheads="1"/>
            </p:cNvSpPr>
            <p:nvPr/>
          </p:nvSpPr>
          <p:spPr bwMode="auto">
            <a:xfrm>
              <a:off x="1559" y="2980"/>
              <a:ext cx="162" cy="1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800">
                  <a:solidFill>
                    <a:srgbClr val="FFFFCC"/>
                  </a:solidFill>
                  <a:latin typeface="NewTimes-Roman" charset="0"/>
                </a:rPr>
                <a:t>10</a:t>
              </a:r>
              <a:endParaRPr lang="en-US" sz="1800">
                <a:solidFill>
                  <a:srgbClr val="FFFFCC"/>
                </a:solidFill>
              </a:endParaRPr>
            </a:p>
          </p:txBody>
        </p:sp>
        <p:sp>
          <p:nvSpPr>
            <p:cNvPr id="10385" name="Line 171"/>
            <p:cNvSpPr>
              <a:spLocks noChangeShapeType="1"/>
            </p:cNvSpPr>
            <p:nvPr/>
          </p:nvSpPr>
          <p:spPr bwMode="auto">
            <a:xfrm>
              <a:off x="1767" y="3035"/>
              <a:ext cx="2329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386" name="Line 172"/>
            <p:cNvSpPr>
              <a:spLocks noChangeShapeType="1"/>
            </p:cNvSpPr>
            <p:nvPr/>
          </p:nvSpPr>
          <p:spPr bwMode="auto">
            <a:xfrm>
              <a:off x="1767" y="1203"/>
              <a:ext cx="2329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387" name="Line 173"/>
            <p:cNvSpPr>
              <a:spLocks noChangeShapeType="1"/>
            </p:cNvSpPr>
            <p:nvPr/>
          </p:nvSpPr>
          <p:spPr bwMode="auto">
            <a:xfrm>
              <a:off x="4096" y="1203"/>
              <a:ext cx="1" cy="183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388" name="Line 174"/>
            <p:cNvSpPr>
              <a:spLocks noChangeShapeType="1"/>
            </p:cNvSpPr>
            <p:nvPr/>
          </p:nvSpPr>
          <p:spPr bwMode="auto">
            <a:xfrm>
              <a:off x="1767" y="1203"/>
              <a:ext cx="1" cy="183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389" name="Freeform 175"/>
            <p:cNvSpPr>
              <a:spLocks/>
            </p:cNvSpPr>
            <p:nvPr/>
          </p:nvSpPr>
          <p:spPr bwMode="auto">
            <a:xfrm>
              <a:off x="2800" y="1203"/>
              <a:ext cx="313" cy="1827"/>
            </a:xfrm>
            <a:custGeom>
              <a:avLst/>
              <a:gdLst>
                <a:gd name="T0" fmla="*/ 313 w 313"/>
                <a:gd name="T1" fmla="*/ 0 h 1827"/>
                <a:gd name="T2" fmla="*/ 313 w 313"/>
                <a:gd name="T3" fmla="*/ 84 h 1827"/>
                <a:gd name="T4" fmla="*/ 308 w 313"/>
                <a:gd name="T5" fmla="*/ 94 h 1827"/>
                <a:gd name="T6" fmla="*/ 308 w 313"/>
                <a:gd name="T7" fmla="*/ 124 h 1827"/>
                <a:gd name="T8" fmla="*/ 303 w 313"/>
                <a:gd name="T9" fmla="*/ 139 h 1827"/>
                <a:gd name="T10" fmla="*/ 303 w 313"/>
                <a:gd name="T11" fmla="*/ 159 h 1827"/>
                <a:gd name="T12" fmla="*/ 298 w 313"/>
                <a:gd name="T13" fmla="*/ 179 h 1827"/>
                <a:gd name="T14" fmla="*/ 298 w 313"/>
                <a:gd name="T15" fmla="*/ 203 h 1827"/>
                <a:gd name="T16" fmla="*/ 293 w 313"/>
                <a:gd name="T17" fmla="*/ 233 h 1827"/>
                <a:gd name="T18" fmla="*/ 283 w 313"/>
                <a:gd name="T19" fmla="*/ 263 h 1827"/>
                <a:gd name="T20" fmla="*/ 278 w 313"/>
                <a:gd name="T21" fmla="*/ 298 h 1827"/>
                <a:gd name="T22" fmla="*/ 268 w 313"/>
                <a:gd name="T23" fmla="*/ 337 h 1827"/>
                <a:gd name="T24" fmla="*/ 254 w 313"/>
                <a:gd name="T25" fmla="*/ 382 h 1827"/>
                <a:gd name="T26" fmla="*/ 239 w 313"/>
                <a:gd name="T27" fmla="*/ 432 h 1827"/>
                <a:gd name="T28" fmla="*/ 224 w 313"/>
                <a:gd name="T29" fmla="*/ 491 h 1827"/>
                <a:gd name="T30" fmla="*/ 204 w 313"/>
                <a:gd name="T31" fmla="*/ 556 h 1827"/>
                <a:gd name="T32" fmla="*/ 179 w 313"/>
                <a:gd name="T33" fmla="*/ 630 h 1827"/>
                <a:gd name="T34" fmla="*/ 149 w 313"/>
                <a:gd name="T35" fmla="*/ 710 h 1827"/>
                <a:gd name="T36" fmla="*/ 119 w 313"/>
                <a:gd name="T37" fmla="*/ 804 h 1827"/>
                <a:gd name="T38" fmla="*/ 85 w 313"/>
                <a:gd name="T39" fmla="*/ 913 h 1827"/>
                <a:gd name="T40" fmla="*/ 50 w 313"/>
                <a:gd name="T41" fmla="*/ 1023 h 1827"/>
                <a:gd name="T42" fmla="*/ 30 w 313"/>
                <a:gd name="T43" fmla="*/ 1117 h 1827"/>
                <a:gd name="T44" fmla="*/ 15 w 313"/>
                <a:gd name="T45" fmla="*/ 1196 h 1827"/>
                <a:gd name="T46" fmla="*/ 5 w 313"/>
                <a:gd name="T47" fmla="*/ 1271 h 1827"/>
                <a:gd name="T48" fmla="*/ 0 w 313"/>
                <a:gd name="T49" fmla="*/ 1336 h 1827"/>
                <a:gd name="T50" fmla="*/ 0 w 313"/>
                <a:gd name="T51" fmla="*/ 1395 h 1827"/>
                <a:gd name="T52" fmla="*/ 5 w 313"/>
                <a:gd name="T53" fmla="*/ 1445 h 1827"/>
                <a:gd name="T54" fmla="*/ 10 w 313"/>
                <a:gd name="T55" fmla="*/ 1489 h 1827"/>
                <a:gd name="T56" fmla="*/ 15 w 313"/>
                <a:gd name="T57" fmla="*/ 1529 h 1827"/>
                <a:gd name="T58" fmla="*/ 20 w 313"/>
                <a:gd name="T59" fmla="*/ 1564 h 1827"/>
                <a:gd name="T60" fmla="*/ 30 w 313"/>
                <a:gd name="T61" fmla="*/ 1594 h 1827"/>
                <a:gd name="T62" fmla="*/ 40 w 313"/>
                <a:gd name="T63" fmla="*/ 1624 h 1827"/>
                <a:gd name="T64" fmla="*/ 45 w 313"/>
                <a:gd name="T65" fmla="*/ 1648 h 1827"/>
                <a:gd name="T66" fmla="*/ 55 w 313"/>
                <a:gd name="T67" fmla="*/ 1668 h 1827"/>
                <a:gd name="T68" fmla="*/ 60 w 313"/>
                <a:gd name="T69" fmla="*/ 1688 h 1827"/>
                <a:gd name="T70" fmla="*/ 65 w 313"/>
                <a:gd name="T71" fmla="*/ 1703 h 1827"/>
                <a:gd name="T72" fmla="*/ 75 w 313"/>
                <a:gd name="T73" fmla="*/ 1718 h 1827"/>
                <a:gd name="T74" fmla="*/ 80 w 313"/>
                <a:gd name="T75" fmla="*/ 1733 h 1827"/>
                <a:gd name="T76" fmla="*/ 85 w 313"/>
                <a:gd name="T77" fmla="*/ 1743 h 1827"/>
                <a:gd name="T78" fmla="*/ 90 w 313"/>
                <a:gd name="T79" fmla="*/ 1753 h 1827"/>
                <a:gd name="T80" fmla="*/ 95 w 313"/>
                <a:gd name="T81" fmla="*/ 1763 h 1827"/>
                <a:gd name="T82" fmla="*/ 100 w 313"/>
                <a:gd name="T83" fmla="*/ 1772 h 1827"/>
                <a:gd name="T84" fmla="*/ 100 w 313"/>
                <a:gd name="T85" fmla="*/ 1777 h 1827"/>
                <a:gd name="T86" fmla="*/ 105 w 313"/>
                <a:gd name="T87" fmla="*/ 1782 h 1827"/>
                <a:gd name="T88" fmla="*/ 105 w 313"/>
                <a:gd name="T89" fmla="*/ 1787 h 1827"/>
                <a:gd name="T90" fmla="*/ 110 w 313"/>
                <a:gd name="T91" fmla="*/ 1792 h 1827"/>
                <a:gd name="T92" fmla="*/ 110 w 313"/>
                <a:gd name="T93" fmla="*/ 1797 h 1827"/>
                <a:gd name="T94" fmla="*/ 115 w 313"/>
                <a:gd name="T95" fmla="*/ 1802 h 1827"/>
                <a:gd name="T96" fmla="*/ 119 w 313"/>
                <a:gd name="T97" fmla="*/ 1807 h 1827"/>
                <a:gd name="T98" fmla="*/ 119 w 313"/>
                <a:gd name="T99" fmla="*/ 1812 h 1827"/>
                <a:gd name="T100" fmla="*/ 129 w 313"/>
                <a:gd name="T101" fmla="*/ 1822 h 1827"/>
                <a:gd name="T102" fmla="*/ 129 w 313"/>
                <a:gd name="T103" fmla="*/ 1827 h 1827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313"/>
                <a:gd name="T157" fmla="*/ 0 h 1827"/>
                <a:gd name="T158" fmla="*/ 313 w 313"/>
                <a:gd name="T159" fmla="*/ 1827 h 1827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313" h="1827">
                  <a:moveTo>
                    <a:pt x="313" y="0"/>
                  </a:moveTo>
                  <a:lnTo>
                    <a:pt x="313" y="84"/>
                  </a:lnTo>
                  <a:lnTo>
                    <a:pt x="308" y="94"/>
                  </a:lnTo>
                  <a:lnTo>
                    <a:pt x="308" y="124"/>
                  </a:lnTo>
                  <a:lnTo>
                    <a:pt x="303" y="139"/>
                  </a:lnTo>
                  <a:lnTo>
                    <a:pt x="303" y="159"/>
                  </a:lnTo>
                  <a:lnTo>
                    <a:pt x="298" y="179"/>
                  </a:lnTo>
                  <a:lnTo>
                    <a:pt x="298" y="203"/>
                  </a:lnTo>
                  <a:lnTo>
                    <a:pt x="293" y="233"/>
                  </a:lnTo>
                  <a:lnTo>
                    <a:pt x="283" y="263"/>
                  </a:lnTo>
                  <a:lnTo>
                    <a:pt x="278" y="298"/>
                  </a:lnTo>
                  <a:lnTo>
                    <a:pt x="268" y="337"/>
                  </a:lnTo>
                  <a:lnTo>
                    <a:pt x="254" y="382"/>
                  </a:lnTo>
                  <a:lnTo>
                    <a:pt x="239" y="432"/>
                  </a:lnTo>
                  <a:lnTo>
                    <a:pt x="224" y="491"/>
                  </a:lnTo>
                  <a:lnTo>
                    <a:pt x="204" y="556"/>
                  </a:lnTo>
                  <a:lnTo>
                    <a:pt x="179" y="630"/>
                  </a:lnTo>
                  <a:lnTo>
                    <a:pt x="149" y="710"/>
                  </a:lnTo>
                  <a:lnTo>
                    <a:pt x="119" y="804"/>
                  </a:lnTo>
                  <a:lnTo>
                    <a:pt x="85" y="913"/>
                  </a:lnTo>
                  <a:lnTo>
                    <a:pt x="50" y="1023"/>
                  </a:lnTo>
                  <a:lnTo>
                    <a:pt x="30" y="1117"/>
                  </a:lnTo>
                  <a:lnTo>
                    <a:pt x="15" y="1196"/>
                  </a:lnTo>
                  <a:lnTo>
                    <a:pt x="5" y="1271"/>
                  </a:lnTo>
                  <a:lnTo>
                    <a:pt x="0" y="1336"/>
                  </a:lnTo>
                  <a:lnTo>
                    <a:pt x="0" y="1395"/>
                  </a:lnTo>
                  <a:lnTo>
                    <a:pt x="5" y="1445"/>
                  </a:lnTo>
                  <a:lnTo>
                    <a:pt x="10" y="1489"/>
                  </a:lnTo>
                  <a:lnTo>
                    <a:pt x="15" y="1529"/>
                  </a:lnTo>
                  <a:lnTo>
                    <a:pt x="20" y="1564"/>
                  </a:lnTo>
                  <a:lnTo>
                    <a:pt x="30" y="1594"/>
                  </a:lnTo>
                  <a:lnTo>
                    <a:pt x="40" y="1624"/>
                  </a:lnTo>
                  <a:lnTo>
                    <a:pt x="45" y="1648"/>
                  </a:lnTo>
                  <a:lnTo>
                    <a:pt x="55" y="1668"/>
                  </a:lnTo>
                  <a:lnTo>
                    <a:pt x="60" y="1688"/>
                  </a:lnTo>
                  <a:lnTo>
                    <a:pt x="65" y="1703"/>
                  </a:lnTo>
                  <a:lnTo>
                    <a:pt x="75" y="1718"/>
                  </a:lnTo>
                  <a:lnTo>
                    <a:pt x="80" y="1733"/>
                  </a:lnTo>
                  <a:lnTo>
                    <a:pt x="85" y="1743"/>
                  </a:lnTo>
                  <a:lnTo>
                    <a:pt x="90" y="1753"/>
                  </a:lnTo>
                  <a:lnTo>
                    <a:pt x="95" y="1763"/>
                  </a:lnTo>
                  <a:lnTo>
                    <a:pt x="100" y="1772"/>
                  </a:lnTo>
                  <a:lnTo>
                    <a:pt x="100" y="1777"/>
                  </a:lnTo>
                  <a:lnTo>
                    <a:pt x="105" y="1782"/>
                  </a:lnTo>
                  <a:lnTo>
                    <a:pt x="105" y="1787"/>
                  </a:lnTo>
                  <a:lnTo>
                    <a:pt x="110" y="1792"/>
                  </a:lnTo>
                  <a:lnTo>
                    <a:pt x="110" y="1797"/>
                  </a:lnTo>
                  <a:lnTo>
                    <a:pt x="115" y="1802"/>
                  </a:lnTo>
                  <a:lnTo>
                    <a:pt x="119" y="1807"/>
                  </a:lnTo>
                  <a:lnTo>
                    <a:pt x="119" y="1812"/>
                  </a:lnTo>
                  <a:lnTo>
                    <a:pt x="129" y="1822"/>
                  </a:lnTo>
                  <a:lnTo>
                    <a:pt x="129" y="1827"/>
                  </a:lnTo>
                </a:path>
              </a:pathLst>
            </a:custGeom>
            <a:noFill/>
            <a:ln w="38100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800">
                <a:solidFill>
                  <a:srgbClr val="FFFFCC"/>
                </a:solidFill>
              </a:endParaRPr>
            </a:p>
          </p:txBody>
        </p:sp>
        <p:sp>
          <p:nvSpPr>
            <p:cNvPr id="10390" name="Freeform 176"/>
            <p:cNvSpPr>
              <a:spLocks/>
            </p:cNvSpPr>
            <p:nvPr/>
          </p:nvSpPr>
          <p:spPr bwMode="auto">
            <a:xfrm>
              <a:off x="2557" y="1203"/>
              <a:ext cx="1495" cy="1827"/>
            </a:xfrm>
            <a:custGeom>
              <a:avLst/>
              <a:gdLst>
                <a:gd name="T0" fmla="*/ 1490 w 1495"/>
                <a:gd name="T1" fmla="*/ 0 h 1827"/>
                <a:gd name="T2" fmla="*/ 1480 w 1495"/>
                <a:gd name="T3" fmla="*/ 5 h 1827"/>
                <a:gd name="T4" fmla="*/ 1470 w 1495"/>
                <a:gd name="T5" fmla="*/ 10 h 1827"/>
                <a:gd name="T6" fmla="*/ 1460 w 1495"/>
                <a:gd name="T7" fmla="*/ 15 h 1827"/>
                <a:gd name="T8" fmla="*/ 1450 w 1495"/>
                <a:gd name="T9" fmla="*/ 15 h 1827"/>
                <a:gd name="T10" fmla="*/ 1440 w 1495"/>
                <a:gd name="T11" fmla="*/ 25 h 1827"/>
                <a:gd name="T12" fmla="*/ 1420 w 1495"/>
                <a:gd name="T13" fmla="*/ 30 h 1827"/>
                <a:gd name="T14" fmla="*/ 1400 w 1495"/>
                <a:gd name="T15" fmla="*/ 40 h 1827"/>
                <a:gd name="T16" fmla="*/ 1371 w 1495"/>
                <a:gd name="T17" fmla="*/ 49 h 1827"/>
                <a:gd name="T18" fmla="*/ 1336 w 1495"/>
                <a:gd name="T19" fmla="*/ 64 h 1827"/>
                <a:gd name="T20" fmla="*/ 1291 w 1495"/>
                <a:gd name="T21" fmla="*/ 84 h 1827"/>
                <a:gd name="T22" fmla="*/ 1237 w 1495"/>
                <a:gd name="T23" fmla="*/ 109 h 1827"/>
                <a:gd name="T24" fmla="*/ 1167 w 1495"/>
                <a:gd name="T25" fmla="*/ 139 h 1827"/>
                <a:gd name="T26" fmla="*/ 1083 w 1495"/>
                <a:gd name="T27" fmla="*/ 179 h 1827"/>
                <a:gd name="T28" fmla="*/ 978 w 1495"/>
                <a:gd name="T29" fmla="*/ 233 h 1827"/>
                <a:gd name="T30" fmla="*/ 849 w 1495"/>
                <a:gd name="T31" fmla="*/ 298 h 1827"/>
                <a:gd name="T32" fmla="*/ 700 w 1495"/>
                <a:gd name="T33" fmla="*/ 382 h 1827"/>
                <a:gd name="T34" fmla="*/ 526 w 1495"/>
                <a:gd name="T35" fmla="*/ 491 h 1827"/>
                <a:gd name="T36" fmla="*/ 343 w 1495"/>
                <a:gd name="T37" fmla="*/ 630 h 1827"/>
                <a:gd name="T38" fmla="*/ 169 w 1495"/>
                <a:gd name="T39" fmla="*/ 804 h 1827"/>
                <a:gd name="T40" fmla="*/ 40 w 1495"/>
                <a:gd name="T41" fmla="*/ 1023 h 1827"/>
                <a:gd name="T42" fmla="*/ 0 w 1495"/>
                <a:gd name="T43" fmla="*/ 1196 h 1827"/>
                <a:gd name="T44" fmla="*/ 15 w 1495"/>
                <a:gd name="T45" fmla="*/ 1336 h 1827"/>
                <a:gd name="T46" fmla="*/ 55 w 1495"/>
                <a:gd name="T47" fmla="*/ 1445 h 1827"/>
                <a:gd name="T48" fmla="*/ 99 w 1495"/>
                <a:gd name="T49" fmla="*/ 1529 h 1827"/>
                <a:gd name="T50" fmla="*/ 144 w 1495"/>
                <a:gd name="T51" fmla="*/ 1594 h 1827"/>
                <a:gd name="T52" fmla="*/ 189 w 1495"/>
                <a:gd name="T53" fmla="*/ 1648 h 1827"/>
                <a:gd name="T54" fmla="*/ 223 w 1495"/>
                <a:gd name="T55" fmla="*/ 1688 h 1827"/>
                <a:gd name="T56" fmla="*/ 253 w 1495"/>
                <a:gd name="T57" fmla="*/ 1718 h 1827"/>
                <a:gd name="T58" fmla="*/ 278 w 1495"/>
                <a:gd name="T59" fmla="*/ 1743 h 1827"/>
                <a:gd name="T60" fmla="*/ 298 w 1495"/>
                <a:gd name="T61" fmla="*/ 1763 h 1827"/>
                <a:gd name="T62" fmla="*/ 313 w 1495"/>
                <a:gd name="T63" fmla="*/ 1777 h 1827"/>
                <a:gd name="T64" fmla="*/ 328 w 1495"/>
                <a:gd name="T65" fmla="*/ 1787 h 1827"/>
                <a:gd name="T66" fmla="*/ 338 w 1495"/>
                <a:gd name="T67" fmla="*/ 1797 h 1827"/>
                <a:gd name="T68" fmla="*/ 348 w 1495"/>
                <a:gd name="T69" fmla="*/ 1807 h 1827"/>
                <a:gd name="T70" fmla="*/ 358 w 1495"/>
                <a:gd name="T71" fmla="*/ 1817 h 1827"/>
                <a:gd name="T72" fmla="*/ 367 w 1495"/>
                <a:gd name="T73" fmla="*/ 1827 h 1827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1495"/>
                <a:gd name="T112" fmla="*/ 0 h 1827"/>
                <a:gd name="T113" fmla="*/ 1495 w 1495"/>
                <a:gd name="T114" fmla="*/ 1827 h 1827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1495" h="1827">
                  <a:moveTo>
                    <a:pt x="1495" y="0"/>
                  </a:moveTo>
                  <a:lnTo>
                    <a:pt x="1490" y="0"/>
                  </a:lnTo>
                  <a:lnTo>
                    <a:pt x="1485" y="5"/>
                  </a:lnTo>
                  <a:lnTo>
                    <a:pt x="1480" y="5"/>
                  </a:lnTo>
                  <a:lnTo>
                    <a:pt x="1475" y="10"/>
                  </a:lnTo>
                  <a:lnTo>
                    <a:pt x="1470" y="10"/>
                  </a:lnTo>
                  <a:lnTo>
                    <a:pt x="1465" y="10"/>
                  </a:lnTo>
                  <a:lnTo>
                    <a:pt x="1460" y="15"/>
                  </a:lnTo>
                  <a:lnTo>
                    <a:pt x="1455" y="15"/>
                  </a:lnTo>
                  <a:lnTo>
                    <a:pt x="1450" y="15"/>
                  </a:lnTo>
                  <a:lnTo>
                    <a:pt x="1445" y="20"/>
                  </a:lnTo>
                  <a:lnTo>
                    <a:pt x="1440" y="25"/>
                  </a:lnTo>
                  <a:lnTo>
                    <a:pt x="1430" y="25"/>
                  </a:lnTo>
                  <a:lnTo>
                    <a:pt x="1420" y="30"/>
                  </a:lnTo>
                  <a:lnTo>
                    <a:pt x="1410" y="35"/>
                  </a:lnTo>
                  <a:lnTo>
                    <a:pt x="1400" y="40"/>
                  </a:lnTo>
                  <a:lnTo>
                    <a:pt x="1385" y="45"/>
                  </a:lnTo>
                  <a:lnTo>
                    <a:pt x="1371" y="49"/>
                  </a:lnTo>
                  <a:lnTo>
                    <a:pt x="1356" y="54"/>
                  </a:lnTo>
                  <a:lnTo>
                    <a:pt x="1336" y="64"/>
                  </a:lnTo>
                  <a:lnTo>
                    <a:pt x="1316" y="74"/>
                  </a:lnTo>
                  <a:lnTo>
                    <a:pt x="1291" y="84"/>
                  </a:lnTo>
                  <a:lnTo>
                    <a:pt x="1266" y="94"/>
                  </a:lnTo>
                  <a:lnTo>
                    <a:pt x="1237" y="109"/>
                  </a:lnTo>
                  <a:lnTo>
                    <a:pt x="1202" y="124"/>
                  </a:lnTo>
                  <a:lnTo>
                    <a:pt x="1167" y="139"/>
                  </a:lnTo>
                  <a:lnTo>
                    <a:pt x="1127" y="159"/>
                  </a:lnTo>
                  <a:lnTo>
                    <a:pt x="1083" y="179"/>
                  </a:lnTo>
                  <a:lnTo>
                    <a:pt x="1033" y="203"/>
                  </a:lnTo>
                  <a:lnTo>
                    <a:pt x="978" y="233"/>
                  </a:lnTo>
                  <a:lnTo>
                    <a:pt x="914" y="263"/>
                  </a:lnTo>
                  <a:lnTo>
                    <a:pt x="849" y="298"/>
                  </a:lnTo>
                  <a:lnTo>
                    <a:pt x="775" y="337"/>
                  </a:lnTo>
                  <a:lnTo>
                    <a:pt x="700" y="382"/>
                  </a:lnTo>
                  <a:lnTo>
                    <a:pt x="616" y="432"/>
                  </a:lnTo>
                  <a:lnTo>
                    <a:pt x="526" y="491"/>
                  </a:lnTo>
                  <a:lnTo>
                    <a:pt x="437" y="556"/>
                  </a:lnTo>
                  <a:lnTo>
                    <a:pt x="343" y="630"/>
                  </a:lnTo>
                  <a:lnTo>
                    <a:pt x="253" y="710"/>
                  </a:lnTo>
                  <a:lnTo>
                    <a:pt x="169" y="804"/>
                  </a:lnTo>
                  <a:lnTo>
                    <a:pt x="89" y="913"/>
                  </a:lnTo>
                  <a:lnTo>
                    <a:pt x="40" y="1023"/>
                  </a:lnTo>
                  <a:lnTo>
                    <a:pt x="10" y="1117"/>
                  </a:lnTo>
                  <a:lnTo>
                    <a:pt x="0" y="1196"/>
                  </a:lnTo>
                  <a:lnTo>
                    <a:pt x="5" y="1271"/>
                  </a:lnTo>
                  <a:lnTo>
                    <a:pt x="15" y="1336"/>
                  </a:lnTo>
                  <a:lnTo>
                    <a:pt x="35" y="1395"/>
                  </a:lnTo>
                  <a:lnTo>
                    <a:pt x="55" y="1445"/>
                  </a:lnTo>
                  <a:lnTo>
                    <a:pt x="74" y="1489"/>
                  </a:lnTo>
                  <a:lnTo>
                    <a:pt x="99" y="1529"/>
                  </a:lnTo>
                  <a:lnTo>
                    <a:pt x="124" y="1564"/>
                  </a:lnTo>
                  <a:lnTo>
                    <a:pt x="144" y="1594"/>
                  </a:lnTo>
                  <a:lnTo>
                    <a:pt x="164" y="1624"/>
                  </a:lnTo>
                  <a:lnTo>
                    <a:pt x="189" y="1648"/>
                  </a:lnTo>
                  <a:lnTo>
                    <a:pt x="204" y="1668"/>
                  </a:lnTo>
                  <a:lnTo>
                    <a:pt x="223" y="1688"/>
                  </a:lnTo>
                  <a:lnTo>
                    <a:pt x="238" y="1703"/>
                  </a:lnTo>
                  <a:lnTo>
                    <a:pt x="253" y="1718"/>
                  </a:lnTo>
                  <a:lnTo>
                    <a:pt x="263" y="1733"/>
                  </a:lnTo>
                  <a:lnTo>
                    <a:pt x="278" y="1743"/>
                  </a:lnTo>
                  <a:lnTo>
                    <a:pt x="288" y="1753"/>
                  </a:lnTo>
                  <a:lnTo>
                    <a:pt x="298" y="1763"/>
                  </a:lnTo>
                  <a:lnTo>
                    <a:pt x="308" y="1772"/>
                  </a:lnTo>
                  <a:lnTo>
                    <a:pt x="313" y="1777"/>
                  </a:lnTo>
                  <a:lnTo>
                    <a:pt x="323" y="1782"/>
                  </a:lnTo>
                  <a:lnTo>
                    <a:pt x="328" y="1787"/>
                  </a:lnTo>
                  <a:lnTo>
                    <a:pt x="333" y="1792"/>
                  </a:lnTo>
                  <a:lnTo>
                    <a:pt x="338" y="1797"/>
                  </a:lnTo>
                  <a:lnTo>
                    <a:pt x="343" y="1802"/>
                  </a:lnTo>
                  <a:lnTo>
                    <a:pt x="348" y="1807"/>
                  </a:lnTo>
                  <a:lnTo>
                    <a:pt x="353" y="1812"/>
                  </a:lnTo>
                  <a:lnTo>
                    <a:pt x="358" y="1817"/>
                  </a:lnTo>
                  <a:lnTo>
                    <a:pt x="362" y="1822"/>
                  </a:lnTo>
                  <a:lnTo>
                    <a:pt x="367" y="1827"/>
                  </a:lnTo>
                  <a:lnTo>
                    <a:pt x="372" y="1827"/>
                  </a:lnTo>
                </a:path>
              </a:pathLst>
            </a:custGeom>
            <a:noFill/>
            <a:ln w="3810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800">
                <a:solidFill>
                  <a:srgbClr val="FFFFCC"/>
                </a:solidFill>
              </a:endParaRPr>
            </a:p>
          </p:txBody>
        </p:sp>
        <p:sp>
          <p:nvSpPr>
            <p:cNvPr id="10391" name="Line 177"/>
            <p:cNvSpPr>
              <a:spLocks noChangeShapeType="1"/>
            </p:cNvSpPr>
            <p:nvPr/>
          </p:nvSpPr>
          <p:spPr bwMode="auto">
            <a:xfrm>
              <a:off x="2929" y="1203"/>
              <a:ext cx="1" cy="1827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392" name="Rectangle 178"/>
            <p:cNvSpPr>
              <a:spLocks noChangeArrowheads="1"/>
            </p:cNvSpPr>
            <p:nvPr/>
          </p:nvSpPr>
          <p:spPr bwMode="auto">
            <a:xfrm rot="-5400000">
              <a:off x="1143" y="2017"/>
              <a:ext cx="622" cy="1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800">
                  <a:solidFill>
                    <a:srgbClr val="FFFFCC"/>
                  </a:solidFill>
                  <a:latin typeface="NewTimes-Roman" charset="0"/>
                </a:rPr>
                <a:t>depth (m)</a:t>
              </a:r>
              <a:endParaRPr lang="en-US" sz="1800">
                <a:solidFill>
                  <a:srgbClr val="FFFFCC"/>
                </a:solidFill>
              </a:endParaRPr>
            </a:p>
          </p:txBody>
        </p:sp>
        <p:sp>
          <p:nvSpPr>
            <p:cNvPr id="10393" name="Rectangle 179"/>
            <p:cNvSpPr>
              <a:spLocks noChangeArrowheads="1"/>
            </p:cNvSpPr>
            <p:nvPr/>
          </p:nvSpPr>
          <p:spPr bwMode="auto">
            <a:xfrm>
              <a:off x="2756" y="3169"/>
              <a:ext cx="525" cy="1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800">
                  <a:solidFill>
                    <a:srgbClr val="FFFFCC"/>
                  </a:solidFill>
                  <a:latin typeface="NewTimes-Roman" charset="0"/>
                </a:rPr>
                <a:t>u (cm/s)</a:t>
              </a:r>
              <a:endParaRPr lang="en-US" sz="1800">
                <a:solidFill>
                  <a:srgbClr val="FFFFCC"/>
                </a:solidFill>
              </a:endParaRPr>
            </a:p>
          </p:txBody>
        </p:sp>
      </p:grpSp>
      <p:sp>
        <p:nvSpPr>
          <p:cNvPr id="10248" name="AutoShape 182"/>
          <p:cNvSpPr>
            <a:spLocks noChangeAspect="1" noChangeArrowheads="1" noTextEdit="1"/>
          </p:cNvSpPr>
          <p:nvPr/>
        </p:nvSpPr>
        <p:spPr bwMode="auto">
          <a:xfrm>
            <a:off x="4537075" y="1511300"/>
            <a:ext cx="4456113" cy="4602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grpSp>
        <p:nvGrpSpPr>
          <p:cNvPr id="4" name="Group 400"/>
          <p:cNvGrpSpPr>
            <a:grpSpLocks/>
          </p:cNvGrpSpPr>
          <p:nvPr/>
        </p:nvGrpSpPr>
        <p:grpSpPr bwMode="auto">
          <a:xfrm>
            <a:off x="4719455" y="1204913"/>
            <a:ext cx="3941762" cy="5127625"/>
            <a:chOff x="4426525" y="1375535"/>
            <a:chExt cx="4319087" cy="4786507"/>
          </a:xfrm>
        </p:grpSpPr>
        <p:sp>
          <p:nvSpPr>
            <p:cNvPr id="10287" name="AutoShape 43"/>
            <p:cNvSpPr>
              <a:spLocks noChangeAspect="1" noChangeArrowheads="1" noTextEdit="1"/>
            </p:cNvSpPr>
            <p:nvPr/>
          </p:nvSpPr>
          <p:spPr bwMode="auto">
            <a:xfrm>
              <a:off x="4641449" y="1375535"/>
              <a:ext cx="3542356" cy="46621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288" name="Rectangle 184"/>
            <p:cNvSpPr>
              <a:spLocks noChangeArrowheads="1"/>
            </p:cNvSpPr>
            <p:nvPr/>
          </p:nvSpPr>
          <p:spPr bwMode="auto">
            <a:xfrm>
              <a:off x="5113092" y="1857958"/>
              <a:ext cx="3457874" cy="3744912"/>
            </a:xfrm>
            <a:prstGeom prst="rect">
              <a:avLst/>
            </a:prstGeom>
            <a:solidFill>
              <a:srgbClr val="FFFFFF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FFFFCC"/>
                </a:solidFill>
              </a:endParaRPr>
            </a:p>
          </p:txBody>
        </p:sp>
        <p:sp>
          <p:nvSpPr>
            <p:cNvPr id="10289" name="Rectangle 185"/>
            <p:cNvSpPr>
              <a:spLocks noChangeArrowheads="1"/>
            </p:cNvSpPr>
            <p:nvPr/>
          </p:nvSpPr>
          <p:spPr bwMode="auto">
            <a:xfrm>
              <a:off x="5113092" y="1857958"/>
              <a:ext cx="3457874" cy="3744912"/>
            </a:xfrm>
            <a:prstGeom prst="rect">
              <a:avLst/>
            </a:prstGeom>
            <a:noFill/>
            <a:ln w="0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FFFFCC"/>
                </a:solidFill>
              </a:endParaRPr>
            </a:p>
          </p:txBody>
        </p:sp>
        <p:sp>
          <p:nvSpPr>
            <p:cNvPr id="10290" name="Line 186"/>
            <p:cNvSpPr>
              <a:spLocks noChangeShapeType="1"/>
            </p:cNvSpPr>
            <p:nvPr/>
          </p:nvSpPr>
          <p:spPr bwMode="auto">
            <a:xfrm>
              <a:off x="5113092" y="5602870"/>
              <a:ext cx="3457874" cy="1587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291" name="Line 187"/>
            <p:cNvSpPr>
              <a:spLocks noChangeShapeType="1"/>
            </p:cNvSpPr>
            <p:nvPr/>
          </p:nvSpPr>
          <p:spPr bwMode="auto">
            <a:xfrm>
              <a:off x="5113092" y="1857958"/>
              <a:ext cx="3457874" cy="1587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292" name="Line 188"/>
            <p:cNvSpPr>
              <a:spLocks noChangeShapeType="1"/>
            </p:cNvSpPr>
            <p:nvPr/>
          </p:nvSpPr>
          <p:spPr bwMode="auto">
            <a:xfrm>
              <a:off x="8570966" y="1857958"/>
              <a:ext cx="1488" cy="374491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293" name="Line 189"/>
            <p:cNvSpPr>
              <a:spLocks noChangeShapeType="1"/>
            </p:cNvSpPr>
            <p:nvPr/>
          </p:nvSpPr>
          <p:spPr bwMode="auto">
            <a:xfrm>
              <a:off x="5113092" y="1857958"/>
              <a:ext cx="1488" cy="374491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294" name="Line 190"/>
            <p:cNvSpPr>
              <a:spLocks noChangeShapeType="1"/>
            </p:cNvSpPr>
            <p:nvPr/>
          </p:nvSpPr>
          <p:spPr bwMode="auto">
            <a:xfrm>
              <a:off x="5113092" y="5602870"/>
              <a:ext cx="3457874" cy="1587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295" name="Line 191"/>
            <p:cNvSpPr>
              <a:spLocks noChangeShapeType="1"/>
            </p:cNvSpPr>
            <p:nvPr/>
          </p:nvSpPr>
          <p:spPr bwMode="auto">
            <a:xfrm>
              <a:off x="5113092" y="1857958"/>
              <a:ext cx="1488" cy="374491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296" name="Line 192"/>
            <p:cNvSpPr>
              <a:spLocks noChangeShapeType="1"/>
            </p:cNvSpPr>
            <p:nvPr/>
          </p:nvSpPr>
          <p:spPr bwMode="auto">
            <a:xfrm flipV="1">
              <a:off x="5113092" y="5563183"/>
              <a:ext cx="1488" cy="39687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297" name="Line 193"/>
            <p:cNvSpPr>
              <a:spLocks noChangeShapeType="1"/>
            </p:cNvSpPr>
            <p:nvPr/>
          </p:nvSpPr>
          <p:spPr bwMode="auto">
            <a:xfrm>
              <a:off x="5113092" y="1857958"/>
              <a:ext cx="1488" cy="3175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298" name="Rectangle 194"/>
            <p:cNvSpPr>
              <a:spLocks noChangeArrowheads="1"/>
            </p:cNvSpPr>
            <p:nvPr/>
          </p:nvSpPr>
          <p:spPr bwMode="auto">
            <a:xfrm>
              <a:off x="4988109" y="5634620"/>
              <a:ext cx="333425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800">
                  <a:solidFill>
                    <a:srgbClr val="FFFFCC"/>
                  </a:solidFill>
                  <a:latin typeface="NewTimes-Roman" charset="0"/>
                </a:rPr>
                <a:t>-10</a:t>
              </a:r>
              <a:endParaRPr lang="en-US" sz="1800">
                <a:solidFill>
                  <a:srgbClr val="FFFFCC"/>
                </a:solidFill>
              </a:endParaRPr>
            </a:p>
          </p:txBody>
        </p:sp>
        <p:sp>
          <p:nvSpPr>
            <p:cNvPr id="10299" name="Line 195"/>
            <p:cNvSpPr>
              <a:spLocks noChangeShapeType="1"/>
            </p:cNvSpPr>
            <p:nvPr/>
          </p:nvSpPr>
          <p:spPr bwMode="auto">
            <a:xfrm flipV="1">
              <a:off x="5977561" y="5563183"/>
              <a:ext cx="1488" cy="39687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300" name="Line 196"/>
            <p:cNvSpPr>
              <a:spLocks noChangeShapeType="1"/>
            </p:cNvSpPr>
            <p:nvPr/>
          </p:nvSpPr>
          <p:spPr bwMode="auto">
            <a:xfrm>
              <a:off x="5977561" y="1857958"/>
              <a:ext cx="1488" cy="3175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301" name="Rectangle 197"/>
            <p:cNvSpPr>
              <a:spLocks noChangeArrowheads="1"/>
            </p:cNvSpPr>
            <p:nvPr/>
          </p:nvSpPr>
          <p:spPr bwMode="auto">
            <a:xfrm>
              <a:off x="5897214" y="5634620"/>
              <a:ext cx="205185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800">
                  <a:solidFill>
                    <a:srgbClr val="FFFFCC"/>
                  </a:solidFill>
                  <a:latin typeface="NewTimes-Roman" charset="0"/>
                </a:rPr>
                <a:t>-5</a:t>
              </a:r>
              <a:endParaRPr lang="en-US" sz="1800">
                <a:solidFill>
                  <a:srgbClr val="FFFFCC"/>
                </a:solidFill>
              </a:endParaRPr>
            </a:p>
          </p:txBody>
        </p:sp>
        <p:sp>
          <p:nvSpPr>
            <p:cNvPr id="10302" name="Line 198"/>
            <p:cNvSpPr>
              <a:spLocks noChangeShapeType="1"/>
            </p:cNvSpPr>
            <p:nvPr/>
          </p:nvSpPr>
          <p:spPr bwMode="auto">
            <a:xfrm flipV="1">
              <a:off x="6842029" y="5563183"/>
              <a:ext cx="1488" cy="39687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303" name="Line 199"/>
            <p:cNvSpPr>
              <a:spLocks noChangeShapeType="1"/>
            </p:cNvSpPr>
            <p:nvPr/>
          </p:nvSpPr>
          <p:spPr bwMode="auto">
            <a:xfrm>
              <a:off x="6842029" y="1857958"/>
              <a:ext cx="1488" cy="3175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304" name="Rectangle 200"/>
            <p:cNvSpPr>
              <a:spLocks noChangeArrowheads="1"/>
            </p:cNvSpPr>
            <p:nvPr/>
          </p:nvSpPr>
          <p:spPr bwMode="auto">
            <a:xfrm>
              <a:off x="6804832" y="5634620"/>
              <a:ext cx="128241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800">
                  <a:solidFill>
                    <a:srgbClr val="FFFFCC"/>
                  </a:solidFill>
                  <a:latin typeface="NewTimes-Roman" charset="0"/>
                </a:rPr>
                <a:t>0</a:t>
              </a:r>
              <a:endParaRPr lang="en-US" sz="1800">
                <a:solidFill>
                  <a:srgbClr val="FFFFCC"/>
                </a:solidFill>
              </a:endParaRPr>
            </a:p>
          </p:txBody>
        </p:sp>
        <p:sp>
          <p:nvSpPr>
            <p:cNvPr id="10305" name="Line 201"/>
            <p:cNvSpPr>
              <a:spLocks noChangeShapeType="1"/>
            </p:cNvSpPr>
            <p:nvPr/>
          </p:nvSpPr>
          <p:spPr bwMode="auto">
            <a:xfrm flipV="1">
              <a:off x="7706498" y="5563183"/>
              <a:ext cx="1488" cy="39687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306" name="Line 202"/>
            <p:cNvSpPr>
              <a:spLocks noChangeShapeType="1"/>
            </p:cNvSpPr>
            <p:nvPr/>
          </p:nvSpPr>
          <p:spPr bwMode="auto">
            <a:xfrm>
              <a:off x="7706498" y="1857958"/>
              <a:ext cx="1488" cy="3175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307" name="Rectangle 203"/>
            <p:cNvSpPr>
              <a:spLocks noChangeArrowheads="1"/>
            </p:cNvSpPr>
            <p:nvPr/>
          </p:nvSpPr>
          <p:spPr bwMode="auto">
            <a:xfrm>
              <a:off x="7669300" y="5634620"/>
              <a:ext cx="128241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800">
                  <a:solidFill>
                    <a:srgbClr val="FFFFCC"/>
                  </a:solidFill>
                  <a:latin typeface="NewTimes-Roman" charset="0"/>
                </a:rPr>
                <a:t>5</a:t>
              </a:r>
              <a:endParaRPr lang="en-US" sz="1800">
                <a:solidFill>
                  <a:srgbClr val="FFFFCC"/>
                </a:solidFill>
              </a:endParaRPr>
            </a:p>
          </p:txBody>
        </p:sp>
        <p:sp>
          <p:nvSpPr>
            <p:cNvPr id="10308" name="Line 204"/>
            <p:cNvSpPr>
              <a:spLocks noChangeShapeType="1"/>
            </p:cNvSpPr>
            <p:nvPr/>
          </p:nvSpPr>
          <p:spPr bwMode="auto">
            <a:xfrm flipV="1">
              <a:off x="8570966" y="5563183"/>
              <a:ext cx="1488" cy="39687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309" name="Line 205"/>
            <p:cNvSpPr>
              <a:spLocks noChangeShapeType="1"/>
            </p:cNvSpPr>
            <p:nvPr/>
          </p:nvSpPr>
          <p:spPr bwMode="auto">
            <a:xfrm>
              <a:off x="8570966" y="1857958"/>
              <a:ext cx="1488" cy="3175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310" name="Rectangle 206"/>
            <p:cNvSpPr>
              <a:spLocks noChangeArrowheads="1"/>
            </p:cNvSpPr>
            <p:nvPr/>
          </p:nvSpPr>
          <p:spPr bwMode="auto">
            <a:xfrm>
              <a:off x="8489132" y="5634620"/>
              <a:ext cx="256480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800">
                  <a:solidFill>
                    <a:srgbClr val="FFFFCC"/>
                  </a:solidFill>
                  <a:latin typeface="NewTimes-Roman" charset="0"/>
                </a:rPr>
                <a:t>10</a:t>
              </a:r>
              <a:endParaRPr lang="en-US" sz="1800">
                <a:solidFill>
                  <a:srgbClr val="FFFFCC"/>
                </a:solidFill>
              </a:endParaRPr>
            </a:p>
          </p:txBody>
        </p:sp>
        <p:sp>
          <p:nvSpPr>
            <p:cNvPr id="10311" name="Line 207"/>
            <p:cNvSpPr>
              <a:spLocks noChangeShapeType="1"/>
            </p:cNvSpPr>
            <p:nvPr/>
          </p:nvSpPr>
          <p:spPr bwMode="auto">
            <a:xfrm>
              <a:off x="5113092" y="1857958"/>
              <a:ext cx="29758" cy="1587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312" name="Line 208"/>
            <p:cNvSpPr>
              <a:spLocks noChangeShapeType="1"/>
            </p:cNvSpPr>
            <p:nvPr/>
          </p:nvSpPr>
          <p:spPr bwMode="auto">
            <a:xfrm flipH="1">
              <a:off x="8533769" y="1857958"/>
              <a:ext cx="37197" cy="1587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313" name="Line 210"/>
            <p:cNvSpPr>
              <a:spLocks noChangeShapeType="1"/>
            </p:cNvSpPr>
            <p:nvPr/>
          </p:nvSpPr>
          <p:spPr bwMode="auto">
            <a:xfrm>
              <a:off x="5113092" y="2229433"/>
              <a:ext cx="29758" cy="1587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314" name="Line 211"/>
            <p:cNvSpPr>
              <a:spLocks noChangeShapeType="1"/>
            </p:cNvSpPr>
            <p:nvPr/>
          </p:nvSpPr>
          <p:spPr bwMode="auto">
            <a:xfrm flipH="1">
              <a:off x="8533769" y="2229433"/>
              <a:ext cx="37197" cy="1587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315" name="Line 213"/>
            <p:cNvSpPr>
              <a:spLocks noChangeShapeType="1"/>
            </p:cNvSpPr>
            <p:nvPr/>
          </p:nvSpPr>
          <p:spPr bwMode="auto">
            <a:xfrm>
              <a:off x="5113092" y="2607258"/>
              <a:ext cx="29758" cy="1587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316" name="Line 214"/>
            <p:cNvSpPr>
              <a:spLocks noChangeShapeType="1"/>
            </p:cNvSpPr>
            <p:nvPr/>
          </p:nvSpPr>
          <p:spPr bwMode="auto">
            <a:xfrm flipH="1">
              <a:off x="8533769" y="2607258"/>
              <a:ext cx="37197" cy="1587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317" name="Line 216"/>
            <p:cNvSpPr>
              <a:spLocks noChangeShapeType="1"/>
            </p:cNvSpPr>
            <p:nvPr/>
          </p:nvSpPr>
          <p:spPr bwMode="auto">
            <a:xfrm>
              <a:off x="5113092" y="2977145"/>
              <a:ext cx="29758" cy="1587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318" name="Line 217"/>
            <p:cNvSpPr>
              <a:spLocks noChangeShapeType="1"/>
            </p:cNvSpPr>
            <p:nvPr/>
          </p:nvSpPr>
          <p:spPr bwMode="auto">
            <a:xfrm flipH="1">
              <a:off x="8533769" y="2977145"/>
              <a:ext cx="37197" cy="1587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319" name="Line 219"/>
            <p:cNvSpPr>
              <a:spLocks noChangeShapeType="1"/>
            </p:cNvSpPr>
            <p:nvPr/>
          </p:nvSpPr>
          <p:spPr bwMode="auto">
            <a:xfrm>
              <a:off x="5113092" y="3356558"/>
              <a:ext cx="29758" cy="1587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320" name="Line 220"/>
            <p:cNvSpPr>
              <a:spLocks noChangeShapeType="1"/>
            </p:cNvSpPr>
            <p:nvPr/>
          </p:nvSpPr>
          <p:spPr bwMode="auto">
            <a:xfrm flipH="1">
              <a:off x="8533769" y="3356558"/>
              <a:ext cx="37197" cy="1587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321" name="Line 222"/>
            <p:cNvSpPr>
              <a:spLocks noChangeShapeType="1"/>
            </p:cNvSpPr>
            <p:nvPr/>
          </p:nvSpPr>
          <p:spPr bwMode="auto">
            <a:xfrm>
              <a:off x="5113092" y="3726445"/>
              <a:ext cx="29758" cy="1587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322" name="Line 223"/>
            <p:cNvSpPr>
              <a:spLocks noChangeShapeType="1"/>
            </p:cNvSpPr>
            <p:nvPr/>
          </p:nvSpPr>
          <p:spPr bwMode="auto">
            <a:xfrm flipH="1">
              <a:off x="8533769" y="3726445"/>
              <a:ext cx="37197" cy="1587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323" name="Line 225"/>
            <p:cNvSpPr>
              <a:spLocks noChangeShapeType="1"/>
            </p:cNvSpPr>
            <p:nvPr/>
          </p:nvSpPr>
          <p:spPr bwMode="auto">
            <a:xfrm>
              <a:off x="5113092" y="4104270"/>
              <a:ext cx="29758" cy="1587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324" name="Line 226"/>
            <p:cNvSpPr>
              <a:spLocks noChangeShapeType="1"/>
            </p:cNvSpPr>
            <p:nvPr/>
          </p:nvSpPr>
          <p:spPr bwMode="auto">
            <a:xfrm flipH="1">
              <a:off x="8533769" y="4104270"/>
              <a:ext cx="37197" cy="1587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325" name="Line 228"/>
            <p:cNvSpPr>
              <a:spLocks noChangeShapeType="1"/>
            </p:cNvSpPr>
            <p:nvPr/>
          </p:nvSpPr>
          <p:spPr bwMode="auto">
            <a:xfrm>
              <a:off x="5113092" y="4475745"/>
              <a:ext cx="29758" cy="1587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326" name="Line 229"/>
            <p:cNvSpPr>
              <a:spLocks noChangeShapeType="1"/>
            </p:cNvSpPr>
            <p:nvPr/>
          </p:nvSpPr>
          <p:spPr bwMode="auto">
            <a:xfrm flipH="1">
              <a:off x="8533769" y="4475745"/>
              <a:ext cx="37197" cy="1587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327" name="Line 231"/>
            <p:cNvSpPr>
              <a:spLocks noChangeShapeType="1"/>
            </p:cNvSpPr>
            <p:nvPr/>
          </p:nvSpPr>
          <p:spPr bwMode="auto">
            <a:xfrm>
              <a:off x="5113092" y="4853570"/>
              <a:ext cx="29758" cy="1587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328" name="Line 232"/>
            <p:cNvSpPr>
              <a:spLocks noChangeShapeType="1"/>
            </p:cNvSpPr>
            <p:nvPr/>
          </p:nvSpPr>
          <p:spPr bwMode="auto">
            <a:xfrm flipH="1">
              <a:off x="8533769" y="4853570"/>
              <a:ext cx="37197" cy="1587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329" name="Line 234"/>
            <p:cNvSpPr>
              <a:spLocks noChangeShapeType="1"/>
            </p:cNvSpPr>
            <p:nvPr/>
          </p:nvSpPr>
          <p:spPr bwMode="auto">
            <a:xfrm>
              <a:off x="5113092" y="5223458"/>
              <a:ext cx="29758" cy="1587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330" name="Line 235"/>
            <p:cNvSpPr>
              <a:spLocks noChangeShapeType="1"/>
            </p:cNvSpPr>
            <p:nvPr/>
          </p:nvSpPr>
          <p:spPr bwMode="auto">
            <a:xfrm flipH="1">
              <a:off x="8533769" y="5223458"/>
              <a:ext cx="37197" cy="1587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331" name="Line 237"/>
            <p:cNvSpPr>
              <a:spLocks noChangeShapeType="1"/>
            </p:cNvSpPr>
            <p:nvPr/>
          </p:nvSpPr>
          <p:spPr bwMode="auto">
            <a:xfrm>
              <a:off x="5113092" y="5602870"/>
              <a:ext cx="29758" cy="1587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332" name="Line 238"/>
            <p:cNvSpPr>
              <a:spLocks noChangeShapeType="1"/>
            </p:cNvSpPr>
            <p:nvPr/>
          </p:nvSpPr>
          <p:spPr bwMode="auto">
            <a:xfrm flipH="1">
              <a:off x="8533769" y="5602870"/>
              <a:ext cx="37197" cy="1587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333" name="Line 240"/>
            <p:cNvSpPr>
              <a:spLocks noChangeShapeType="1"/>
            </p:cNvSpPr>
            <p:nvPr/>
          </p:nvSpPr>
          <p:spPr bwMode="auto">
            <a:xfrm>
              <a:off x="5113092" y="5602870"/>
              <a:ext cx="3457874" cy="1587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334" name="Line 241"/>
            <p:cNvSpPr>
              <a:spLocks noChangeShapeType="1"/>
            </p:cNvSpPr>
            <p:nvPr/>
          </p:nvSpPr>
          <p:spPr bwMode="auto">
            <a:xfrm>
              <a:off x="5113092" y="1857958"/>
              <a:ext cx="3457874" cy="1587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335" name="Line 242"/>
            <p:cNvSpPr>
              <a:spLocks noChangeShapeType="1"/>
            </p:cNvSpPr>
            <p:nvPr/>
          </p:nvSpPr>
          <p:spPr bwMode="auto">
            <a:xfrm>
              <a:off x="8570966" y="1857958"/>
              <a:ext cx="1488" cy="374491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336" name="Line 243"/>
            <p:cNvSpPr>
              <a:spLocks noChangeShapeType="1"/>
            </p:cNvSpPr>
            <p:nvPr/>
          </p:nvSpPr>
          <p:spPr bwMode="auto">
            <a:xfrm>
              <a:off x="5113092" y="1857958"/>
              <a:ext cx="1488" cy="374491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337" name="Freeform 244"/>
            <p:cNvSpPr>
              <a:spLocks/>
            </p:cNvSpPr>
            <p:nvPr/>
          </p:nvSpPr>
          <p:spPr bwMode="auto">
            <a:xfrm>
              <a:off x="5748425" y="1857958"/>
              <a:ext cx="2770465" cy="3736975"/>
            </a:xfrm>
            <a:custGeom>
              <a:avLst/>
              <a:gdLst>
                <a:gd name="T0" fmla="*/ 2147483647 w 1862"/>
                <a:gd name="T1" fmla="*/ 2147483647 h 2354"/>
                <a:gd name="T2" fmla="*/ 2147483647 w 1862"/>
                <a:gd name="T3" fmla="*/ 2147483647 h 2354"/>
                <a:gd name="T4" fmla="*/ 2147483647 w 1862"/>
                <a:gd name="T5" fmla="*/ 2147483647 h 2354"/>
                <a:gd name="T6" fmla="*/ 2147483647 w 1862"/>
                <a:gd name="T7" fmla="*/ 2147483647 h 2354"/>
                <a:gd name="T8" fmla="*/ 2147483647 w 1862"/>
                <a:gd name="T9" fmla="*/ 2147483647 h 2354"/>
                <a:gd name="T10" fmla="*/ 2147483647 w 1862"/>
                <a:gd name="T11" fmla="*/ 2147483647 h 2354"/>
                <a:gd name="T12" fmla="*/ 2147483647 w 1862"/>
                <a:gd name="T13" fmla="*/ 2147483647 h 2354"/>
                <a:gd name="T14" fmla="*/ 2147483647 w 1862"/>
                <a:gd name="T15" fmla="*/ 2147483647 h 2354"/>
                <a:gd name="T16" fmla="*/ 2147483647 w 1862"/>
                <a:gd name="T17" fmla="*/ 2147483647 h 2354"/>
                <a:gd name="T18" fmla="*/ 2147483647 w 1862"/>
                <a:gd name="T19" fmla="*/ 2147483647 h 2354"/>
                <a:gd name="T20" fmla="*/ 2147483647 w 1862"/>
                <a:gd name="T21" fmla="*/ 2147483647 h 2354"/>
                <a:gd name="T22" fmla="*/ 2147483647 w 1862"/>
                <a:gd name="T23" fmla="*/ 2147483647 h 2354"/>
                <a:gd name="T24" fmla="*/ 2147483647 w 1862"/>
                <a:gd name="T25" fmla="*/ 2147483647 h 2354"/>
                <a:gd name="T26" fmla="*/ 2147483647 w 1862"/>
                <a:gd name="T27" fmla="*/ 2147483647 h 2354"/>
                <a:gd name="T28" fmla="*/ 2147483647 w 1862"/>
                <a:gd name="T29" fmla="*/ 2147483647 h 2354"/>
                <a:gd name="T30" fmla="*/ 2147483647 w 1862"/>
                <a:gd name="T31" fmla="*/ 2147483647 h 2354"/>
                <a:gd name="T32" fmla="*/ 2147483647 w 1862"/>
                <a:gd name="T33" fmla="*/ 2147483647 h 2354"/>
                <a:gd name="T34" fmla="*/ 2147483647 w 1862"/>
                <a:gd name="T35" fmla="*/ 2147483647 h 2354"/>
                <a:gd name="T36" fmla="*/ 0 w 1862"/>
                <a:gd name="T37" fmla="*/ 2147483647 h 2354"/>
                <a:gd name="T38" fmla="*/ 2147483647 w 1862"/>
                <a:gd name="T39" fmla="*/ 2147483647 h 2354"/>
                <a:gd name="T40" fmla="*/ 2147483647 w 1862"/>
                <a:gd name="T41" fmla="*/ 2147483647 h 2354"/>
                <a:gd name="T42" fmla="*/ 2147483647 w 1862"/>
                <a:gd name="T43" fmla="*/ 2147483647 h 2354"/>
                <a:gd name="T44" fmla="*/ 2147483647 w 1862"/>
                <a:gd name="T45" fmla="*/ 2147483647 h 2354"/>
                <a:gd name="T46" fmla="*/ 2147483647 w 1862"/>
                <a:gd name="T47" fmla="*/ 2147483647 h 2354"/>
                <a:gd name="T48" fmla="*/ 2147483647 w 1862"/>
                <a:gd name="T49" fmla="*/ 2147483647 h 2354"/>
                <a:gd name="T50" fmla="*/ 2147483647 w 1862"/>
                <a:gd name="T51" fmla="*/ 2147483647 h 2354"/>
                <a:gd name="T52" fmla="*/ 2147483647 w 1862"/>
                <a:gd name="T53" fmla="*/ 2147483647 h 2354"/>
                <a:gd name="T54" fmla="*/ 2147483647 w 1862"/>
                <a:gd name="T55" fmla="*/ 2147483647 h 2354"/>
                <a:gd name="T56" fmla="*/ 2147483647 w 1862"/>
                <a:gd name="T57" fmla="*/ 2147483647 h 2354"/>
                <a:gd name="T58" fmla="*/ 2147483647 w 1862"/>
                <a:gd name="T59" fmla="*/ 2147483647 h 2354"/>
                <a:gd name="T60" fmla="*/ 2147483647 w 1862"/>
                <a:gd name="T61" fmla="*/ 2147483647 h 2354"/>
                <a:gd name="T62" fmla="*/ 2147483647 w 1862"/>
                <a:gd name="T63" fmla="*/ 2147483647 h 2354"/>
                <a:gd name="T64" fmla="*/ 2147483647 w 1862"/>
                <a:gd name="T65" fmla="*/ 2147483647 h 2354"/>
                <a:gd name="T66" fmla="*/ 2147483647 w 1862"/>
                <a:gd name="T67" fmla="*/ 2147483647 h 2354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1862"/>
                <a:gd name="T103" fmla="*/ 0 h 2354"/>
                <a:gd name="T104" fmla="*/ 1862 w 1862"/>
                <a:gd name="T105" fmla="*/ 2354 h 2354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1862" h="2354">
                  <a:moveTo>
                    <a:pt x="1862" y="0"/>
                  </a:moveTo>
                  <a:lnTo>
                    <a:pt x="1862" y="10"/>
                  </a:lnTo>
                  <a:lnTo>
                    <a:pt x="1857" y="15"/>
                  </a:lnTo>
                  <a:lnTo>
                    <a:pt x="1852" y="20"/>
                  </a:lnTo>
                  <a:lnTo>
                    <a:pt x="1852" y="25"/>
                  </a:lnTo>
                  <a:lnTo>
                    <a:pt x="1842" y="30"/>
                  </a:lnTo>
                  <a:lnTo>
                    <a:pt x="1837" y="35"/>
                  </a:lnTo>
                  <a:lnTo>
                    <a:pt x="1827" y="45"/>
                  </a:lnTo>
                  <a:lnTo>
                    <a:pt x="1813" y="55"/>
                  </a:lnTo>
                  <a:lnTo>
                    <a:pt x="1793" y="65"/>
                  </a:lnTo>
                  <a:lnTo>
                    <a:pt x="1768" y="75"/>
                  </a:lnTo>
                  <a:lnTo>
                    <a:pt x="1733" y="90"/>
                  </a:lnTo>
                  <a:lnTo>
                    <a:pt x="1688" y="105"/>
                  </a:lnTo>
                  <a:lnTo>
                    <a:pt x="1634" y="125"/>
                  </a:lnTo>
                  <a:lnTo>
                    <a:pt x="1564" y="149"/>
                  </a:lnTo>
                  <a:lnTo>
                    <a:pt x="1475" y="179"/>
                  </a:lnTo>
                  <a:lnTo>
                    <a:pt x="1371" y="214"/>
                  </a:lnTo>
                  <a:lnTo>
                    <a:pt x="1252" y="254"/>
                  </a:lnTo>
                  <a:lnTo>
                    <a:pt x="1122" y="298"/>
                  </a:lnTo>
                  <a:lnTo>
                    <a:pt x="988" y="358"/>
                  </a:lnTo>
                  <a:lnTo>
                    <a:pt x="869" y="422"/>
                  </a:lnTo>
                  <a:lnTo>
                    <a:pt x="770" y="502"/>
                  </a:lnTo>
                  <a:lnTo>
                    <a:pt x="710" y="596"/>
                  </a:lnTo>
                  <a:lnTo>
                    <a:pt x="685" y="705"/>
                  </a:lnTo>
                  <a:lnTo>
                    <a:pt x="690" y="835"/>
                  </a:lnTo>
                  <a:lnTo>
                    <a:pt x="715" y="993"/>
                  </a:lnTo>
                  <a:lnTo>
                    <a:pt x="740" y="1177"/>
                  </a:lnTo>
                  <a:lnTo>
                    <a:pt x="760" y="1361"/>
                  </a:lnTo>
                  <a:lnTo>
                    <a:pt x="760" y="1520"/>
                  </a:lnTo>
                  <a:lnTo>
                    <a:pt x="720" y="1649"/>
                  </a:lnTo>
                  <a:lnTo>
                    <a:pt x="636" y="1758"/>
                  </a:lnTo>
                  <a:lnTo>
                    <a:pt x="512" y="1852"/>
                  </a:lnTo>
                  <a:lnTo>
                    <a:pt x="373" y="1932"/>
                  </a:lnTo>
                  <a:lnTo>
                    <a:pt x="239" y="1996"/>
                  </a:lnTo>
                  <a:lnTo>
                    <a:pt x="129" y="2056"/>
                  </a:lnTo>
                  <a:lnTo>
                    <a:pt x="55" y="2101"/>
                  </a:lnTo>
                  <a:lnTo>
                    <a:pt x="10" y="2140"/>
                  </a:lnTo>
                  <a:lnTo>
                    <a:pt x="0" y="2175"/>
                  </a:lnTo>
                  <a:lnTo>
                    <a:pt x="15" y="2205"/>
                  </a:lnTo>
                  <a:lnTo>
                    <a:pt x="50" y="2230"/>
                  </a:lnTo>
                  <a:lnTo>
                    <a:pt x="100" y="2250"/>
                  </a:lnTo>
                  <a:lnTo>
                    <a:pt x="149" y="2264"/>
                  </a:lnTo>
                  <a:lnTo>
                    <a:pt x="209" y="2279"/>
                  </a:lnTo>
                  <a:lnTo>
                    <a:pt x="263" y="2289"/>
                  </a:lnTo>
                  <a:lnTo>
                    <a:pt x="318" y="2299"/>
                  </a:lnTo>
                  <a:lnTo>
                    <a:pt x="373" y="2309"/>
                  </a:lnTo>
                  <a:lnTo>
                    <a:pt x="417" y="2319"/>
                  </a:lnTo>
                  <a:lnTo>
                    <a:pt x="462" y="2324"/>
                  </a:lnTo>
                  <a:lnTo>
                    <a:pt x="497" y="2329"/>
                  </a:lnTo>
                  <a:lnTo>
                    <a:pt x="532" y="2334"/>
                  </a:lnTo>
                  <a:lnTo>
                    <a:pt x="561" y="2339"/>
                  </a:lnTo>
                  <a:lnTo>
                    <a:pt x="586" y="2339"/>
                  </a:lnTo>
                  <a:lnTo>
                    <a:pt x="606" y="2344"/>
                  </a:lnTo>
                  <a:lnTo>
                    <a:pt x="626" y="2344"/>
                  </a:lnTo>
                  <a:lnTo>
                    <a:pt x="641" y="2344"/>
                  </a:lnTo>
                  <a:lnTo>
                    <a:pt x="656" y="2349"/>
                  </a:lnTo>
                  <a:lnTo>
                    <a:pt x="671" y="2349"/>
                  </a:lnTo>
                  <a:lnTo>
                    <a:pt x="681" y="2349"/>
                  </a:lnTo>
                  <a:lnTo>
                    <a:pt x="685" y="2349"/>
                  </a:lnTo>
                  <a:lnTo>
                    <a:pt x="695" y="2354"/>
                  </a:lnTo>
                  <a:lnTo>
                    <a:pt x="700" y="2354"/>
                  </a:lnTo>
                  <a:lnTo>
                    <a:pt x="705" y="2354"/>
                  </a:lnTo>
                  <a:lnTo>
                    <a:pt x="710" y="2354"/>
                  </a:lnTo>
                  <a:lnTo>
                    <a:pt x="715" y="2354"/>
                  </a:lnTo>
                  <a:lnTo>
                    <a:pt x="720" y="2354"/>
                  </a:lnTo>
                  <a:lnTo>
                    <a:pt x="725" y="2354"/>
                  </a:lnTo>
                  <a:lnTo>
                    <a:pt x="730" y="2354"/>
                  </a:lnTo>
                  <a:lnTo>
                    <a:pt x="735" y="2354"/>
                  </a:lnTo>
                </a:path>
              </a:pathLst>
            </a:custGeom>
            <a:noFill/>
            <a:ln w="38100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FFFFCC"/>
                </a:solidFill>
              </a:endParaRPr>
            </a:p>
          </p:txBody>
        </p:sp>
        <p:sp>
          <p:nvSpPr>
            <p:cNvPr id="10338" name="Freeform 245"/>
            <p:cNvSpPr>
              <a:spLocks/>
            </p:cNvSpPr>
            <p:nvPr/>
          </p:nvSpPr>
          <p:spPr bwMode="auto">
            <a:xfrm>
              <a:off x="6487910" y="1857958"/>
              <a:ext cx="2030980" cy="3736975"/>
            </a:xfrm>
            <a:custGeom>
              <a:avLst/>
              <a:gdLst>
                <a:gd name="T0" fmla="*/ 2147483647 w 1365"/>
                <a:gd name="T1" fmla="*/ 0 h 2354"/>
                <a:gd name="T2" fmla="*/ 2147483647 w 1365"/>
                <a:gd name="T3" fmla="*/ 0 h 2354"/>
                <a:gd name="T4" fmla="*/ 2147483647 w 1365"/>
                <a:gd name="T5" fmla="*/ 0 h 2354"/>
                <a:gd name="T6" fmla="*/ 2147483647 w 1365"/>
                <a:gd name="T7" fmla="*/ 0 h 2354"/>
                <a:gd name="T8" fmla="*/ 2147483647 w 1365"/>
                <a:gd name="T9" fmla="*/ 0 h 2354"/>
                <a:gd name="T10" fmla="*/ 2147483647 w 1365"/>
                <a:gd name="T11" fmla="*/ 0 h 2354"/>
                <a:gd name="T12" fmla="*/ 2147483647 w 1365"/>
                <a:gd name="T13" fmla="*/ 0 h 2354"/>
                <a:gd name="T14" fmla="*/ 2147483647 w 1365"/>
                <a:gd name="T15" fmla="*/ 0 h 2354"/>
                <a:gd name="T16" fmla="*/ 2147483647 w 1365"/>
                <a:gd name="T17" fmla="*/ 2147483647 h 2354"/>
                <a:gd name="T18" fmla="*/ 2147483647 w 1365"/>
                <a:gd name="T19" fmla="*/ 2147483647 h 2354"/>
                <a:gd name="T20" fmla="*/ 2147483647 w 1365"/>
                <a:gd name="T21" fmla="*/ 2147483647 h 2354"/>
                <a:gd name="T22" fmla="*/ 2147483647 w 1365"/>
                <a:gd name="T23" fmla="*/ 2147483647 h 2354"/>
                <a:gd name="T24" fmla="*/ 2147483647 w 1365"/>
                <a:gd name="T25" fmla="*/ 2147483647 h 2354"/>
                <a:gd name="T26" fmla="*/ 2147483647 w 1365"/>
                <a:gd name="T27" fmla="*/ 2147483647 h 2354"/>
                <a:gd name="T28" fmla="*/ 2147483647 w 1365"/>
                <a:gd name="T29" fmla="*/ 2147483647 h 2354"/>
                <a:gd name="T30" fmla="*/ 2147483647 w 1365"/>
                <a:gd name="T31" fmla="*/ 2147483647 h 2354"/>
                <a:gd name="T32" fmla="*/ 2147483647 w 1365"/>
                <a:gd name="T33" fmla="*/ 2147483647 h 2354"/>
                <a:gd name="T34" fmla="*/ 2147483647 w 1365"/>
                <a:gd name="T35" fmla="*/ 2147483647 h 2354"/>
                <a:gd name="T36" fmla="*/ 2147483647 w 1365"/>
                <a:gd name="T37" fmla="*/ 2147483647 h 2354"/>
                <a:gd name="T38" fmla="*/ 2147483647 w 1365"/>
                <a:gd name="T39" fmla="*/ 2147483647 h 2354"/>
                <a:gd name="T40" fmla="*/ 2147483647 w 1365"/>
                <a:gd name="T41" fmla="*/ 2147483647 h 2354"/>
                <a:gd name="T42" fmla="*/ 2147483647 w 1365"/>
                <a:gd name="T43" fmla="*/ 2147483647 h 2354"/>
                <a:gd name="T44" fmla="*/ 2147483647 w 1365"/>
                <a:gd name="T45" fmla="*/ 2147483647 h 2354"/>
                <a:gd name="T46" fmla="*/ 2147483647 w 1365"/>
                <a:gd name="T47" fmla="*/ 2147483647 h 2354"/>
                <a:gd name="T48" fmla="*/ 2147483647 w 1365"/>
                <a:gd name="T49" fmla="*/ 2147483647 h 2354"/>
                <a:gd name="T50" fmla="*/ 2147483647 w 1365"/>
                <a:gd name="T51" fmla="*/ 2147483647 h 2354"/>
                <a:gd name="T52" fmla="*/ 2147483647 w 1365"/>
                <a:gd name="T53" fmla="*/ 2147483647 h 2354"/>
                <a:gd name="T54" fmla="*/ 2147483647 w 1365"/>
                <a:gd name="T55" fmla="*/ 2147483647 h 2354"/>
                <a:gd name="T56" fmla="*/ 2147483647 w 1365"/>
                <a:gd name="T57" fmla="*/ 2147483647 h 2354"/>
                <a:gd name="T58" fmla="*/ 2147483647 w 1365"/>
                <a:gd name="T59" fmla="*/ 2147483647 h 2354"/>
                <a:gd name="T60" fmla="*/ 2147483647 w 1365"/>
                <a:gd name="T61" fmla="*/ 2147483647 h 2354"/>
                <a:gd name="T62" fmla="*/ 2147483647 w 1365"/>
                <a:gd name="T63" fmla="*/ 2147483647 h 2354"/>
                <a:gd name="T64" fmla="*/ 2147483647 w 1365"/>
                <a:gd name="T65" fmla="*/ 2147483647 h 2354"/>
                <a:gd name="T66" fmla="*/ 0 w 1365"/>
                <a:gd name="T67" fmla="*/ 2147483647 h 2354"/>
                <a:gd name="T68" fmla="*/ 2147483647 w 1365"/>
                <a:gd name="T69" fmla="*/ 2147483647 h 2354"/>
                <a:gd name="T70" fmla="*/ 2147483647 w 1365"/>
                <a:gd name="T71" fmla="*/ 2147483647 h 2354"/>
                <a:gd name="T72" fmla="*/ 2147483647 w 1365"/>
                <a:gd name="T73" fmla="*/ 2147483647 h 2354"/>
                <a:gd name="T74" fmla="*/ 2147483647 w 1365"/>
                <a:gd name="T75" fmla="*/ 2147483647 h 2354"/>
                <a:gd name="T76" fmla="*/ 2147483647 w 1365"/>
                <a:gd name="T77" fmla="*/ 2147483647 h 2354"/>
                <a:gd name="T78" fmla="*/ 2147483647 w 1365"/>
                <a:gd name="T79" fmla="*/ 2147483647 h 2354"/>
                <a:gd name="T80" fmla="*/ 2147483647 w 1365"/>
                <a:gd name="T81" fmla="*/ 2147483647 h 2354"/>
                <a:gd name="T82" fmla="*/ 2147483647 w 1365"/>
                <a:gd name="T83" fmla="*/ 2147483647 h 2354"/>
                <a:gd name="T84" fmla="*/ 2147483647 w 1365"/>
                <a:gd name="T85" fmla="*/ 2147483647 h 2354"/>
                <a:gd name="T86" fmla="*/ 2147483647 w 1365"/>
                <a:gd name="T87" fmla="*/ 2147483647 h 2354"/>
                <a:gd name="T88" fmla="*/ 2147483647 w 1365"/>
                <a:gd name="T89" fmla="*/ 2147483647 h 2354"/>
                <a:gd name="T90" fmla="*/ 2147483647 w 1365"/>
                <a:gd name="T91" fmla="*/ 2147483647 h 2354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1365"/>
                <a:gd name="T139" fmla="*/ 0 h 2354"/>
                <a:gd name="T140" fmla="*/ 1365 w 1365"/>
                <a:gd name="T141" fmla="*/ 2354 h 2354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1365" h="2354">
                  <a:moveTo>
                    <a:pt x="1365" y="0"/>
                  </a:moveTo>
                  <a:lnTo>
                    <a:pt x="1360" y="0"/>
                  </a:lnTo>
                  <a:lnTo>
                    <a:pt x="1355" y="0"/>
                  </a:lnTo>
                  <a:lnTo>
                    <a:pt x="1350" y="0"/>
                  </a:lnTo>
                  <a:lnTo>
                    <a:pt x="1345" y="0"/>
                  </a:lnTo>
                  <a:lnTo>
                    <a:pt x="1340" y="0"/>
                  </a:lnTo>
                  <a:lnTo>
                    <a:pt x="1335" y="0"/>
                  </a:lnTo>
                  <a:lnTo>
                    <a:pt x="1330" y="0"/>
                  </a:lnTo>
                  <a:lnTo>
                    <a:pt x="1321" y="5"/>
                  </a:lnTo>
                  <a:lnTo>
                    <a:pt x="1311" y="5"/>
                  </a:lnTo>
                  <a:lnTo>
                    <a:pt x="1301" y="5"/>
                  </a:lnTo>
                  <a:lnTo>
                    <a:pt x="1291" y="5"/>
                  </a:lnTo>
                  <a:lnTo>
                    <a:pt x="1276" y="10"/>
                  </a:lnTo>
                  <a:lnTo>
                    <a:pt x="1256" y="10"/>
                  </a:lnTo>
                  <a:lnTo>
                    <a:pt x="1236" y="10"/>
                  </a:lnTo>
                  <a:lnTo>
                    <a:pt x="1216" y="15"/>
                  </a:lnTo>
                  <a:lnTo>
                    <a:pt x="1186" y="15"/>
                  </a:lnTo>
                  <a:lnTo>
                    <a:pt x="1157" y="20"/>
                  </a:lnTo>
                  <a:lnTo>
                    <a:pt x="1117" y="25"/>
                  </a:lnTo>
                  <a:lnTo>
                    <a:pt x="1072" y="30"/>
                  </a:lnTo>
                  <a:lnTo>
                    <a:pt x="1023" y="35"/>
                  </a:lnTo>
                  <a:lnTo>
                    <a:pt x="968" y="45"/>
                  </a:lnTo>
                  <a:lnTo>
                    <a:pt x="903" y="55"/>
                  </a:lnTo>
                  <a:lnTo>
                    <a:pt x="829" y="65"/>
                  </a:lnTo>
                  <a:lnTo>
                    <a:pt x="745" y="75"/>
                  </a:lnTo>
                  <a:lnTo>
                    <a:pt x="655" y="90"/>
                  </a:lnTo>
                  <a:lnTo>
                    <a:pt x="556" y="105"/>
                  </a:lnTo>
                  <a:lnTo>
                    <a:pt x="457" y="125"/>
                  </a:lnTo>
                  <a:lnTo>
                    <a:pt x="347" y="149"/>
                  </a:lnTo>
                  <a:lnTo>
                    <a:pt x="248" y="179"/>
                  </a:lnTo>
                  <a:lnTo>
                    <a:pt x="154" y="214"/>
                  </a:lnTo>
                  <a:lnTo>
                    <a:pt x="74" y="254"/>
                  </a:lnTo>
                  <a:lnTo>
                    <a:pt x="25" y="298"/>
                  </a:lnTo>
                  <a:lnTo>
                    <a:pt x="0" y="358"/>
                  </a:lnTo>
                  <a:lnTo>
                    <a:pt x="10" y="422"/>
                  </a:lnTo>
                  <a:lnTo>
                    <a:pt x="54" y="502"/>
                  </a:lnTo>
                  <a:lnTo>
                    <a:pt x="114" y="596"/>
                  </a:lnTo>
                  <a:lnTo>
                    <a:pt x="174" y="705"/>
                  </a:lnTo>
                  <a:lnTo>
                    <a:pt x="218" y="835"/>
                  </a:lnTo>
                  <a:lnTo>
                    <a:pt x="243" y="993"/>
                  </a:lnTo>
                  <a:lnTo>
                    <a:pt x="243" y="1177"/>
                  </a:lnTo>
                  <a:lnTo>
                    <a:pt x="238" y="1361"/>
                  </a:lnTo>
                  <a:lnTo>
                    <a:pt x="238" y="1649"/>
                  </a:lnTo>
                  <a:lnTo>
                    <a:pt x="233" y="1758"/>
                  </a:lnTo>
                  <a:lnTo>
                    <a:pt x="233" y="2354"/>
                  </a:lnTo>
                  <a:lnTo>
                    <a:pt x="238" y="2354"/>
                  </a:lnTo>
                </a:path>
              </a:pathLst>
            </a:custGeom>
            <a:noFill/>
            <a:ln w="3810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FFFFCC"/>
                </a:solidFill>
              </a:endParaRPr>
            </a:p>
          </p:txBody>
        </p:sp>
        <p:sp>
          <p:nvSpPr>
            <p:cNvPr id="10339" name="Line 246"/>
            <p:cNvSpPr>
              <a:spLocks noChangeShapeType="1"/>
            </p:cNvSpPr>
            <p:nvPr/>
          </p:nvSpPr>
          <p:spPr bwMode="auto">
            <a:xfrm>
              <a:off x="6842029" y="1857958"/>
              <a:ext cx="1488" cy="373697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5" name="Group 399"/>
            <p:cNvGrpSpPr>
              <a:grpSpLocks/>
            </p:cNvGrpSpPr>
            <p:nvPr/>
          </p:nvGrpSpPr>
          <p:grpSpPr bwMode="auto">
            <a:xfrm>
              <a:off x="4426525" y="1760658"/>
              <a:ext cx="652668" cy="4020324"/>
              <a:chOff x="4565421" y="1772233"/>
              <a:chExt cx="652668" cy="4020324"/>
            </a:xfrm>
          </p:grpSpPr>
          <p:sp>
            <p:nvSpPr>
              <p:cNvPr id="10342" name="Rectangle 209"/>
              <p:cNvSpPr>
                <a:spLocks noChangeArrowheads="1"/>
              </p:cNvSpPr>
              <p:nvPr/>
            </p:nvSpPr>
            <p:spPr bwMode="auto">
              <a:xfrm>
                <a:off x="4995548" y="1772233"/>
                <a:ext cx="128241" cy="27699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800">
                    <a:solidFill>
                      <a:srgbClr val="FFFFCC"/>
                    </a:solidFill>
                    <a:latin typeface="NewTimes-Roman" charset="0"/>
                  </a:rPr>
                  <a:t>0</a:t>
                </a:r>
                <a:endParaRPr lang="en-US" sz="1800">
                  <a:solidFill>
                    <a:srgbClr val="FFFFCC"/>
                  </a:solidFill>
                </a:endParaRPr>
              </a:p>
            </p:txBody>
          </p:sp>
          <p:sp>
            <p:nvSpPr>
              <p:cNvPr id="10343" name="Rectangle 215"/>
              <p:cNvSpPr>
                <a:spLocks noChangeArrowheads="1"/>
              </p:cNvSpPr>
              <p:nvPr/>
            </p:nvSpPr>
            <p:spPr bwMode="auto">
              <a:xfrm>
                <a:off x="4913714" y="2521533"/>
                <a:ext cx="256480" cy="27699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800">
                    <a:solidFill>
                      <a:srgbClr val="FFFFCC"/>
                    </a:solidFill>
                    <a:latin typeface="NewTimes-Roman" charset="0"/>
                  </a:rPr>
                  <a:t>20</a:t>
                </a:r>
                <a:endParaRPr lang="en-US" sz="1800">
                  <a:solidFill>
                    <a:srgbClr val="FFFFCC"/>
                  </a:solidFill>
                </a:endParaRPr>
              </a:p>
            </p:txBody>
          </p:sp>
          <p:sp>
            <p:nvSpPr>
              <p:cNvPr id="10344" name="Rectangle 221"/>
              <p:cNvSpPr>
                <a:spLocks noChangeArrowheads="1"/>
              </p:cNvSpPr>
              <p:nvPr/>
            </p:nvSpPr>
            <p:spPr bwMode="auto">
              <a:xfrm>
                <a:off x="4913714" y="3269245"/>
                <a:ext cx="256480" cy="27699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800">
                    <a:solidFill>
                      <a:srgbClr val="FFFFCC"/>
                    </a:solidFill>
                    <a:latin typeface="NewTimes-Roman" charset="0"/>
                  </a:rPr>
                  <a:t>40</a:t>
                </a:r>
                <a:endParaRPr lang="en-US" sz="1800">
                  <a:solidFill>
                    <a:srgbClr val="FFFFCC"/>
                  </a:solidFill>
                </a:endParaRPr>
              </a:p>
            </p:txBody>
          </p:sp>
          <p:sp>
            <p:nvSpPr>
              <p:cNvPr id="10345" name="Rectangle 227"/>
              <p:cNvSpPr>
                <a:spLocks noChangeArrowheads="1"/>
              </p:cNvSpPr>
              <p:nvPr/>
            </p:nvSpPr>
            <p:spPr bwMode="auto">
              <a:xfrm>
                <a:off x="4913714" y="4018545"/>
                <a:ext cx="256480" cy="27699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800">
                    <a:solidFill>
                      <a:srgbClr val="FFFFCC"/>
                    </a:solidFill>
                    <a:latin typeface="NewTimes-Roman" charset="0"/>
                  </a:rPr>
                  <a:t>60</a:t>
                </a:r>
                <a:endParaRPr lang="en-US" sz="1800">
                  <a:solidFill>
                    <a:srgbClr val="FFFFCC"/>
                  </a:solidFill>
                </a:endParaRPr>
              </a:p>
            </p:txBody>
          </p:sp>
          <p:sp>
            <p:nvSpPr>
              <p:cNvPr id="10346" name="Rectangle 233"/>
              <p:cNvSpPr>
                <a:spLocks noChangeArrowheads="1"/>
              </p:cNvSpPr>
              <p:nvPr/>
            </p:nvSpPr>
            <p:spPr bwMode="auto">
              <a:xfrm>
                <a:off x="4913714" y="4767845"/>
                <a:ext cx="256480" cy="27699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800">
                    <a:solidFill>
                      <a:srgbClr val="FFFFCC"/>
                    </a:solidFill>
                    <a:latin typeface="NewTimes-Roman" charset="0"/>
                  </a:rPr>
                  <a:t>80</a:t>
                </a:r>
                <a:endParaRPr lang="en-US" sz="1800">
                  <a:solidFill>
                    <a:srgbClr val="FFFFCC"/>
                  </a:solidFill>
                </a:endParaRPr>
              </a:p>
            </p:txBody>
          </p:sp>
          <p:sp>
            <p:nvSpPr>
              <p:cNvPr id="10347" name="Rectangle 239"/>
              <p:cNvSpPr>
                <a:spLocks noChangeArrowheads="1"/>
              </p:cNvSpPr>
              <p:nvPr/>
            </p:nvSpPr>
            <p:spPr bwMode="auto">
              <a:xfrm>
                <a:off x="4833368" y="5515558"/>
                <a:ext cx="384721" cy="27699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800">
                    <a:solidFill>
                      <a:srgbClr val="FFFFCC"/>
                    </a:solidFill>
                    <a:latin typeface="NewTimes-Roman" charset="0"/>
                  </a:rPr>
                  <a:t>100</a:t>
                </a:r>
                <a:endParaRPr lang="en-US" sz="1800">
                  <a:solidFill>
                    <a:srgbClr val="FFFFCC"/>
                  </a:solidFill>
                </a:endParaRPr>
              </a:p>
            </p:txBody>
          </p:sp>
          <p:sp>
            <p:nvSpPr>
              <p:cNvPr id="10348" name="Rectangle 247"/>
              <p:cNvSpPr>
                <a:spLocks noChangeArrowheads="1"/>
              </p:cNvSpPr>
              <p:nvPr/>
            </p:nvSpPr>
            <p:spPr bwMode="auto">
              <a:xfrm rot="-5400000">
                <a:off x="4210195" y="3567309"/>
                <a:ext cx="987451" cy="27699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800">
                    <a:solidFill>
                      <a:srgbClr val="FFFFCC"/>
                    </a:solidFill>
                    <a:latin typeface="NewTimes-Roman" charset="0"/>
                  </a:rPr>
                  <a:t>depth (m)</a:t>
                </a:r>
                <a:endParaRPr lang="en-US" sz="1800">
                  <a:solidFill>
                    <a:srgbClr val="FFFFCC"/>
                  </a:solidFill>
                </a:endParaRPr>
              </a:p>
            </p:txBody>
          </p:sp>
        </p:grpSp>
        <p:sp>
          <p:nvSpPr>
            <p:cNvPr id="10341" name="Rectangle 248"/>
            <p:cNvSpPr>
              <a:spLocks noChangeArrowheads="1"/>
            </p:cNvSpPr>
            <p:nvPr/>
          </p:nvSpPr>
          <p:spPr bwMode="auto">
            <a:xfrm>
              <a:off x="6432664" y="5885043"/>
              <a:ext cx="833563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800">
                  <a:solidFill>
                    <a:srgbClr val="FFFFCC"/>
                  </a:solidFill>
                  <a:latin typeface="NewTimes-Roman" charset="0"/>
                </a:rPr>
                <a:t>u (cm/s)</a:t>
              </a:r>
              <a:endParaRPr lang="en-US" sz="1800">
                <a:solidFill>
                  <a:srgbClr val="FFFFCC"/>
                </a:solidFill>
              </a:endParaRPr>
            </a:p>
          </p:txBody>
        </p:sp>
      </p:grpSp>
      <p:sp>
        <p:nvSpPr>
          <p:cNvPr id="118" name="TextBox 117"/>
          <p:cNvSpPr txBox="1"/>
          <p:nvPr/>
        </p:nvSpPr>
        <p:spPr>
          <a:xfrm>
            <a:off x="290190" y="5513029"/>
            <a:ext cx="45198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FFCC"/>
                </a:solidFill>
              </a:rPr>
              <a:t>cross-shelf winds drive stronger </a:t>
            </a:r>
          </a:p>
          <a:p>
            <a:r>
              <a:rPr lang="en-US" sz="2000" dirty="0">
                <a:solidFill>
                  <a:srgbClr val="FFFFCC"/>
                </a:solidFill>
              </a:rPr>
              <a:t>cross-shelf flow in shallow water</a:t>
            </a: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85596809"/>
              </p:ext>
            </p:extLst>
          </p:nvPr>
        </p:nvGraphicFramePr>
        <p:xfrm>
          <a:off x="5705872" y="1779447"/>
          <a:ext cx="615282" cy="5790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5055" name="Equation" r:id="rId3" imgW="215900" imgH="203200" progId="Equation.DSMT4">
                  <p:embed/>
                </p:oleObj>
              </mc:Choice>
              <mc:Fallback>
                <p:oleObj name="Equation" r:id="rId3" imgW="215900" imgH="203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705872" y="1779447"/>
                        <a:ext cx="615282" cy="57908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24717554"/>
              </p:ext>
            </p:extLst>
          </p:nvPr>
        </p:nvGraphicFramePr>
        <p:xfrm>
          <a:off x="7233532" y="2182475"/>
          <a:ext cx="508857" cy="5088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5056" name="Equation" r:id="rId5" imgW="203200" imgH="203200" progId="Equation.DSMT4">
                  <p:embed/>
                </p:oleObj>
              </mc:Choice>
              <mc:Fallback>
                <p:oleObj name="Equation" r:id="rId5" imgW="203200" imgH="203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233532" y="2182475"/>
                        <a:ext cx="508857" cy="50885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9" name="Picture 3">
            <a:extLst>
              <a:ext uri="{FF2B5EF4-FFF2-40B4-BE49-F238E27FC236}">
                <a16:creationId xmlns:a16="http://schemas.microsoft.com/office/drawing/2014/main" id="{52A8E54E-BFE5-8F4D-9353-B7996A56C3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4867" y="11022"/>
            <a:ext cx="1565275" cy="190023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4" name="Rectangle 2"/>
          <p:cNvSpPr>
            <a:spLocks noGrp="1" noChangeArrowheads="1"/>
          </p:cNvSpPr>
          <p:nvPr>
            <p:ph type="title"/>
          </p:nvPr>
        </p:nvSpPr>
        <p:spPr>
          <a:xfrm>
            <a:off x="191911" y="730727"/>
            <a:ext cx="2524718" cy="827088"/>
          </a:xfrm>
        </p:spPr>
        <p:txBody>
          <a:bodyPr/>
          <a:lstStyle/>
          <a:p>
            <a:br>
              <a:rPr lang="en-US" sz="2800" dirty="0">
                <a:solidFill>
                  <a:srgbClr val="FFFFCC"/>
                </a:solidFill>
              </a:rPr>
            </a:br>
            <a:r>
              <a:rPr lang="en-US" sz="2400" dirty="0">
                <a:solidFill>
                  <a:srgbClr val="FFFFCC"/>
                </a:solidFill>
              </a:rPr>
              <a:t>cross-shelf </a:t>
            </a:r>
            <a:br>
              <a:rPr lang="en-US" sz="2400" dirty="0">
                <a:solidFill>
                  <a:srgbClr val="FFFFCC"/>
                </a:solidFill>
              </a:rPr>
            </a:br>
            <a:r>
              <a:rPr lang="en-US" sz="2400" dirty="0">
                <a:solidFill>
                  <a:srgbClr val="FFFFCC"/>
                </a:solidFill>
              </a:rPr>
              <a:t>transport</a:t>
            </a:r>
            <a:br>
              <a:rPr lang="en-US" sz="2400" dirty="0"/>
            </a:br>
            <a:endParaRPr lang="en-US" sz="2400" dirty="0"/>
          </a:p>
        </p:txBody>
      </p:sp>
      <p:grpSp>
        <p:nvGrpSpPr>
          <p:cNvPr id="2" name="Group 135"/>
          <p:cNvGrpSpPr>
            <a:grpSpLocks noChangeAspect="1"/>
          </p:cNvGrpSpPr>
          <p:nvPr/>
        </p:nvGrpSpPr>
        <p:grpSpPr bwMode="auto">
          <a:xfrm>
            <a:off x="125317" y="1652192"/>
            <a:ext cx="2798505" cy="3321050"/>
            <a:chOff x="1269" y="1034"/>
            <a:chExt cx="3042" cy="2309"/>
          </a:xfrm>
        </p:grpSpPr>
        <p:sp>
          <p:nvSpPr>
            <p:cNvPr id="10349" name="AutoShape 134"/>
            <p:cNvSpPr>
              <a:spLocks noChangeAspect="1" noChangeArrowheads="1" noTextEdit="1"/>
            </p:cNvSpPr>
            <p:nvPr/>
          </p:nvSpPr>
          <p:spPr bwMode="auto">
            <a:xfrm>
              <a:off x="1301" y="1034"/>
              <a:ext cx="3010" cy="22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350" name="Rectangle 136"/>
            <p:cNvSpPr>
              <a:spLocks noChangeArrowheads="1"/>
            </p:cNvSpPr>
            <p:nvPr/>
          </p:nvSpPr>
          <p:spPr bwMode="auto">
            <a:xfrm>
              <a:off x="1767" y="1203"/>
              <a:ext cx="2329" cy="1832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800">
                <a:solidFill>
                  <a:srgbClr val="FFFFCC"/>
                </a:solidFill>
              </a:endParaRPr>
            </a:p>
          </p:txBody>
        </p:sp>
        <p:sp>
          <p:nvSpPr>
            <p:cNvPr id="10351" name="Rectangle 137"/>
            <p:cNvSpPr>
              <a:spLocks noChangeArrowheads="1"/>
            </p:cNvSpPr>
            <p:nvPr/>
          </p:nvSpPr>
          <p:spPr bwMode="auto">
            <a:xfrm>
              <a:off x="1767" y="1203"/>
              <a:ext cx="2329" cy="1832"/>
            </a:xfrm>
            <a:prstGeom prst="rect">
              <a:avLst/>
            </a:prstGeom>
            <a:noFill/>
            <a:ln w="0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 sz="1800">
                <a:solidFill>
                  <a:srgbClr val="FFFFCC"/>
                </a:solidFill>
              </a:endParaRPr>
            </a:p>
          </p:txBody>
        </p:sp>
        <p:sp>
          <p:nvSpPr>
            <p:cNvPr id="10352" name="Line 138"/>
            <p:cNvSpPr>
              <a:spLocks noChangeShapeType="1"/>
            </p:cNvSpPr>
            <p:nvPr/>
          </p:nvSpPr>
          <p:spPr bwMode="auto">
            <a:xfrm>
              <a:off x="1767" y="3035"/>
              <a:ext cx="2329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353" name="Line 139"/>
            <p:cNvSpPr>
              <a:spLocks noChangeShapeType="1"/>
            </p:cNvSpPr>
            <p:nvPr/>
          </p:nvSpPr>
          <p:spPr bwMode="auto">
            <a:xfrm>
              <a:off x="1767" y="1203"/>
              <a:ext cx="2329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354" name="Line 140"/>
            <p:cNvSpPr>
              <a:spLocks noChangeShapeType="1"/>
            </p:cNvSpPr>
            <p:nvPr/>
          </p:nvSpPr>
          <p:spPr bwMode="auto">
            <a:xfrm>
              <a:off x="4096" y="1203"/>
              <a:ext cx="1" cy="183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355" name="Line 141"/>
            <p:cNvSpPr>
              <a:spLocks noChangeShapeType="1"/>
            </p:cNvSpPr>
            <p:nvPr/>
          </p:nvSpPr>
          <p:spPr bwMode="auto">
            <a:xfrm>
              <a:off x="1767" y="1203"/>
              <a:ext cx="1" cy="183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356" name="Line 142"/>
            <p:cNvSpPr>
              <a:spLocks noChangeShapeType="1"/>
            </p:cNvSpPr>
            <p:nvPr/>
          </p:nvSpPr>
          <p:spPr bwMode="auto">
            <a:xfrm>
              <a:off x="1767" y="3035"/>
              <a:ext cx="2329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357" name="Line 143"/>
            <p:cNvSpPr>
              <a:spLocks noChangeShapeType="1"/>
            </p:cNvSpPr>
            <p:nvPr/>
          </p:nvSpPr>
          <p:spPr bwMode="auto">
            <a:xfrm>
              <a:off x="1767" y="1203"/>
              <a:ext cx="1" cy="183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358" name="Line 144"/>
            <p:cNvSpPr>
              <a:spLocks noChangeShapeType="1"/>
            </p:cNvSpPr>
            <p:nvPr/>
          </p:nvSpPr>
          <p:spPr bwMode="auto">
            <a:xfrm flipV="1">
              <a:off x="1767" y="3010"/>
              <a:ext cx="1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359" name="Line 145"/>
            <p:cNvSpPr>
              <a:spLocks noChangeShapeType="1"/>
            </p:cNvSpPr>
            <p:nvPr/>
          </p:nvSpPr>
          <p:spPr bwMode="auto">
            <a:xfrm>
              <a:off x="1767" y="1203"/>
              <a:ext cx="1" cy="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360" name="Rectangle 146"/>
            <p:cNvSpPr>
              <a:spLocks noChangeArrowheads="1"/>
            </p:cNvSpPr>
            <p:nvPr/>
          </p:nvSpPr>
          <p:spPr bwMode="auto">
            <a:xfrm>
              <a:off x="1713" y="3055"/>
              <a:ext cx="129" cy="1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800">
                  <a:solidFill>
                    <a:srgbClr val="FFFFCC"/>
                  </a:solidFill>
                  <a:latin typeface="NewTimes-Roman" charset="0"/>
                </a:rPr>
                <a:t>-5</a:t>
              </a:r>
              <a:endParaRPr lang="en-US" sz="1800">
                <a:solidFill>
                  <a:srgbClr val="FFFFCC"/>
                </a:solidFill>
              </a:endParaRPr>
            </a:p>
          </p:txBody>
        </p:sp>
        <p:sp>
          <p:nvSpPr>
            <p:cNvPr id="10361" name="Line 147"/>
            <p:cNvSpPr>
              <a:spLocks noChangeShapeType="1"/>
            </p:cNvSpPr>
            <p:nvPr/>
          </p:nvSpPr>
          <p:spPr bwMode="auto">
            <a:xfrm flipV="1">
              <a:off x="2929" y="3010"/>
              <a:ext cx="1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362" name="Line 148"/>
            <p:cNvSpPr>
              <a:spLocks noChangeShapeType="1"/>
            </p:cNvSpPr>
            <p:nvPr/>
          </p:nvSpPr>
          <p:spPr bwMode="auto">
            <a:xfrm>
              <a:off x="2929" y="1203"/>
              <a:ext cx="1" cy="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363" name="Rectangle 149"/>
            <p:cNvSpPr>
              <a:spLocks noChangeArrowheads="1"/>
            </p:cNvSpPr>
            <p:nvPr/>
          </p:nvSpPr>
          <p:spPr bwMode="auto">
            <a:xfrm>
              <a:off x="2905" y="3055"/>
              <a:ext cx="81" cy="1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800">
                  <a:solidFill>
                    <a:srgbClr val="FFFFCC"/>
                  </a:solidFill>
                  <a:latin typeface="NewTimes-Roman" charset="0"/>
                </a:rPr>
                <a:t>0</a:t>
              </a:r>
              <a:endParaRPr lang="en-US" sz="1800">
                <a:solidFill>
                  <a:srgbClr val="FFFFCC"/>
                </a:solidFill>
              </a:endParaRPr>
            </a:p>
          </p:txBody>
        </p:sp>
        <p:sp>
          <p:nvSpPr>
            <p:cNvPr id="10364" name="Line 150"/>
            <p:cNvSpPr>
              <a:spLocks noChangeShapeType="1"/>
            </p:cNvSpPr>
            <p:nvPr/>
          </p:nvSpPr>
          <p:spPr bwMode="auto">
            <a:xfrm flipV="1">
              <a:off x="4096" y="3010"/>
              <a:ext cx="1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365" name="Line 151"/>
            <p:cNvSpPr>
              <a:spLocks noChangeShapeType="1"/>
            </p:cNvSpPr>
            <p:nvPr/>
          </p:nvSpPr>
          <p:spPr bwMode="auto">
            <a:xfrm>
              <a:off x="4096" y="1203"/>
              <a:ext cx="1" cy="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366" name="Rectangle 152"/>
            <p:cNvSpPr>
              <a:spLocks noChangeArrowheads="1"/>
            </p:cNvSpPr>
            <p:nvPr/>
          </p:nvSpPr>
          <p:spPr bwMode="auto">
            <a:xfrm>
              <a:off x="4072" y="3055"/>
              <a:ext cx="81" cy="1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800">
                  <a:solidFill>
                    <a:srgbClr val="FFFFCC"/>
                  </a:solidFill>
                  <a:latin typeface="NewTimes-Roman" charset="0"/>
                </a:rPr>
                <a:t>5</a:t>
              </a:r>
              <a:endParaRPr lang="en-US" sz="1800">
                <a:solidFill>
                  <a:srgbClr val="FFFFCC"/>
                </a:solidFill>
              </a:endParaRPr>
            </a:p>
          </p:txBody>
        </p:sp>
        <p:sp>
          <p:nvSpPr>
            <p:cNvPr id="10367" name="Line 153"/>
            <p:cNvSpPr>
              <a:spLocks noChangeShapeType="1"/>
            </p:cNvSpPr>
            <p:nvPr/>
          </p:nvSpPr>
          <p:spPr bwMode="auto">
            <a:xfrm>
              <a:off x="1767" y="1203"/>
              <a:ext cx="20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368" name="Line 154"/>
            <p:cNvSpPr>
              <a:spLocks noChangeShapeType="1"/>
            </p:cNvSpPr>
            <p:nvPr/>
          </p:nvSpPr>
          <p:spPr bwMode="auto">
            <a:xfrm flipH="1">
              <a:off x="4072" y="1203"/>
              <a:ext cx="24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369" name="Rectangle 155"/>
            <p:cNvSpPr>
              <a:spLocks noChangeArrowheads="1"/>
            </p:cNvSpPr>
            <p:nvPr/>
          </p:nvSpPr>
          <p:spPr bwMode="auto">
            <a:xfrm>
              <a:off x="1614" y="1148"/>
              <a:ext cx="81" cy="1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800">
                  <a:solidFill>
                    <a:srgbClr val="FFFFCC"/>
                  </a:solidFill>
                  <a:latin typeface="NewTimes-Roman" charset="0"/>
                </a:rPr>
                <a:t>0</a:t>
              </a:r>
              <a:endParaRPr lang="en-US" sz="1800">
                <a:solidFill>
                  <a:srgbClr val="FFFFCC"/>
                </a:solidFill>
              </a:endParaRPr>
            </a:p>
          </p:txBody>
        </p:sp>
        <p:sp>
          <p:nvSpPr>
            <p:cNvPr id="10370" name="Line 156"/>
            <p:cNvSpPr>
              <a:spLocks noChangeShapeType="1"/>
            </p:cNvSpPr>
            <p:nvPr/>
          </p:nvSpPr>
          <p:spPr bwMode="auto">
            <a:xfrm>
              <a:off x="1767" y="1565"/>
              <a:ext cx="20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371" name="Line 157"/>
            <p:cNvSpPr>
              <a:spLocks noChangeShapeType="1"/>
            </p:cNvSpPr>
            <p:nvPr/>
          </p:nvSpPr>
          <p:spPr bwMode="auto">
            <a:xfrm flipH="1">
              <a:off x="4072" y="1565"/>
              <a:ext cx="24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372" name="Rectangle 158"/>
            <p:cNvSpPr>
              <a:spLocks noChangeArrowheads="1"/>
            </p:cNvSpPr>
            <p:nvPr/>
          </p:nvSpPr>
          <p:spPr bwMode="auto">
            <a:xfrm>
              <a:off x="1614" y="1511"/>
              <a:ext cx="81" cy="1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800">
                  <a:solidFill>
                    <a:srgbClr val="FFFFCC"/>
                  </a:solidFill>
                  <a:latin typeface="NewTimes-Roman" charset="0"/>
                </a:rPr>
                <a:t>2</a:t>
              </a:r>
              <a:endParaRPr lang="en-US" sz="1800">
                <a:solidFill>
                  <a:srgbClr val="FFFFCC"/>
                </a:solidFill>
              </a:endParaRPr>
            </a:p>
          </p:txBody>
        </p:sp>
        <p:sp>
          <p:nvSpPr>
            <p:cNvPr id="10373" name="Line 159"/>
            <p:cNvSpPr>
              <a:spLocks noChangeShapeType="1"/>
            </p:cNvSpPr>
            <p:nvPr/>
          </p:nvSpPr>
          <p:spPr bwMode="auto">
            <a:xfrm>
              <a:off x="1767" y="1933"/>
              <a:ext cx="20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374" name="Line 160"/>
            <p:cNvSpPr>
              <a:spLocks noChangeShapeType="1"/>
            </p:cNvSpPr>
            <p:nvPr/>
          </p:nvSpPr>
          <p:spPr bwMode="auto">
            <a:xfrm flipH="1">
              <a:off x="4072" y="1933"/>
              <a:ext cx="24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375" name="Rectangle 161"/>
            <p:cNvSpPr>
              <a:spLocks noChangeArrowheads="1"/>
            </p:cNvSpPr>
            <p:nvPr/>
          </p:nvSpPr>
          <p:spPr bwMode="auto">
            <a:xfrm>
              <a:off x="1614" y="1878"/>
              <a:ext cx="81" cy="1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800">
                  <a:solidFill>
                    <a:srgbClr val="FFFFCC"/>
                  </a:solidFill>
                  <a:latin typeface="NewTimes-Roman" charset="0"/>
                </a:rPr>
                <a:t>4</a:t>
              </a:r>
              <a:endParaRPr lang="en-US" sz="1800">
                <a:solidFill>
                  <a:srgbClr val="FFFFCC"/>
                </a:solidFill>
              </a:endParaRPr>
            </a:p>
          </p:txBody>
        </p:sp>
        <p:sp>
          <p:nvSpPr>
            <p:cNvPr id="10376" name="Line 162"/>
            <p:cNvSpPr>
              <a:spLocks noChangeShapeType="1"/>
            </p:cNvSpPr>
            <p:nvPr/>
          </p:nvSpPr>
          <p:spPr bwMode="auto">
            <a:xfrm>
              <a:off x="1767" y="2300"/>
              <a:ext cx="20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377" name="Line 163"/>
            <p:cNvSpPr>
              <a:spLocks noChangeShapeType="1"/>
            </p:cNvSpPr>
            <p:nvPr/>
          </p:nvSpPr>
          <p:spPr bwMode="auto">
            <a:xfrm flipH="1">
              <a:off x="4072" y="2300"/>
              <a:ext cx="24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378" name="Rectangle 164"/>
            <p:cNvSpPr>
              <a:spLocks noChangeArrowheads="1"/>
            </p:cNvSpPr>
            <p:nvPr/>
          </p:nvSpPr>
          <p:spPr bwMode="auto">
            <a:xfrm>
              <a:off x="1614" y="2246"/>
              <a:ext cx="81" cy="1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800">
                  <a:solidFill>
                    <a:srgbClr val="FFFFCC"/>
                  </a:solidFill>
                  <a:latin typeface="NewTimes-Roman" charset="0"/>
                </a:rPr>
                <a:t>6</a:t>
              </a:r>
              <a:endParaRPr lang="en-US" sz="1800">
                <a:solidFill>
                  <a:srgbClr val="FFFFCC"/>
                </a:solidFill>
              </a:endParaRPr>
            </a:p>
          </p:txBody>
        </p:sp>
        <p:sp>
          <p:nvSpPr>
            <p:cNvPr id="10379" name="Line 165"/>
            <p:cNvSpPr>
              <a:spLocks noChangeShapeType="1"/>
            </p:cNvSpPr>
            <p:nvPr/>
          </p:nvSpPr>
          <p:spPr bwMode="auto">
            <a:xfrm>
              <a:off x="1767" y="2668"/>
              <a:ext cx="20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380" name="Line 166"/>
            <p:cNvSpPr>
              <a:spLocks noChangeShapeType="1"/>
            </p:cNvSpPr>
            <p:nvPr/>
          </p:nvSpPr>
          <p:spPr bwMode="auto">
            <a:xfrm flipH="1">
              <a:off x="4072" y="2668"/>
              <a:ext cx="24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381" name="Rectangle 167"/>
            <p:cNvSpPr>
              <a:spLocks noChangeArrowheads="1"/>
            </p:cNvSpPr>
            <p:nvPr/>
          </p:nvSpPr>
          <p:spPr bwMode="auto">
            <a:xfrm>
              <a:off x="1614" y="2613"/>
              <a:ext cx="81" cy="1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800">
                  <a:solidFill>
                    <a:srgbClr val="FFFFCC"/>
                  </a:solidFill>
                  <a:latin typeface="NewTimes-Roman" charset="0"/>
                </a:rPr>
                <a:t>8</a:t>
              </a:r>
              <a:endParaRPr lang="en-US" sz="1800">
                <a:solidFill>
                  <a:srgbClr val="FFFFCC"/>
                </a:solidFill>
              </a:endParaRPr>
            </a:p>
          </p:txBody>
        </p:sp>
        <p:sp>
          <p:nvSpPr>
            <p:cNvPr id="10382" name="Line 168"/>
            <p:cNvSpPr>
              <a:spLocks noChangeShapeType="1"/>
            </p:cNvSpPr>
            <p:nvPr/>
          </p:nvSpPr>
          <p:spPr bwMode="auto">
            <a:xfrm>
              <a:off x="1767" y="3035"/>
              <a:ext cx="20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383" name="Line 169"/>
            <p:cNvSpPr>
              <a:spLocks noChangeShapeType="1"/>
            </p:cNvSpPr>
            <p:nvPr/>
          </p:nvSpPr>
          <p:spPr bwMode="auto">
            <a:xfrm flipH="1">
              <a:off x="4072" y="3035"/>
              <a:ext cx="24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384" name="Rectangle 170"/>
            <p:cNvSpPr>
              <a:spLocks noChangeArrowheads="1"/>
            </p:cNvSpPr>
            <p:nvPr/>
          </p:nvSpPr>
          <p:spPr bwMode="auto">
            <a:xfrm>
              <a:off x="1559" y="2980"/>
              <a:ext cx="162" cy="1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800">
                  <a:solidFill>
                    <a:srgbClr val="FFFFCC"/>
                  </a:solidFill>
                  <a:latin typeface="NewTimes-Roman" charset="0"/>
                </a:rPr>
                <a:t>10</a:t>
              </a:r>
              <a:endParaRPr lang="en-US" sz="1800">
                <a:solidFill>
                  <a:srgbClr val="FFFFCC"/>
                </a:solidFill>
              </a:endParaRPr>
            </a:p>
          </p:txBody>
        </p:sp>
        <p:sp>
          <p:nvSpPr>
            <p:cNvPr id="10385" name="Line 171"/>
            <p:cNvSpPr>
              <a:spLocks noChangeShapeType="1"/>
            </p:cNvSpPr>
            <p:nvPr/>
          </p:nvSpPr>
          <p:spPr bwMode="auto">
            <a:xfrm>
              <a:off x="1767" y="3035"/>
              <a:ext cx="2329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386" name="Line 172"/>
            <p:cNvSpPr>
              <a:spLocks noChangeShapeType="1"/>
            </p:cNvSpPr>
            <p:nvPr/>
          </p:nvSpPr>
          <p:spPr bwMode="auto">
            <a:xfrm>
              <a:off x="1767" y="1203"/>
              <a:ext cx="2329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387" name="Line 173"/>
            <p:cNvSpPr>
              <a:spLocks noChangeShapeType="1"/>
            </p:cNvSpPr>
            <p:nvPr/>
          </p:nvSpPr>
          <p:spPr bwMode="auto">
            <a:xfrm>
              <a:off x="4096" y="1203"/>
              <a:ext cx="1" cy="183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388" name="Line 174"/>
            <p:cNvSpPr>
              <a:spLocks noChangeShapeType="1"/>
            </p:cNvSpPr>
            <p:nvPr/>
          </p:nvSpPr>
          <p:spPr bwMode="auto">
            <a:xfrm>
              <a:off x="1767" y="1203"/>
              <a:ext cx="1" cy="183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389" name="Freeform 175"/>
            <p:cNvSpPr>
              <a:spLocks/>
            </p:cNvSpPr>
            <p:nvPr/>
          </p:nvSpPr>
          <p:spPr bwMode="auto">
            <a:xfrm>
              <a:off x="2800" y="1203"/>
              <a:ext cx="313" cy="1827"/>
            </a:xfrm>
            <a:custGeom>
              <a:avLst/>
              <a:gdLst>
                <a:gd name="T0" fmla="*/ 313 w 313"/>
                <a:gd name="T1" fmla="*/ 0 h 1827"/>
                <a:gd name="T2" fmla="*/ 313 w 313"/>
                <a:gd name="T3" fmla="*/ 84 h 1827"/>
                <a:gd name="T4" fmla="*/ 308 w 313"/>
                <a:gd name="T5" fmla="*/ 94 h 1827"/>
                <a:gd name="T6" fmla="*/ 308 w 313"/>
                <a:gd name="T7" fmla="*/ 124 h 1827"/>
                <a:gd name="T8" fmla="*/ 303 w 313"/>
                <a:gd name="T9" fmla="*/ 139 h 1827"/>
                <a:gd name="T10" fmla="*/ 303 w 313"/>
                <a:gd name="T11" fmla="*/ 159 h 1827"/>
                <a:gd name="T12" fmla="*/ 298 w 313"/>
                <a:gd name="T13" fmla="*/ 179 h 1827"/>
                <a:gd name="T14" fmla="*/ 298 w 313"/>
                <a:gd name="T15" fmla="*/ 203 h 1827"/>
                <a:gd name="T16" fmla="*/ 293 w 313"/>
                <a:gd name="T17" fmla="*/ 233 h 1827"/>
                <a:gd name="T18" fmla="*/ 283 w 313"/>
                <a:gd name="T19" fmla="*/ 263 h 1827"/>
                <a:gd name="T20" fmla="*/ 278 w 313"/>
                <a:gd name="T21" fmla="*/ 298 h 1827"/>
                <a:gd name="T22" fmla="*/ 268 w 313"/>
                <a:gd name="T23" fmla="*/ 337 h 1827"/>
                <a:gd name="T24" fmla="*/ 254 w 313"/>
                <a:gd name="T25" fmla="*/ 382 h 1827"/>
                <a:gd name="T26" fmla="*/ 239 w 313"/>
                <a:gd name="T27" fmla="*/ 432 h 1827"/>
                <a:gd name="T28" fmla="*/ 224 w 313"/>
                <a:gd name="T29" fmla="*/ 491 h 1827"/>
                <a:gd name="T30" fmla="*/ 204 w 313"/>
                <a:gd name="T31" fmla="*/ 556 h 1827"/>
                <a:gd name="T32" fmla="*/ 179 w 313"/>
                <a:gd name="T33" fmla="*/ 630 h 1827"/>
                <a:gd name="T34" fmla="*/ 149 w 313"/>
                <a:gd name="T35" fmla="*/ 710 h 1827"/>
                <a:gd name="T36" fmla="*/ 119 w 313"/>
                <a:gd name="T37" fmla="*/ 804 h 1827"/>
                <a:gd name="T38" fmla="*/ 85 w 313"/>
                <a:gd name="T39" fmla="*/ 913 h 1827"/>
                <a:gd name="T40" fmla="*/ 50 w 313"/>
                <a:gd name="T41" fmla="*/ 1023 h 1827"/>
                <a:gd name="T42" fmla="*/ 30 w 313"/>
                <a:gd name="T43" fmla="*/ 1117 h 1827"/>
                <a:gd name="T44" fmla="*/ 15 w 313"/>
                <a:gd name="T45" fmla="*/ 1196 h 1827"/>
                <a:gd name="T46" fmla="*/ 5 w 313"/>
                <a:gd name="T47" fmla="*/ 1271 h 1827"/>
                <a:gd name="T48" fmla="*/ 0 w 313"/>
                <a:gd name="T49" fmla="*/ 1336 h 1827"/>
                <a:gd name="T50" fmla="*/ 0 w 313"/>
                <a:gd name="T51" fmla="*/ 1395 h 1827"/>
                <a:gd name="T52" fmla="*/ 5 w 313"/>
                <a:gd name="T53" fmla="*/ 1445 h 1827"/>
                <a:gd name="T54" fmla="*/ 10 w 313"/>
                <a:gd name="T55" fmla="*/ 1489 h 1827"/>
                <a:gd name="T56" fmla="*/ 15 w 313"/>
                <a:gd name="T57" fmla="*/ 1529 h 1827"/>
                <a:gd name="T58" fmla="*/ 20 w 313"/>
                <a:gd name="T59" fmla="*/ 1564 h 1827"/>
                <a:gd name="T60" fmla="*/ 30 w 313"/>
                <a:gd name="T61" fmla="*/ 1594 h 1827"/>
                <a:gd name="T62" fmla="*/ 40 w 313"/>
                <a:gd name="T63" fmla="*/ 1624 h 1827"/>
                <a:gd name="T64" fmla="*/ 45 w 313"/>
                <a:gd name="T65" fmla="*/ 1648 h 1827"/>
                <a:gd name="T66" fmla="*/ 55 w 313"/>
                <a:gd name="T67" fmla="*/ 1668 h 1827"/>
                <a:gd name="T68" fmla="*/ 60 w 313"/>
                <a:gd name="T69" fmla="*/ 1688 h 1827"/>
                <a:gd name="T70" fmla="*/ 65 w 313"/>
                <a:gd name="T71" fmla="*/ 1703 h 1827"/>
                <a:gd name="T72" fmla="*/ 75 w 313"/>
                <a:gd name="T73" fmla="*/ 1718 h 1827"/>
                <a:gd name="T74" fmla="*/ 80 w 313"/>
                <a:gd name="T75" fmla="*/ 1733 h 1827"/>
                <a:gd name="T76" fmla="*/ 85 w 313"/>
                <a:gd name="T77" fmla="*/ 1743 h 1827"/>
                <a:gd name="T78" fmla="*/ 90 w 313"/>
                <a:gd name="T79" fmla="*/ 1753 h 1827"/>
                <a:gd name="T80" fmla="*/ 95 w 313"/>
                <a:gd name="T81" fmla="*/ 1763 h 1827"/>
                <a:gd name="T82" fmla="*/ 100 w 313"/>
                <a:gd name="T83" fmla="*/ 1772 h 1827"/>
                <a:gd name="T84" fmla="*/ 100 w 313"/>
                <a:gd name="T85" fmla="*/ 1777 h 1827"/>
                <a:gd name="T86" fmla="*/ 105 w 313"/>
                <a:gd name="T87" fmla="*/ 1782 h 1827"/>
                <a:gd name="T88" fmla="*/ 105 w 313"/>
                <a:gd name="T89" fmla="*/ 1787 h 1827"/>
                <a:gd name="T90" fmla="*/ 110 w 313"/>
                <a:gd name="T91" fmla="*/ 1792 h 1827"/>
                <a:gd name="T92" fmla="*/ 110 w 313"/>
                <a:gd name="T93" fmla="*/ 1797 h 1827"/>
                <a:gd name="T94" fmla="*/ 115 w 313"/>
                <a:gd name="T95" fmla="*/ 1802 h 1827"/>
                <a:gd name="T96" fmla="*/ 119 w 313"/>
                <a:gd name="T97" fmla="*/ 1807 h 1827"/>
                <a:gd name="T98" fmla="*/ 119 w 313"/>
                <a:gd name="T99" fmla="*/ 1812 h 1827"/>
                <a:gd name="T100" fmla="*/ 129 w 313"/>
                <a:gd name="T101" fmla="*/ 1822 h 1827"/>
                <a:gd name="T102" fmla="*/ 129 w 313"/>
                <a:gd name="T103" fmla="*/ 1827 h 1827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313"/>
                <a:gd name="T157" fmla="*/ 0 h 1827"/>
                <a:gd name="T158" fmla="*/ 313 w 313"/>
                <a:gd name="T159" fmla="*/ 1827 h 1827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313" h="1827">
                  <a:moveTo>
                    <a:pt x="313" y="0"/>
                  </a:moveTo>
                  <a:lnTo>
                    <a:pt x="313" y="84"/>
                  </a:lnTo>
                  <a:lnTo>
                    <a:pt x="308" y="94"/>
                  </a:lnTo>
                  <a:lnTo>
                    <a:pt x="308" y="124"/>
                  </a:lnTo>
                  <a:lnTo>
                    <a:pt x="303" y="139"/>
                  </a:lnTo>
                  <a:lnTo>
                    <a:pt x="303" y="159"/>
                  </a:lnTo>
                  <a:lnTo>
                    <a:pt x="298" y="179"/>
                  </a:lnTo>
                  <a:lnTo>
                    <a:pt x="298" y="203"/>
                  </a:lnTo>
                  <a:lnTo>
                    <a:pt x="293" y="233"/>
                  </a:lnTo>
                  <a:lnTo>
                    <a:pt x="283" y="263"/>
                  </a:lnTo>
                  <a:lnTo>
                    <a:pt x="278" y="298"/>
                  </a:lnTo>
                  <a:lnTo>
                    <a:pt x="268" y="337"/>
                  </a:lnTo>
                  <a:lnTo>
                    <a:pt x="254" y="382"/>
                  </a:lnTo>
                  <a:lnTo>
                    <a:pt x="239" y="432"/>
                  </a:lnTo>
                  <a:lnTo>
                    <a:pt x="224" y="491"/>
                  </a:lnTo>
                  <a:lnTo>
                    <a:pt x="204" y="556"/>
                  </a:lnTo>
                  <a:lnTo>
                    <a:pt x="179" y="630"/>
                  </a:lnTo>
                  <a:lnTo>
                    <a:pt x="149" y="710"/>
                  </a:lnTo>
                  <a:lnTo>
                    <a:pt x="119" y="804"/>
                  </a:lnTo>
                  <a:lnTo>
                    <a:pt x="85" y="913"/>
                  </a:lnTo>
                  <a:lnTo>
                    <a:pt x="50" y="1023"/>
                  </a:lnTo>
                  <a:lnTo>
                    <a:pt x="30" y="1117"/>
                  </a:lnTo>
                  <a:lnTo>
                    <a:pt x="15" y="1196"/>
                  </a:lnTo>
                  <a:lnTo>
                    <a:pt x="5" y="1271"/>
                  </a:lnTo>
                  <a:lnTo>
                    <a:pt x="0" y="1336"/>
                  </a:lnTo>
                  <a:lnTo>
                    <a:pt x="0" y="1395"/>
                  </a:lnTo>
                  <a:lnTo>
                    <a:pt x="5" y="1445"/>
                  </a:lnTo>
                  <a:lnTo>
                    <a:pt x="10" y="1489"/>
                  </a:lnTo>
                  <a:lnTo>
                    <a:pt x="15" y="1529"/>
                  </a:lnTo>
                  <a:lnTo>
                    <a:pt x="20" y="1564"/>
                  </a:lnTo>
                  <a:lnTo>
                    <a:pt x="30" y="1594"/>
                  </a:lnTo>
                  <a:lnTo>
                    <a:pt x="40" y="1624"/>
                  </a:lnTo>
                  <a:lnTo>
                    <a:pt x="45" y="1648"/>
                  </a:lnTo>
                  <a:lnTo>
                    <a:pt x="55" y="1668"/>
                  </a:lnTo>
                  <a:lnTo>
                    <a:pt x="60" y="1688"/>
                  </a:lnTo>
                  <a:lnTo>
                    <a:pt x="65" y="1703"/>
                  </a:lnTo>
                  <a:lnTo>
                    <a:pt x="75" y="1718"/>
                  </a:lnTo>
                  <a:lnTo>
                    <a:pt x="80" y="1733"/>
                  </a:lnTo>
                  <a:lnTo>
                    <a:pt x="85" y="1743"/>
                  </a:lnTo>
                  <a:lnTo>
                    <a:pt x="90" y="1753"/>
                  </a:lnTo>
                  <a:lnTo>
                    <a:pt x="95" y="1763"/>
                  </a:lnTo>
                  <a:lnTo>
                    <a:pt x="100" y="1772"/>
                  </a:lnTo>
                  <a:lnTo>
                    <a:pt x="100" y="1777"/>
                  </a:lnTo>
                  <a:lnTo>
                    <a:pt x="105" y="1782"/>
                  </a:lnTo>
                  <a:lnTo>
                    <a:pt x="105" y="1787"/>
                  </a:lnTo>
                  <a:lnTo>
                    <a:pt x="110" y="1792"/>
                  </a:lnTo>
                  <a:lnTo>
                    <a:pt x="110" y="1797"/>
                  </a:lnTo>
                  <a:lnTo>
                    <a:pt x="115" y="1802"/>
                  </a:lnTo>
                  <a:lnTo>
                    <a:pt x="119" y="1807"/>
                  </a:lnTo>
                  <a:lnTo>
                    <a:pt x="119" y="1812"/>
                  </a:lnTo>
                  <a:lnTo>
                    <a:pt x="129" y="1822"/>
                  </a:lnTo>
                  <a:lnTo>
                    <a:pt x="129" y="1827"/>
                  </a:lnTo>
                </a:path>
              </a:pathLst>
            </a:custGeom>
            <a:noFill/>
            <a:ln w="38100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800">
                <a:solidFill>
                  <a:srgbClr val="FFFFCC"/>
                </a:solidFill>
              </a:endParaRPr>
            </a:p>
          </p:txBody>
        </p:sp>
        <p:sp>
          <p:nvSpPr>
            <p:cNvPr id="10390" name="Freeform 176"/>
            <p:cNvSpPr>
              <a:spLocks/>
            </p:cNvSpPr>
            <p:nvPr/>
          </p:nvSpPr>
          <p:spPr bwMode="auto">
            <a:xfrm>
              <a:off x="2557" y="1203"/>
              <a:ext cx="1495" cy="1827"/>
            </a:xfrm>
            <a:custGeom>
              <a:avLst/>
              <a:gdLst>
                <a:gd name="T0" fmla="*/ 1490 w 1495"/>
                <a:gd name="T1" fmla="*/ 0 h 1827"/>
                <a:gd name="T2" fmla="*/ 1480 w 1495"/>
                <a:gd name="T3" fmla="*/ 5 h 1827"/>
                <a:gd name="T4" fmla="*/ 1470 w 1495"/>
                <a:gd name="T5" fmla="*/ 10 h 1827"/>
                <a:gd name="T6" fmla="*/ 1460 w 1495"/>
                <a:gd name="T7" fmla="*/ 15 h 1827"/>
                <a:gd name="T8" fmla="*/ 1450 w 1495"/>
                <a:gd name="T9" fmla="*/ 15 h 1827"/>
                <a:gd name="T10" fmla="*/ 1440 w 1495"/>
                <a:gd name="T11" fmla="*/ 25 h 1827"/>
                <a:gd name="T12" fmla="*/ 1420 w 1495"/>
                <a:gd name="T13" fmla="*/ 30 h 1827"/>
                <a:gd name="T14" fmla="*/ 1400 w 1495"/>
                <a:gd name="T15" fmla="*/ 40 h 1827"/>
                <a:gd name="T16" fmla="*/ 1371 w 1495"/>
                <a:gd name="T17" fmla="*/ 49 h 1827"/>
                <a:gd name="T18" fmla="*/ 1336 w 1495"/>
                <a:gd name="T19" fmla="*/ 64 h 1827"/>
                <a:gd name="T20" fmla="*/ 1291 w 1495"/>
                <a:gd name="T21" fmla="*/ 84 h 1827"/>
                <a:gd name="T22" fmla="*/ 1237 w 1495"/>
                <a:gd name="T23" fmla="*/ 109 h 1827"/>
                <a:gd name="T24" fmla="*/ 1167 w 1495"/>
                <a:gd name="T25" fmla="*/ 139 h 1827"/>
                <a:gd name="T26" fmla="*/ 1083 w 1495"/>
                <a:gd name="T27" fmla="*/ 179 h 1827"/>
                <a:gd name="T28" fmla="*/ 978 w 1495"/>
                <a:gd name="T29" fmla="*/ 233 h 1827"/>
                <a:gd name="T30" fmla="*/ 849 w 1495"/>
                <a:gd name="T31" fmla="*/ 298 h 1827"/>
                <a:gd name="T32" fmla="*/ 700 w 1495"/>
                <a:gd name="T33" fmla="*/ 382 h 1827"/>
                <a:gd name="T34" fmla="*/ 526 w 1495"/>
                <a:gd name="T35" fmla="*/ 491 h 1827"/>
                <a:gd name="T36" fmla="*/ 343 w 1495"/>
                <a:gd name="T37" fmla="*/ 630 h 1827"/>
                <a:gd name="T38" fmla="*/ 169 w 1495"/>
                <a:gd name="T39" fmla="*/ 804 h 1827"/>
                <a:gd name="T40" fmla="*/ 40 w 1495"/>
                <a:gd name="T41" fmla="*/ 1023 h 1827"/>
                <a:gd name="T42" fmla="*/ 0 w 1495"/>
                <a:gd name="T43" fmla="*/ 1196 h 1827"/>
                <a:gd name="T44" fmla="*/ 15 w 1495"/>
                <a:gd name="T45" fmla="*/ 1336 h 1827"/>
                <a:gd name="T46" fmla="*/ 55 w 1495"/>
                <a:gd name="T47" fmla="*/ 1445 h 1827"/>
                <a:gd name="T48" fmla="*/ 99 w 1495"/>
                <a:gd name="T49" fmla="*/ 1529 h 1827"/>
                <a:gd name="T50" fmla="*/ 144 w 1495"/>
                <a:gd name="T51" fmla="*/ 1594 h 1827"/>
                <a:gd name="T52" fmla="*/ 189 w 1495"/>
                <a:gd name="T53" fmla="*/ 1648 h 1827"/>
                <a:gd name="T54" fmla="*/ 223 w 1495"/>
                <a:gd name="T55" fmla="*/ 1688 h 1827"/>
                <a:gd name="T56" fmla="*/ 253 w 1495"/>
                <a:gd name="T57" fmla="*/ 1718 h 1827"/>
                <a:gd name="T58" fmla="*/ 278 w 1495"/>
                <a:gd name="T59" fmla="*/ 1743 h 1827"/>
                <a:gd name="T60" fmla="*/ 298 w 1495"/>
                <a:gd name="T61" fmla="*/ 1763 h 1827"/>
                <a:gd name="T62" fmla="*/ 313 w 1495"/>
                <a:gd name="T63" fmla="*/ 1777 h 1827"/>
                <a:gd name="T64" fmla="*/ 328 w 1495"/>
                <a:gd name="T65" fmla="*/ 1787 h 1827"/>
                <a:gd name="T66" fmla="*/ 338 w 1495"/>
                <a:gd name="T67" fmla="*/ 1797 h 1827"/>
                <a:gd name="T68" fmla="*/ 348 w 1495"/>
                <a:gd name="T69" fmla="*/ 1807 h 1827"/>
                <a:gd name="T70" fmla="*/ 358 w 1495"/>
                <a:gd name="T71" fmla="*/ 1817 h 1827"/>
                <a:gd name="T72" fmla="*/ 367 w 1495"/>
                <a:gd name="T73" fmla="*/ 1827 h 1827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1495"/>
                <a:gd name="T112" fmla="*/ 0 h 1827"/>
                <a:gd name="T113" fmla="*/ 1495 w 1495"/>
                <a:gd name="T114" fmla="*/ 1827 h 1827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1495" h="1827">
                  <a:moveTo>
                    <a:pt x="1495" y="0"/>
                  </a:moveTo>
                  <a:lnTo>
                    <a:pt x="1490" y="0"/>
                  </a:lnTo>
                  <a:lnTo>
                    <a:pt x="1485" y="5"/>
                  </a:lnTo>
                  <a:lnTo>
                    <a:pt x="1480" y="5"/>
                  </a:lnTo>
                  <a:lnTo>
                    <a:pt x="1475" y="10"/>
                  </a:lnTo>
                  <a:lnTo>
                    <a:pt x="1470" y="10"/>
                  </a:lnTo>
                  <a:lnTo>
                    <a:pt x="1465" y="10"/>
                  </a:lnTo>
                  <a:lnTo>
                    <a:pt x="1460" y="15"/>
                  </a:lnTo>
                  <a:lnTo>
                    <a:pt x="1455" y="15"/>
                  </a:lnTo>
                  <a:lnTo>
                    <a:pt x="1450" y="15"/>
                  </a:lnTo>
                  <a:lnTo>
                    <a:pt x="1445" y="20"/>
                  </a:lnTo>
                  <a:lnTo>
                    <a:pt x="1440" y="25"/>
                  </a:lnTo>
                  <a:lnTo>
                    <a:pt x="1430" y="25"/>
                  </a:lnTo>
                  <a:lnTo>
                    <a:pt x="1420" y="30"/>
                  </a:lnTo>
                  <a:lnTo>
                    <a:pt x="1410" y="35"/>
                  </a:lnTo>
                  <a:lnTo>
                    <a:pt x="1400" y="40"/>
                  </a:lnTo>
                  <a:lnTo>
                    <a:pt x="1385" y="45"/>
                  </a:lnTo>
                  <a:lnTo>
                    <a:pt x="1371" y="49"/>
                  </a:lnTo>
                  <a:lnTo>
                    <a:pt x="1356" y="54"/>
                  </a:lnTo>
                  <a:lnTo>
                    <a:pt x="1336" y="64"/>
                  </a:lnTo>
                  <a:lnTo>
                    <a:pt x="1316" y="74"/>
                  </a:lnTo>
                  <a:lnTo>
                    <a:pt x="1291" y="84"/>
                  </a:lnTo>
                  <a:lnTo>
                    <a:pt x="1266" y="94"/>
                  </a:lnTo>
                  <a:lnTo>
                    <a:pt x="1237" y="109"/>
                  </a:lnTo>
                  <a:lnTo>
                    <a:pt x="1202" y="124"/>
                  </a:lnTo>
                  <a:lnTo>
                    <a:pt x="1167" y="139"/>
                  </a:lnTo>
                  <a:lnTo>
                    <a:pt x="1127" y="159"/>
                  </a:lnTo>
                  <a:lnTo>
                    <a:pt x="1083" y="179"/>
                  </a:lnTo>
                  <a:lnTo>
                    <a:pt x="1033" y="203"/>
                  </a:lnTo>
                  <a:lnTo>
                    <a:pt x="978" y="233"/>
                  </a:lnTo>
                  <a:lnTo>
                    <a:pt x="914" y="263"/>
                  </a:lnTo>
                  <a:lnTo>
                    <a:pt x="849" y="298"/>
                  </a:lnTo>
                  <a:lnTo>
                    <a:pt x="775" y="337"/>
                  </a:lnTo>
                  <a:lnTo>
                    <a:pt x="700" y="382"/>
                  </a:lnTo>
                  <a:lnTo>
                    <a:pt x="616" y="432"/>
                  </a:lnTo>
                  <a:lnTo>
                    <a:pt x="526" y="491"/>
                  </a:lnTo>
                  <a:lnTo>
                    <a:pt x="437" y="556"/>
                  </a:lnTo>
                  <a:lnTo>
                    <a:pt x="343" y="630"/>
                  </a:lnTo>
                  <a:lnTo>
                    <a:pt x="253" y="710"/>
                  </a:lnTo>
                  <a:lnTo>
                    <a:pt x="169" y="804"/>
                  </a:lnTo>
                  <a:lnTo>
                    <a:pt x="89" y="913"/>
                  </a:lnTo>
                  <a:lnTo>
                    <a:pt x="40" y="1023"/>
                  </a:lnTo>
                  <a:lnTo>
                    <a:pt x="10" y="1117"/>
                  </a:lnTo>
                  <a:lnTo>
                    <a:pt x="0" y="1196"/>
                  </a:lnTo>
                  <a:lnTo>
                    <a:pt x="5" y="1271"/>
                  </a:lnTo>
                  <a:lnTo>
                    <a:pt x="15" y="1336"/>
                  </a:lnTo>
                  <a:lnTo>
                    <a:pt x="35" y="1395"/>
                  </a:lnTo>
                  <a:lnTo>
                    <a:pt x="55" y="1445"/>
                  </a:lnTo>
                  <a:lnTo>
                    <a:pt x="74" y="1489"/>
                  </a:lnTo>
                  <a:lnTo>
                    <a:pt x="99" y="1529"/>
                  </a:lnTo>
                  <a:lnTo>
                    <a:pt x="124" y="1564"/>
                  </a:lnTo>
                  <a:lnTo>
                    <a:pt x="144" y="1594"/>
                  </a:lnTo>
                  <a:lnTo>
                    <a:pt x="164" y="1624"/>
                  </a:lnTo>
                  <a:lnTo>
                    <a:pt x="189" y="1648"/>
                  </a:lnTo>
                  <a:lnTo>
                    <a:pt x="204" y="1668"/>
                  </a:lnTo>
                  <a:lnTo>
                    <a:pt x="223" y="1688"/>
                  </a:lnTo>
                  <a:lnTo>
                    <a:pt x="238" y="1703"/>
                  </a:lnTo>
                  <a:lnTo>
                    <a:pt x="253" y="1718"/>
                  </a:lnTo>
                  <a:lnTo>
                    <a:pt x="263" y="1733"/>
                  </a:lnTo>
                  <a:lnTo>
                    <a:pt x="278" y="1743"/>
                  </a:lnTo>
                  <a:lnTo>
                    <a:pt x="288" y="1753"/>
                  </a:lnTo>
                  <a:lnTo>
                    <a:pt x="298" y="1763"/>
                  </a:lnTo>
                  <a:lnTo>
                    <a:pt x="308" y="1772"/>
                  </a:lnTo>
                  <a:lnTo>
                    <a:pt x="313" y="1777"/>
                  </a:lnTo>
                  <a:lnTo>
                    <a:pt x="323" y="1782"/>
                  </a:lnTo>
                  <a:lnTo>
                    <a:pt x="328" y="1787"/>
                  </a:lnTo>
                  <a:lnTo>
                    <a:pt x="333" y="1792"/>
                  </a:lnTo>
                  <a:lnTo>
                    <a:pt x="338" y="1797"/>
                  </a:lnTo>
                  <a:lnTo>
                    <a:pt x="343" y="1802"/>
                  </a:lnTo>
                  <a:lnTo>
                    <a:pt x="348" y="1807"/>
                  </a:lnTo>
                  <a:lnTo>
                    <a:pt x="353" y="1812"/>
                  </a:lnTo>
                  <a:lnTo>
                    <a:pt x="358" y="1817"/>
                  </a:lnTo>
                  <a:lnTo>
                    <a:pt x="362" y="1822"/>
                  </a:lnTo>
                  <a:lnTo>
                    <a:pt x="367" y="1827"/>
                  </a:lnTo>
                  <a:lnTo>
                    <a:pt x="372" y="1827"/>
                  </a:lnTo>
                </a:path>
              </a:pathLst>
            </a:custGeom>
            <a:noFill/>
            <a:ln w="3810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800">
                <a:solidFill>
                  <a:srgbClr val="FFFFCC"/>
                </a:solidFill>
              </a:endParaRPr>
            </a:p>
          </p:txBody>
        </p:sp>
        <p:sp>
          <p:nvSpPr>
            <p:cNvPr id="10391" name="Line 177"/>
            <p:cNvSpPr>
              <a:spLocks noChangeShapeType="1"/>
            </p:cNvSpPr>
            <p:nvPr/>
          </p:nvSpPr>
          <p:spPr bwMode="auto">
            <a:xfrm>
              <a:off x="2929" y="1203"/>
              <a:ext cx="1" cy="1827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392" name="Rectangle 178"/>
            <p:cNvSpPr>
              <a:spLocks noChangeArrowheads="1"/>
            </p:cNvSpPr>
            <p:nvPr/>
          </p:nvSpPr>
          <p:spPr bwMode="auto">
            <a:xfrm rot="16200000">
              <a:off x="1045" y="2017"/>
              <a:ext cx="622" cy="1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800" dirty="0">
                  <a:solidFill>
                    <a:srgbClr val="FFFFCC"/>
                  </a:solidFill>
                  <a:latin typeface="NewTimes-Roman" charset="0"/>
                </a:rPr>
                <a:t>depth (m)</a:t>
              </a:r>
              <a:endParaRPr lang="en-US" sz="1800" dirty="0">
                <a:solidFill>
                  <a:srgbClr val="FFFFCC"/>
                </a:solidFill>
              </a:endParaRPr>
            </a:p>
          </p:txBody>
        </p:sp>
        <p:sp>
          <p:nvSpPr>
            <p:cNvPr id="10393" name="Rectangle 179"/>
            <p:cNvSpPr>
              <a:spLocks noChangeArrowheads="1"/>
            </p:cNvSpPr>
            <p:nvPr/>
          </p:nvSpPr>
          <p:spPr bwMode="auto">
            <a:xfrm>
              <a:off x="2756" y="3169"/>
              <a:ext cx="525" cy="1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800">
                  <a:solidFill>
                    <a:srgbClr val="FFFFCC"/>
                  </a:solidFill>
                  <a:latin typeface="NewTimes-Roman" charset="0"/>
                </a:rPr>
                <a:t>u (cm/s)</a:t>
              </a:r>
              <a:endParaRPr lang="en-US" sz="1800">
                <a:solidFill>
                  <a:srgbClr val="FFFFCC"/>
                </a:solidFill>
              </a:endParaRPr>
            </a:p>
          </p:txBody>
        </p:sp>
      </p:grpSp>
      <p:sp>
        <p:nvSpPr>
          <p:cNvPr id="118" name="TextBox 117"/>
          <p:cNvSpPr txBox="1"/>
          <p:nvPr/>
        </p:nvSpPr>
        <p:spPr>
          <a:xfrm>
            <a:off x="3644152" y="214209"/>
            <a:ext cx="4519861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CC"/>
                </a:solidFill>
              </a:rPr>
              <a:t>cross-shelf winds drive larger </a:t>
            </a:r>
          </a:p>
          <a:p>
            <a:r>
              <a:rPr lang="en-US" dirty="0">
                <a:solidFill>
                  <a:srgbClr val="FFFFCC"/>
                </a:solidFill>
              </a:rPr>
              <a:t>cross-shelf transport in shallow water</a:t>
            </a:r>
          </a:p>
        </p:txBody>
      </p:sp>
      <p:pic>
        <p:nvPicPr>
          <p:cNvPr id="119" name="Picture 1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7980" y="1110462"/>
            <a:ext cx="6020740" cy="4515555"/>
          </a:xfrm>
          <a:prstGeom prst="rect">
            <a:avLst/>
          </a:prstGeom>
        </p:spPr>
      </p:pic>
      <p:sp>
        <p:nvSpPr>
          <p:cNvPr id="123" name="Isosceles Triangle 122"/>
          <p:cNvSpPr/>
          <p:nvPr/>
        </p:nvSpPr>
        <p:spPr bwMode="auto">
          <a:xfrm flipV="1">
            <a:off x="1659467" y="1907822"/>
            <a:ext cx="970844" cy="801512"/>
          </a:xfrm>
          <a:prstGeom prst="triangle">
            <a:avLst>
              <a:gd name="adj" fmla="val 0"/>
            </a:avLst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Helvetica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82736" y="1528150"/>
            <a:ext cx="14674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along-shelf </a:t>
            </a:r>
          </a:p>
          <a:p>
            <a:r>
              <a:rPr lang="en-US" sz="2000" dirty="0"/>
              <a:t>wind stress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6241459" y="4207092"/>
            <a:ext cx="14674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cross-shelf </a:t>
            </a:r>
          </a:p>
          <a:p>
            <a:r>
              <a:rPr lang="en-US" sz="2000" dirty="0"/>
              <a:t>wind stress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5470" y="412376"/>
            <a:ext cx="7772400" cy="114300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Summary – cross-shelf wind forcing</a:t>
            </a:r>
          </a:p>
        </p:txBody>
      </p:sp>
      <p:pic>
        <p:nvPicPr>
          <p:cNvPr id="4" name="Picture 13" descr="Lentz-f06-clr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 b="14446"/>
          <a:stretch>
            <a:fillRect/>
          </a:stretch>
        </p:blipFill>
        <p:spPr bwMode="auto">
          <a:xfrm>
            <a:off x="384411" y="1228165"/>
            <a:ext cx="8102523" cy="483197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1732" y="330506"/>
            <a:ext cx="7772400" cy="860234"/>
          </a:xfrm>
        </p:spPr>
        <p:txBody>
          <a:bodyPr/>
          <a:lstStyle/>
          <a:p>
            <a:r>
              <a:rPr lang="en-US" sz="2800" dirty="0">
                <a:solidFill>
                  <a:srgbClr val="FFFFCC"/>
                </a:solidFill>
              </a:rPr>
              <a:t>equations of motion – rotating earth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69532951"/>
              </p:ext>
            </p:extLst>
          </p:nvPr>
        </p:nvGraphicFramePr>
        <p:xfrm>
          <a:off x="520700" y="1096963"/>
          <a:ext cx="8177213" cy="430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2507" name="Equation" r:id="rId3" imgW="3784600" imgH="1993900" progId="Equation.DSMT4">
                  <p:embed/>
                </p:oleObj>
              </mc:Choice>
              <mc:Fallback>
                <p:oleObj name="Equation" r:id="rId3" imgW="3784600" imgH="19939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0700" y="1096963"/>
                        <a:ext cx="8177213" cy="430847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Cube 2"/>
          <p:cNvSpPr/>
          <p:nvPr/>
        </p:nvSpPr>
        <p:spPr bwMode="auto">
          <a:xfrm>
            <a:off x="7212627" y="1270038"/>
            <a:ext cx="1216152" cy="1216152"/>
          </a:xfrm>
          <a:prstGeom prst="cube">
            <a:avLst/>
          </a:prstGeom>
          <a:solidFill>
            <a:schemeClr val="accent1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Helvetica" pitchFamily="34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3728428" y="3769408"/>
            <a:ext cx="594267" cy="545465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noFill/>
              <a:effectLst/>
              <a:latin typeface="Helvetica" pitchFamily="34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3718012" y="2773888"/>
            <a:ext cx="594267" cy="545465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noFill/>
              <a:effectLst/>
              <a:latin typeface="Helvetica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898361" y="2186953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3493966" y="2071493"/>
            <a:ext cx="12107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Coriolis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080700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0624" y="385482"/>
            <a:ext cx="7772400" cy="1143000"/>
          </a:xfrm>
        </p:spPr>
        <p:txBody>
          <a:bodyPr/>
          <a:lstStyle/>
          <a:p>
            <a:r>
              <a:rPr lang="en-US" sz="2800" dirty="0">
                <a:solidFill>
                  <a:srgbClr val="FFFFCC"/>
                </a:solidFill>
              </a:rPr>
              <a:t>Comparison to observations – current profiles</a:t>
            </a:r>
          </a:p>
        </p:txBody>
      </p:sp>
      <p:pic>
        <p:nvPicPr>
          <p:cNvPr id="4" name="Picture 13" descr="Lentz-f08-clr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 b="11531"/>
          <a:stretch>
            <a:fillRect/>
          </a:stretch>
        </p:blipFill>
        <p:spPr bwMode="auto">
          <a:xfrm>
            <a:off x="3567952" y="1281954"/>
            <a:ext cx="4966988" cy="4537168"/>
          </a:xfrm>
          <a:prstGeom prst="rect">
            <a:avLst/>
          </a:prstGeom>
          <a:noFill/>
        </p:spPr>
      </p:pic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67139281"/>
              </p:ext>
            </p:extLst>
          </p:nvPr>
        </p:nvGraphicFramePr>
        <p:xfrm>
          <a:off x="588963" y="1309688"/>
          <a:ext cx="2841625" cy="4424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368" name="Equation" r:id="rId4" imgW="1460500" imgH="2273300" progId="Equation.DSMT4">
                  <p:embed/>
                </p:oleObj>
              </mc:Choice>
              <mc:Fallback>
                <p:oleObj name="Equation" r:id="rId4" imgW="1460500" imgH="2273300" progId="Equation.DSMT4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8963" y="1309688"/>
                        <a:ext cx="2841625" cy="4424362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5457903" y="1434353"/>
            <a:ext cx="30925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North Carolina inner shelf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>
          <a:xfrm>
            <a:off x="709613" y="509588"/>
            <a:ext cx="7772400" cy="639762"/>
          </a:xfrm>
        </p:spPr>
        <p:txBody>
          <a:bodyPr/>
          <a:lstStyle/>
          <a:p>
            <a:pPr algn="l"/>
            <a:r>
              <a:rPr lang="en-US" sz="2800" dirty="0">
                <a:solidFill>
                  <a:srgbClr val="FFFFCC"/>
                </a:solidFill>
              </a:rPr>
              <a:t>Cross-shelf wind-driven cross-shelf transport linear regression</a:t>
            </a:r>
          </a:p>
        </p:txBody>
      </p:sp>
      <p:pic>
        <p:nvPicPr>
          <p:cNvPr id="120" name="Picture 13" descr="Lentz-f07-clr"/>
          <p:cNvPicPr>
            <a:picLocks noChangeAspect="1" noChangeArrowheads="1"/>
          </p:cNvPicPr>
          <p:nvPr/>
        </p:nvPicPr>
        <p:blipFill>
          <a:blip r:embed="rId3" cstate="print"/>
          <a:srcRect b="12780"/>
          <a:stretch>
            <a:fillRect/>
          </a:stretch>
        </p:blipFill>
        <p:spPr bwMode="auto">
          <a:xfrm>
            <a:off x="1013011" y="1385557"/>
            <a:ext cx="6902823" cy="5069032"/>
          </a:xfrm>
          <a:prstGeom prst="rect">
            <a:avLst/>
          </a:prstGeom>
          <a:noFill/>
        </p:spPr>
      </p:pic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74358744"/>
              </p:ext>
            </p:extLst>
          </p:nvPr>
        </p:nvGraphicFramePr>
        <p:xfrm>
          <a:off x="7264400" y="5549900"/>
          <a:ext cx="114300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079" name="Equation" r:id="rId4" imgW="114300" imgH="165100" progId="Equation.DSMT4">
                  <p:embed/>
                </p:oleObj>
              </mc:Choice>
              <mc:Fallback>
                <p:oleObj name="Equation" r:id="rId4" imgW="114300" imgH="1651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264400" y="5549900"/>
                        <a:ext cx="114300" cy="165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34661154"/>
              </p:ext>
            </p:extLst>
          </p:nvPr>
        </p:nvGraphicFramePr>
        <p:xfrm>
          <a:off x="3566340" y="808222"/>
          <a:ext cx="4511120" cy="5238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080" name="Equation" r:id="rId6" imgW="1968500" imgH="228600" progId="Equation.DSMT4">
                  <p:embed/>
                </p:oleObj>
              </mc:Choice>
              <mc:Fallback>
                <p:oleObj name="Equation" r:id="rId6" imgW="196850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566340" y="808222"/>
                        <a:ext cx="4511120" cy="523872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918" y="258483"/>
            <a:ext cx="7772400" cy="1143000"/>
          </a:xfrm>
        </p:spPr>
        <p:txBody>
          <a:bodyPr/>
          <a:lstStyle/>
          <a:p>
            <a:r>
              <a:rPr lang="en-US" dirty="0">
                <a:solidFill>
                  <a:srgbClr val="FFFFCC"/>
                </a:solidFill>
              </a:rPr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6260" y="1198282"/>
            <a:ext cx="8104936" cy="2347351"/>
          </a:xfrm>
        </p:spPr>
        <p:txBody>
          <a:bodyPr/>
          <a:lstStyle/>
          <a:p>
            <a:endParaRPr lang="en-US" sz="2800" dirty="0">
              <a:solidFill>
                <a:srgbClr val="FFFFCC"/>
              </a:solidFill>
            </a:endParaRPr>
          </a:p>
          <a:p>
            <a:r>
              <a:rPr lang="en-US" sz="2800" dirty="0">
                <a:solidFill>
                  <a:srgbClr val="FFFFCC"/>
                </a:solidFill>
              </a:rPr>
              <a:t>Cross-shelf winds drive coastal setup</a:t>
            </a:r>
          </a:p>
          <a:p>
            <a:pPr marL="0" indent="0">
              <a:buNone/>
            </a:pPr>
            <a:endParaRPr lang="en-US" sz="2800" dirty="0">
              <a:solidFill>
                <a:srgbClr val="FFFFCC"/>
              </a:solidFill>
            </a:endParaRPr>
          </a:p>
          <a:p>
            <a:r>
              <a:rPr lang="en-US" sz="2800" dirty="0">
                <a:solidFill>
                  <a:srgbClr val="FFFFCC"/>
                </a:solidFill>
              </a:rPr>
              <a:t>Effective means of cross-shelf exchange in shallow, unstratified water near the coast</a:t>
            </a:r>
          </a:p>
        </p:txBody>
      </p:sp>
    </p:spTree>
    <p:extLst>
      <p:ext uri="{BB962C8B-B14F-4D97-AF65-F5344CB8AC3E}">
        <p14:creationId xmlns:p14="http://schemas.microsoft.com/office/powerpoint/2010/main" val="28210181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4460" y="620941"/>
            <a:ext cx="4540956" cy="1143000"/>
          </a:xfrm>
        </p:spPr>
        <p:txBody>
          <a:bodyPr>
            <a:normAutofit fontScale="90000"/>
          </a:bodyPr>
          <a:lstStyle/>
          <a:p>
            <a:r>
              <a:rPr lang="en-US" sz="2800" dirty="0">
                <a:solidFill>
                  <a:srgbClr val="FFFFCC"/>
                </a:solidFill>
              </a:rPr>
              <a:t>Start by considering a steady,1-D ocean </a:t>
            </a:r>
            <a:br>
              <a:rPr lang="en-US" sz="2800" dirty="0">
                <a:solidFill>
                  <a:srgbClr val="FFFFCC"/>
                </a:solidFill>
              </a:rPr>
            </a:br>
            <a:r>
              <a:rPr lang="en-US" sz="2800" dirty="0">
                <a:solidFill>
                  <a:srgbClr val="FFFFCC"/>
                </a:solidFill>
              </a:rPr>
              <a:t>with no lateral variations </a:t>
            </a:r>
          </a:p>
        </p:txBody>
      </p:sp>
      <p:grpSp>
        <p:nvGrpSpPr>
          <p:cNvPr id="77" name="Group 76"/>
          <p:cNvGrpSpPr/>
          <p:nvPr/>
        </p:nvGrpSpPr>
        <p:grpSpPr>
          <a:xfrm>
            <a:off x="366083" y="1850575"/>
            <a:ext cx="8175646" cy="4775199"/>
            <a:chOff x="366083" y="1850575"/>
            <a:chExt cx="8175646" cy="4775199"/>
          </a:xfrm>
        </p:grpSpPr>
        <p:graphicFrame>
          <p:nvGraphicFramePr>
            <p:cNvPr id="4" name="Object 3"/>
            <p:cNvGraphicFramePr>
              <a:graphicFrameLocks noChangeAspect="1"/>
            </p:cNvGraphicFramePr>
            <p:nvPr/>
          </p:nvGraphicFramePr>
          <p:xfrm>
            <a:off x="390958" y="1850575"/>
            <a:ext cx="8150771" cy="477519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1768" name="Equation" r:id="rId3" imgW="3771720" imgH="2209680" progId="Equation.DSMT4">
                    <p:embed/>
                  </p:oleObj>
                </mc:Choice>
                <mc:Fallback>
                  <p:oleObj name="Equation" r:id="rId3" imgW="3771720" imgH="2209680" progId="Equation.DSMT4">
                    <p:embed/>
                    <p:pic>
                      <p:nvPicPr>
                        <p:cNvPr id="0" name="Object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0958" y="1850575"/>
                          <a:ext cx="8150771" cy="4775199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6" name="Straight Arrow Connector 5"/>
            <p:cNvCxnSpPr/>
            <p:nvPr/>
          </p:nvCxnSpPr>
          <p:spPr bwMode="auto">
            <a:xfrm flipV="1">
              <a:off x="366083" y="1999746"/>
              <a:ext cx="478972" cy="50800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7" name="Straight Arrow Connector 6"/>
            <p:cNvCxnSpPr/>
            <p:nvPr/>
          </p:nvCxnSpPr>
          <p:spPr bwMode="auto">
            <a:xfrm flipV="1">
              <a:off x="966813" y="2018292"/>
              <a:ext cx="478972" cy="50800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8" name="Straight Arrow Connector 7"/>
            <p:cNvCxnSpPr/>
            <p:nvPr/>
          </p:nvCxnSpPr>
          <p:spPr bwMode="auto">
            <a:xfrm flipV="1">
              <a:off x="424138" y="4033359"/>
              <a:ext cx="478972" cy="50800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9" name="Straight Arrow Connector 8"/>
            <p:cNvCxnSpPr/>
            <p:nvPr/>
          </p:nvCxnSpPr>
          <p:spPr bwMode="auto">
            <a:xfrm flipV="1">
              <a:off x="1165980" y="4030133"/>
              <a:ext cx="478972" cy="50800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10" name="Straight Arrow Connector 9"/>
            <p:cNvCxnSpPr/>
            <p:nvPr/>
          </p:nvCxnSpPr>
          <p:spPr bwMode="auto">
            <a:xfrm flipV="1">
              <a:off x="1990875" y="3992235"/>
              <a:ext cx="478972" cy="50800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11" name="Straight Arrow Connector 10"/>
            <p:cNvCxnSpPr/>
            <p:nvPr/>
          </p:nvCxnSpPr>
          <p:spPr bwMode="auto">
            <a:xfrm flipV="1">
              <a:off x="2930272" y="4009169"/>
              <a:ext cx="478972" cy="50800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12" name="Straight Arrow Connector 11"/>
            <p:cNvCxnSpPr/>
            <p:nvPr/>
          </p:nvCxnSpPr>
          <p:spPr bwMode="auto">
            <a:xfrm flipV="1">
              <a:off x="4817936" y="4056742"/>
              <a:ext cx="478972" cy="50800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28" name="Straight Arrow Connector 27"/>
            <p:cNvCxnSpPr/>
            <p:nvPr/>
          </p:nvCxnSpPr>
          <p:spPr bwMode="auto">
            <a:xfrm flipV="1">
              <a:off x="432203" y="4971949"/>
              <a:ext cx="478972" cy="50800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29" name="Straight Arrow Connector 28"/>
            <p:cNvCxnSpPr/>
            <p:nvPr/>
          </p:nvCxnSpPr>
          <p:spPr bwMode="auto">
            <a:xfrm flipV="1">
              <a:off x="1178075" y="4964691"/>
              <a:ext cx="478972" cy="50800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30" name="Straight Arrow Connector 29"/>
            <p:cNvCxnSpPr/>
            <p:nvPr/>
          </p:nvCxnSpPr>
          <p:spPr bwMode="auto">
            <a:xfrm flipV="1">
              <a:off x="1990069" y="4986463"/>
              <a:ext cx="478972" cy="50800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31" name="Straight Arrow Connector 30"/>
            <p:cNvCxnSpPr/>
            <p:nvPr/>
          </p:nvCxnSpPr>
          <p:spPr bwMode="auto">
            <a:xfrm flipV="1">
              <a:off x="2926241" y="5013073"/>
              <a:ext cx="478972" cy="50800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32" name="Straight Arrow Connector 31"/>
            <p:cNvCxnSpPr/>
            <p:nvPr/>
          </p:nvCxnSpPr>
          <p:spPr bwMode="auto">
            <a:xfrm flipV="1">
              <a:off x="4783262" y="5004203"/>
              <a:ext cx="478972" cy="50800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grpSp>
        <p:nvGrpSpPr>
          <p:cNvPr id="47" name="Group 46"/>
          <p:cNvGrpSpPr/>
          <p:nvPr/>
        </p:nvGrpSpPr>
        <p:grpSpPr>
          <a:xfrm>
            <a:off x="5273659" y="356476"/>
            <a:ext cx="3689718" cy="3402733"/>
            <a:chOff x="870993" y="1676949"/>
            <a:chExt cx="4728296" cy="4543229"/>
          </a:xfrm>
        </p:grpSpPr>
        <p:sp>
          <p:nvSpPr>
            <p:cNvPr id="48" name="Rectangle 47"/>
            <p:cNvSpPr/>
            <p:nvPr/>
          </p:nvSpPr>
          <p:spPr bwMode="auto">
            <a:xfrm>
              <a:off x="1016000" y="2901245"/>
              <a:ext cx="4583289" cy="3296356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 cap="flat" cmpd="sng" algn="ctr">
              <a:solidFill>
                <a:schemeClr val="accent2">
                  <a:lumMod val="20000"/>
                  <a:lumOff val="8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elvetica" pitchFamily="34" charset="0"/>
              </a:endParaRPr>
            </a:p>
          </p:txBody>
        </p:sp>
        <p:grpSp>
          <p:nvGrpSpPr>
            <p:cNvPr id="49" name="Group 4"/>
            <p:cNvGrpSpPr>
              <a:grpSpLocks/>
            </p:cNvGrpSpPr>
            <p:nvPr/>
          </p:nvGrpSpPr>
          <p:grpSpPr bwMode="auto">
            <a:xfrm rot="21498411">
              <a:off x="1056952" y="2728349"/>
              <a:ext cx="2174038" cy="331651"/>
              <a:chOff x="-773" y="6301"/>
              <a:chExt cx="11437" cy="1703"/>
            </a:xfrm>
          </p:grpSpPr>
          <p:grpSp>
            <p:nvGrpSpPr>
              <p:cNvPr id="68" name="Group 5"/>
              <p:cNvGrpSpPr>
                <a:grpSpLocks/>
              </p:cNvGrpSpPr>
              <p:nvPr/>
            </p:nvGrpSpPr>
            <p:grpSpPr bwMode="auto">
              <a:xfrm>
                <a:off x="3244" y="6396"/>
                <a:ext cx="3416" cy="1524"/>
                <a:chOff x="3244" y="6396"/>
                <a:chExt cx="3416" cy="1524"/>
              </a:xfrm>
            </p:grpSpPr>
            <p:sp>
              <p:nvSpPr>
                <p:cNvPr id="75" name="Arc 6"/>
                <p:cNvSpPr>
                  <a:spLocks/>
                </p:cNvSpPr>
                <p:nvPr/>
              </p:nvSpPr>
              <p:spPr bwMode="auto">
                <a:xfrm rot="8042653">
                  <a:off x="3242" y="6398"/>
                  <a:ext cx="1440" cy="1436"/>
                </a:xfrm>
                <a:custGeom>
                  <a:avLst/>
                  <a:gdLst>
                    <a:gd name="T0" fmla="*/ 0 w 21600"/>
                    <a:gd name="T1" fmla="*/ 0 h 21543"/>
                    <a:gd name="T2" fmla="*/ 0 w 21600"/>
                    <a:gd name="T3" fmla="*/ 0 h 21543"/>
                    <a:gd name="T4" fmla="*/ 0 w 21600"/>
                    <a:gd name="T5" fmla="*/ 0 h 21543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543"/>
                    <a:gd name="T11" fmla="*/ 21600 w 21600"/>
                    <a:gd name="T12" fmla="*/ 21543 h 21543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543" fill="none" extrusionOk="0">
                      <a:moveTo>
                        <a:pt x="1568" y="-1"/>
                      </a:moveTo>
                      <a:cubicBezTo>
                        <a:pt x="12859" y="821"/>
                        <a:pt x="21600" y="10222"/>
                        <a:pt x="21600" y="21543"/>
                      </a:cubicBezTo>
                    </a:path>
                    <a:path w="21600" h="21543" stroke="0" extrusionOk="0">
                      <a:moveTo>
                        <a:pt x="1568" y="-1"/>
                      </a:moveTo>
                      <a:cubicBezTo>
                        <a:pt x="12859" y="821"/>
                        <a:pt x="21600" y="10222"/>
                        <a:pt x="21600" y="21543"/>
                      </a:cubicBezTo>
                      <a:lnTo>
                        <a:pt x="0" y="21543"/>
                      </a:lnTo>
                      <a:close/>
                    </a:path>
                  </a:pathLst>
                </a:custGeom>
                <a:solidFill>
                  <a:srgbClr val="6600CC"/>
                </a:solidFill>
                <a:ln w="9525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6" name="Arc 7"/>
                <p:cNvSpPr>
                  <a:spLocks/>
                </p:cNvSpPr>
                <p:nvPr/>
              </p:nvSpPr>
              <p:spPr bwMode="auto">
                <a:xfrm rot="8207367">
                  <a:off x="5220" y="6480"/>
                  <a:ext cx="1440" cy="144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solidFill>
                  <a:srgbClr val="6600CC"/>
                </a:solidFill>
                <a:ln w="9525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69" name="Group 8"/>
              <p:cNvGrpSpPr>
                <a:grpSpLocks/>
              </p:cNvGrpSpPr>
              <p:nvPr/>
            </p:nvGrpSpPr>
            <p:grpSpPr bwMode="auto">
              <a:xfrm>
                <a:off x="-773" y="6301"/>
                <a:ext cx="3416" cy="1524"/>
                <a:chOff x="3244" y="6396"/>
                <a:chExt cx="3416" cy="1524"/>
              </a:xfrm>
            </p:grpSpPr>
            <p:sp>
              <p:nvSpPr>
                <p:cNvPr id="73" name="Arc 9"/>
                <p:cNvSpPr>
                  <a:spLocks/>
                </p:cNvSpPr>
                <p:nvPr/>
              </p:nvSpPr>
              <p:spPr bwMode="auto">
                <a:xfrm rot="8042653">
                  <a:off x="3242" y="6398"/>
                  <a:ext cx="1440" cy="1436"/>
                </a:xfrm>
                <a:custGeom>
                  <a:avLst/>
                  <a:gdLst>
                    <a:gd name="T0" fmla="*/ 0 w 21600"/>
                    <a:gd name="T1" fmla="*/ 0 h 21543"/>
                    <a:gd name="T2" fmla="*/ 0 w 21600"/>
                    <a:gd name="T3" fmla="*/ 0 h 21543"/>
                    <a:gd name="T4" fmla="*/ 0 w 21600"/>
                    <a:gd name="T5" fmla="*/ 0 h 21543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543"/>
                    <a:gd name="T11" fmla="*/ 21600 w 21600"/>
                    <a:gd name="T12" fmla="*/ 21543 h 21543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543" fill="none" extrusionOk="0">
                      <a:moveTo>
                        <a:pt x="1568" y="-1"/>
                      </a:moveTo>
                      <a:cubicBezTo>
                        <a:pt x="12859" y="821"/>
                        <a:pt x="21600" y="10222"/>
                        <a:pt x="21600" y="21543"/>
                      </a:cubicBezTo>
                    </a:path>
                    <a:path w="21600" h="21543" stroke="0" extrusionOk="0">
                      <a:moveTo>
                        <a:pt x="1568" y="-1"/>
                      </a:moveTo>
                      <a:cubicBezTo>
                        <a:pt x="12859" y="821"/>
                        <a:pt x="21600" y="10222"/>
                        <a:pt x="21600" y="21543"/>
                      </a:cubicBezTo>
                      <a:lnTo>
                        <a:pt x="0" y="21543"/>
                      </a:lnTo>
                      <a:close/>
                    </a:path>
                  </a:pathLst>
                </a:custGeom>
                <a:solidFill>
                  <a:srgbClr val="6600CC"/>
                </a:solidFill>
                <a:ln w="9525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4" name="Arc 10"/>
                <p:cNvSpPr>
                  <a:spLocks/>
                </p:cNvSpPr>
                <p:nvPr/>
              </p:nvSpPr>
              <p:spPr bwMode="auto">
                <a:xfrm rot="8207367">
                  <a:off x="5220" y="6480"/>
                  <a:ext cx="1440" cy="144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solidFill>
                  <a:srgbClr val="6600CC"/>
                </a:solidFill>
                <a:ln w="9525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70" name="Group 11"/>
              <p:cNvGrpSpPr>
                <a:grpSpLocks/>
              </p:cNvGrpSpPr>
              <p:nvPr/>
            </p:nvGrpSpPr>
            <p:grpSpPr bwMode="auto">
              <a:xfrm>
                <a:off x="7248" y="6480"/>
                <a:ext cx="3416" cy="1524"/>
                <a:chOff x="3244" y="6396"/>
                <a:chExt cx="3416" cy="1524"/>
              </a:xfrm>
            </p:grpSpPr>
            <p:sp>
              <p:nvSpPr>
                <p:cNvPr id="71" name="Arc 12"/>
                <p:cNvSpPr>
                  <a:spLocks/>
                </p:cNvSpPr>
                <p:nvPr/>
              </p:nvSpPr>
              <p:spPr bwMode="auto">
                <a:xfrm rot="8042653">
                  <a:off x="3242" y="6398"/>
                  <a:ext cx="1440" cy="1436"/>
                </a:xfrm>
                <a:custGeom>
                  <a:avLst/>
                  <a:gdLst>
                    <a:gd name="T0" fmla="*/ 0 w 21600"/>
                    <a:gd name="T1" fmla="*/ 0 h 21543"/>
                    <a:gd name="T2" fmla="*/ 0 w 21600"/>
                    <a:gd name="T3" fmla="*/ 0 h 21543"/>
                    <a:gd name="T4" fmla="*/ 0 w 21600"/>
                    <a:gd name="T5" fmla="*/ 0 h 21543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543"/>
                    <a:gd name="T11" fmla="*/ 21600 w 21600"/>
                    <a:gd name="T12" fmla="*/ 21543 h 21543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543" fill="none" extrusionOk="0">
                      <a:moveTo>
                        <a:pt x="1568" y="-1"/>
                      </a:moveTo>
                      <a:cubicBezTo>
                        <a:pt x="12859" y="821"/>
                        <a:pt x="21600" y="10222"/>
                        <a:pt x="21600" y="21543"/>
                      </a:cubicBezTo>
                    </a:path>
                    <a:path w="21600" h="21543" stroke="0" extrusionOk="0">
                      <a:moveTo>
                        <a:pt x="1568" y="-1"/>
                      </a:moveTo>
                      <a:cubicBezTo>
                        <a:pt x="12859" y="821"/>
                        <a:pt x="21600" y="10222"/>
                        <a:pt x="21600" y="21543"/>
                      </a:cubicBezTo>
                      <a:lnTo>
                        <a:pt x="0" y="21543"/>
                      </a:lnTo>
                      <a:close/>
                    </a:path>
                  </a:pathLst>
                </a:custGeom>
                <a:solidFill>
                  <a:srgbClr val="6600CC"/>
                </a:solidFill>
                <a:ln w="9525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2" name="Arc 13"/>
                <p:cNvSpPr>
                  <a:spLocks/>
                </p:cNvSpPr>
                <p:nvPr/>
              </p:nvSpPr>
              <p:spPr bwMode="auto">
                <a:xfrm rot="8207367">
                  <a:off x="5220" y="6480"/>
                  <a:ext cx="1440" cy="144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solidFill>
                  <a:srgbClr val="6600CC"/>
                </a:solidFill>
                <a:ln w="9525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grpSp>
          <p:nvGrpSpPr>
            <p:cNvPr id="50" name="Group 14"/>
            <p:cNvGrpSpPr>
              <a:grpSpLocks/>
            </p:cNvGrpSpPr>
            <p:nvPr/>
          </p:nvGrpSpPr>
          <p:grpSpPr bwMode="auto">
            <a:xfrm rot="21498411">
              <a:off x="4121421" y="2766863"/>
              <a:ext cx="649899" cy="295276"/>
              <a:chOff x="3244" y="6396"/>
              <a:chExt cx="3416" cy="1524"/>
            </a:xfrm>
          </p:grpSpPr>
          <p:sp>
            <p:nvSpPr>
              <p:cNvPr id="66" name="Arc 15"/>
              <p:cNvSpPr>
                <a:spLocks/>
              </p:cNvSpPr>
              <p:nvPr/>
            </p:nvSpPr>
            <p:spPr bwMode="auto">
              <a:xfrm rot="8042653">
                <a:off x="3242" y="6398"/>
                <a:ext cx="1440" cy="1436"/>
              </a:xfrm>
              <a:custGeom>
                <a:avLst/>
                <a:gdLst>
                  <a:gd name="T0" fmla="*/ 0 w 21600"/>
                  <a:gd name="T1" fmla="*/ 0 h 21543"/>
                  <a:gd name="T2" fmla="*/ 0 w 21600"/>
                  <a:gd name="T3" fmla="*/ 0 h 21543"/>
                  <a:gd name="T4" fmla="*/ 0 w 21600"/>
                  <a:gd name="T5" fmla="*/ 0 h 21543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543"/>
                  <a:gd name="T11" fmla="*/ 21600 w 21600"/>
                  <a:gd name="T12" fmla="*/ 21543 h 21543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543" fill="none" extrusionOk="0">
                    <a:moveTo>
                      <a:pt x="1568" y="-1"/>
                    </a:moveTo>
                    <a:cubicBezTo>
                      <a:pt x="12859" y="821"/>
                      <a:pt x="21600" y="10222"/>
                      <a:pt x="21600" y="21543"/>
                    </a:cubicBezTo>
                  </a:path>
                  <a:path w="21600" h="21543" stroke="0" extrusionOk="0">
                    <a:moveTo>
                      <a:pt x="1568" y="-1"/>
                    </a:moveTo>
                    <a:cubicBezTo>
                      <a:pt x="12859" y="821"/>
                      <a:pt x="21600" y="10222"/>
                      <a:pt x="21600" y="21543"/>
                    </a:cubicBezTo>
                    <a:lnTo>
                      <a:pt x="0" y="21543"/>
                    </a:lnTo>
                    <a:close/>
                  </a:path>
                </a:pathLst>
              </a:custGeom>
              <a:solidFill>
                <a:srgbClr val="6600CC"/>
              </a:solidFill>
              <a:ln w="9525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7" name="Arc 16"/>
              <p:cNvSpPr>
                <a:spLocks/>
              </p:cNvSpPr>
              <p:nvPr/>
            </p:nvSpPr>
            <p:spPr bwMode="auto">
              <a:xfrm rot="8207367">
                <a:off x="5220" y="6480"/>
                <a:ext cx="1440" cy="144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6600CC"/>
              </a:solidFill>
              <a:ln w="9525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1" name="Group 17"/>
            <p:cNvGrpSpPr>
              <a:grpSpLocks/>
            </p:cNvGrpSpPr>
            <p:nvPr/>
          </p:nvGrpSpPr>
          <p:grpSpPr bwMode="auto">
            <a:xfrm rot="21498411">
              <a:off x="3355882" y="2751885"/>
              <a:ext cx="649899" cy="297416"/>
              <a:chOff x="3244" y="6396"/>
              <a:chExt cx="3416" cy="1524"/>
            </a:xfrm>
          </p:grpSpPr>
          <p:sp>
            <p:nvSpPr>
              <p:cNvPr id="64" name="Arc 18"/>
              <p:cNvSpPr>
                <a:spLocks/>
              </p:cNvSpPr>
              <p:nvPr/>
            </p:nvSpPr>
            <p:spPr bwMode="auto">
              <a:xfrm rot="8042653">
                <a:off x="3242" y="6398"/>
                <a:ext cx="1440" cy="1436"/>
              </a:xfrm>
              <a:custGeom>
                <a:avLst/>
                <a:gdLst>
                  <a:gd name="T0" fmla="*/ 0 w 21600"/>
                  <a:gd name="T1" fmla="*/ 0 h 21543"/>
                  <a:gd name="T2" fmla="*/ 0 w 21600"/>
                  <a:gd name="T3" fmla="*/ 0 h 21543"/>
                  <a:gd name="T4" fmla="*/ 0 w 21600"/>
                  <a:gd name="T5" fmla="*/ 0 h 21543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543"/>
                  <a:gd name="T11" fmla="*/ 21600 w 21600"/>
                  <a:gd name="T12" fmla="*/ 21543 h 21543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543" fill="none" extrusionOk="0">
                    <a:moveTo>
                      <a:pt x="1568" y="-1"/>
                    </a:moveTo>
                    <a:cubicBezTo>
                      <a:pt x="12859" y="821"/>
                      <a:pt x="21600" y="10222"/>
                      <a:pt x="21600" y="21543"/>
                    </a:cubicBezTo>
                  </a:path>
                  <a:path w="21600" h="21543" stroke="0" extrusionOk="0">
                    <a:moveTo>
                      <a:pt x="1568" y="-1"/>
                    </a:moveTo>
                    <a:cubicBezTo>
                      <a:pt x="12859" y="821"/>
                      <a:pt x="21600" y="10222"/>
                      <a:pt x="21600" y="21543"/>
                    </a:cubicBezTo>
                    <a:lnTo>
                      <a:pt x="0" y="21543"/>
                    </a:lnTo>
                    <a:close/>
                  </a:path>
                </a:pathLst>
              </a:custGeom>
              <a:solidFill>
                <a:srgbClr val="6600CC"/>
              </a:solidFill>
              <a:ln w="9525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" name="Arc 19"/>
              <p:cNvSpPr>
                <a:spLocks/>
              </p:cNvSpPr>
              <p:nvPr/>
            </p:nvSpPr>
            <p:spPr bwMode="auto">
              <a:xfrm rot="8207367">
                <a:off x="5220" y="6480"/>
                <a:ext cx="1440" cy="144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6600CC"/>
              </a:solidFill>
              <a:ln w="9525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2" name="Group 20"/>
            <p:cNvGrpSpPr>
              <a:grpSpLocks/>
            </p:cNvGrpSpPr>
            <p:nvPr/>
          </p:nvGrpSpPr>
          <p:grpSpPr bwMode="auto">
            <a:xfrm rot="21498411">
              <a:off x="4882334" y="2771142"/>
              <a:ext cx="649899" cy="297416"/>
              <a:chOff x="3244" y="6396"/>
              <a:chExt cx="3416" cy="1524"/>
            </a:xfrm>
          </p:grpSpPr>
          <p:sp>
            <p:nvSpPr>
              <p:cNvPr id="62" name="Arc 21"/>
              <p:cNvSpPr>
                <a:spLocks/>
              </p:cNvSpPr>
              <p:nvPr/>
            </p:nvSpPr>
            <p:spPr bwMode="auto">
              <a:xfrm rot="8042653">
                <a:off x="3242" y="6398"/>
                <a:ext cx="1440" cy="1436"/>
              </a:xfrm>
              <a:custGeom>
                <a:avLst/>
                <a:gdLst>
                  <a:gd name="T0" fmla="*/ 0 w 21600"/>
                  <a:gd name="T1" fmla="*/ 0 h 21543"/>
                  <a:gd name="T2" fmla="*/ 0 w 21600"/>
                  <a:gd name="T3" fmla="*/ 0 h 21543"/>
                  <a:gd name="T4" fmla="*/ 0 w 21600"/>
                  <a:gd name="T5" fmla="*/ 0 h 21543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543"/>
                  <a:gd name="T11" fmla="*/ 21600 w 21600"/>
                  <a:gd name="T12" fmla="*/ 21543 h 21543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543" fill="none" extrusionOk="0">
                    <a:moveTo>
                      <a:pt x="1568" y="-1"/>
                    </a:moveTo>
                    <a:cubicBezTo>
                      <a:pt x="12859" y="821"/>
                      <a:pt x="21600" y="10222"/>
                      <a:pt x="21600" y="21543"/>
                    </a:cubicBezTo>
                  </a:path>
                  <a:path w="21600" h="21543" stroke="0" extrusionOk="0">
                    <a:moveTo>
                      <a:pt x="1568" y="-1"/>
                    </a:moveTo>
                    <a:cubicBezTo>
                      <a:pt x="12859" y="821"/>
                      <a:pt x="21600" y="10222"/>
                      <a:pt x="21600" y="21543"/>
                    </a:cubicBezTo>
                    <a:lnTo>
                      <a:pt x="0" y="21543"/>
                    </a:lnTo>
                    <a:close/>
                  </a:path>
                </a:pathLst>
              </a:custGeom>
              <a:solidFill>
                <a:srgbClr val="6600CC"/>
              </a:solidFill>
              <a:ln w="9525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3" name="Arc 22"/>
              <p:cNvSpPr>
                <a:spLocks/>
              </p:cNvSpPr>
              <p:nvPr/>
            </p:nvSpPr>
            <p:spPr bwMode="auto">
              <a:xfrm rot="8207367">
                <a:off x="5220" y="6480"/>
                <a:ext cx="1440" cy="144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6600CC"/>
              </a:solidFill>
              <a:ln w="9525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53" name="AutoShape 33"/>
            <p:cNvSpPr>
              <a:spLocks noChangeArrowheads="1"/>
            </p:cNvSpPr>
            <p:nvPr/>
          </p:nvSpPr>
          <p:spPr bwMode="auto">
            <a:xfrm rot="6851575">
              <a:off x="2757636" y="2125309"/>
              <a:ext cx="1219620" cy="790980"/>
            </a:xfrm>
            <a:prstGeom prst="leftArrow">
              <a:avLst>
                <a:gd name="adj1" fmla="val 50000"/>
                <a:gd name="adj2" fmla="val 41667"/>
              </a:avLst>
            </a:prstGeom>
            <a:solidFill>
              <a:srgbClr val="FFFFFF"/>
            </a:solidFill>
            <a:ln w="9525">
              <a:miter lim="800000"/>
              <a:headEnd/>
              <a:tailEnd/>
            </a:ln>
            <a:scene3d>
              <a:camera prst="legacyObliqueTopRight">
                <a:rot lat="16199977" lon="21299978" rev="0"/>
              </a:camera>
              <a:lightRig rig="legacyFlat3" dir="b"/>
            </a:scene3d>
            <a:sp3d extrusionH="36500" prstMaterial="legacyMatte">
              <a:bevelT w="13500" h="13500" prst="angle"/>
              <a:bevelB w="13500" h="13500" prst="angle"/>
              <a:extrusionClr>
                <a:srgbClr val="FFFFFF"/>
              </a:extrusionClr>
            </a:sp3d>
          </p:spPr>
          <p:txBody>
            <a:bodyPr>
              <a:flatTx/>
            </a:bodyPr>
            <a:lstStyle/>
            <a:p>
              <a:endParaRPr lang="en-US"/>
            </a:p>
          </p:txBody>
        </p:sp>
        <p:grpSp>
          <p:nvGrpSpPr>
            <p:cNvPr id="54" name="Group 51"/>
            <p:cNvGrpSpPr/>
            <p:nvPr/>
          </p:nvGrpSpPr>
          <p:grpSpPr>
            <a:xfrm>
              <a:off x="870993" y="1676949"/>
              <a:ext cx="1105983" cy="1200295"/>
              <a:chOff x="1256588" y="1368473"/>
              <a:chExt cx="1105983" cy="1200295"/>
            </a:xfrm>
          </p:grpSpPr>
          <p:cxnSp>
            <p:nvCxnSpPr>
              <p:cNvPr id="56" name="Straight Arrow Connector 55"/>
              <p:cNvCxnSpPr/>
              <p:nvPr/>
            </p:nvCxnSpPr>
            <p:spPr bwMode="auto">
              <a:xfrm>
                <a:off x="1426490" y="2505983"/>
                <a:ext cx="638629" cy="0"/>
              </a:xfrm>
              <a:prstGeom prst="straightConnector1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arrow"/>
              </a:ln>
              <a:effectLst/>
            </p:spPr>
          </p:cxnSp>
          <p:cxnSp>
            <p:nvCxnSpPr>
              <p:cNvPr id="57" name="Straight Arrow Connector 56"/>
              <p:cNvCxnSpPr/>
              <p:nvPr/>
            </p:nvCxnSpPr>
            <p:spPr bwMode="auto">
              <a:xfrm rot="16200000">
                <a:off x="1110343" y="2198914"/>
                <a:ext cx="638629" cy="0"/>
              </a:xfrm>
              <a:prstGeom prst="straightConnector1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arrow"/>
              </a:ln>
              <a:effectLst/>
            </p:spPr>
          </p:cxnSp>
          <p:cxnSp>
            <p:nvCxnSpPr>
              <p:cNvPr id="58" name="Straight Arrow Connector 57"/>
              <p:cNvCxnSpPr/>
              <p:nvPr/>
            </p:nvCxnSpPr>
            <p:spPr bwMode="auto">
              <a:xfrm flipV="1">
                <a:off x="1419005" y="2141057"/>
                <a:ext cx="645886" cy="352906"/>
              </a:xfrm>
              <a:prstGeom prst="straightConnector1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arrow"/>
              </a:ln>
              <a:effectLst/>
            </p:spPr>
          </p:cxnSp>
          <p:sp>
            <p:nvSpPr>
              <p:cNvPr id="59" name="TextBox 58"/>
              <p:cNvSpPr txBox="1"/>
              <p:nvPr/>
            </p:nvSpPr>
            <p:spPr>
              <a:xfrm>
                <a:off x="1256588" y="1368473"/>
                <a:ext cx="33855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z</a:t>
                </a:r>
              </a:p>
            </p:txBody>
          </p:sp>
          <p:sp>
            <p:nvSpPr>
              <p:cNvPr id="60" name="TextBox 59"/>
              <p:cNvSpPr txBox="1"/>
              <p:nvPr/>
            </p:nvSpPr>
            <p:spPr>
              <a:xfrm>
                <a:off x="2013824" y="2107105"/>
                <a:ext cx="338555" cy="461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x</a:t>
                </a:r>
              </a:p>
            </p:txBody>
          </p:sp>
          <p:sp>
            <p:nvSpPr>
              <p:cNvPr id="61" name="TextBox 60"/>
              <p:cNvSpPr txBox="1"/>
              <p:nvPr/>
            </p:nvSpPr>
            <p:spPr>
              <a:xfrm>
                <a:off x="2024016" y="1639274"/>
                <a:ext cx="33855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y</a:t>
                </a:r>
              </a:p>
            </p:txBody>
          </p:sp>
        </p:grpSp>
        <p:cxnSp>
          <p:nvCxnSpPr>
            <p:cNvPr id="55" name="Straight Connector 54"/>
            <p:cNvCxnSpPr/>
            <p:nvPr/>
          </p:nvCxnSpPr>
          <p:spPr bwMode="auto">
            <a:xfrm flipV="1">
              <a:off x="1027289" y="6197600"/>
              <a:ext cx="4572000" cy="22578"/>
            </a:xfrm>
            <a:prstGeom prst="line">
              <a:avLst/>
            </a:prstGeom>
            <a:solidFill>
              <a:schemeClr val="accent1"/>
            </a:solidFill>
            <a:ln w="76200" cap="flat" cmpd="sng" algn="ctr">
              <a:solidFill>
                <a:srgbClr val="9966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cxnSp>
        <p:nvCxnSpPr>
          <p:cNvPr id="78" name="Straight Arrow Connector 77"/>
          <p:cNvCxnSpPr/>
          <p:nvPr/>
        </p:nvCxnSpPr>
        <p:spPr bwMode="auto">
          <a:xfrm>
            <a:off x="7586133" y="1343378"/>
            <a:ext cx="0" cy="240453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00000"/>
            </a:solidFill>
            <a:prstDash val="solid"/>
            <a:round/>
            <a:headEnd type="arrow" w="med" len="med"/>
            <a:tailEnd type="arrow" w="med" len="med"/>
          </a:ln>
          <a:effectLst/>
        </p:spPr>
      </p:cxnSp>
      <p:sp>
        <p:nvSpPr>
          <p:cNvPr id="79" name="TextBox 78"/>
          <p:cNvSpPr txBox="1"/>
          <p:nvPr/>
        </p:nvSpPr>
        <p:spPr>
          <a:xfrm>
            <a:off x="7579428" y="2235200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7140" y="405476"/>
            <a:ext cx="5874657" cy="1143000"/>
          </a:xfrm>
        </p:spPr>
        <p:txBody>
          <a:bodyPr/>
          <a:lstStyle/>
          <a:p>
            <a:r>
              <a:rPr lang="en-US" sz="2800" dirty="0">
                <a:solidFill>
                  <a:srgbClr val="FFFFCC"/>
                </a:solidFill>
              </a:rPr>
              <a:t>Ekman 1905 – rotation,  steady,1-D ocean with no lateral variations</a:t>
            </a:r>
            <a:br>
              <a:rPr lang="en-US" sz="2800" dirty="0">
                <a:solidFill>
                  <a:srgbClr val="FFFFCC"/>
                </a:solidFill>
              </a:rPr>
            </a:br>
            <a:r>
              <a:rPr lang="en-US" sz="2800" dirty="0">
                <a:solidFill>
                  <a:srgbClr val="FFFFCC"/>
                </a:solidFill>
              </a:rPr>
              <a:t>(classic paper in oceanography)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63767533"/>
              </p:ext>
            </p:extLst>
          </p:nvPr>
        </p:nvGraphicFramePr>
        <p:xfrm>
          <a:off x="752475" y="1930400"/>
          <a:ext cx="7439025" cy="4529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843" name="Equation" r:id="rId3" imgW="3441700" imgH="2095500" progId="Equation.DSMT4">
                  <p:embed/>
                </p:oleObj>
              </mc:Choice>
              <mc:Fallback>
                <p:oleObj name="Equation" r:id="rId3" imgW="3441700" imgH="2095500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2475" y="1930400"/>
                        <a:ext cx="7439025" cy="452913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635296" y="348342"/>
            <a:ext cx="1565275" cy="190023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 bwMode="auto">
          <a:xfrm>
            <a:off x="3962400" y="2133600"/>
            <a:ext cx="451555" cy="60960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Helvetica" pitchFamily="3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72799408"/>
              </p:ext>
            </p:extLst>
          </p:nvPr>
        </p:nvGraphicFramePr>
        <p:xfrm>
          <a:off x="657225" y="720725"/>
          <a:ext cx="8012113" cy="5353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739" name="Equation" r:id="rId3" imgW="3175000" imgH="2120900" progId="Equation.DSMT4">
                  <p:embed/>
                </p:oleObj>
              </mc:Choice>
              <mc:Fallback>
                <p:oleObj name="Equation" r:id="rId3" imgW="3175000" imgH="2120900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7225" y="720725"/>
                        <a:ext cx="8012113" cy="535305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56739430"/>
              </p:ext>
            </p:extLst>
          </p:nvPr>
        </p:nvGraphicFramePr>
        <p:xfrm>
          <a:off x="815975" y="581025"/>
          <a:ext cx="7586663" cy="5795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9676" name="Equation" r:id="rId4" imgW="3390900" imgH="2590800" progId="Equation.DSMT4">
                  <p:embed/>
                </p:oleObj>
              </mc:Choice>
              <mc:Fallback>
                <p:oleObj name="Equation" r:id="rId4" imgW="3390900" imgH="2590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5975" y="581025"/>
                        <a:ext cx="7586663" cy="5795963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71899122"/>
      </p:ext>
    </p:extLst>
  </p:cSld>
  <p:clrMapOvr>
    <a:masterClrMapping/>
  </p:clrMapOvr>
</p:sld>
</file>

<file path=ppt/theme/theme1.xml><?xml version="1.0" encoding="utf-8"?>
<a:theme xmlns:a="http://schemas.openxmlformats.org/drawingml/2006/main" name="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Blank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Helvetic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Helvetica" pitchFamily="34" charset="0"/>
          </a:defRPr>
        </a:defPPr>
      </a:lstStyle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11102</TotalTime>
  <Words>923</Words>
  <Application>Microsoft Macintosh PowerPoint</Application>
  <PresentationFormat>On-screen Show (4:3)</PresentationFormat>
  <Paragraphs>286</Paragraphs>
  <Slides>52</Slides>
  <Notes>11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52</vt:i4>
      </vt:variant>
    </vt:vector>
  </HeadingPairs>
  <TitlesOfParts>
    <vt:vector size="61" baseType="lpstr">
      <vt:lpstr>Arial</vt:lpstr>
      <vt:lpstr>Helvetica</vt:lpstr>
      <vt:lpstr>NewTimes-Roman</vt:lpstr>
      <vt:lpstr>Symbol</vt:lpstr>
      <vt:lpstr>Times</vt:lpstr>
      <vt:lpstr>Trebuchet MS</vt:lpstr>
      <vt:lpstr>Blank</vt:lpstr>
      <vt:lpstr>Equation</vt:lpstr>
      <vt:lpstr>Equation.DSMT4</vt:lpstr>
      <vt:lpstr>Wind-driven shelf circulation 2019 Estuarine and Coastal Fluid Dynamics  Summer School at Friday Harbor</vt:lpstr>
      <vt:lpstr> General Question: What processes drive exchange across continental shelf? Classic example for wind forcing is  coastal upwelling  </vt:lpstr>
      <vt:lpstr> Motivation: Coastal upwelling  drives biological productivity by bringing up cold nutrient rich water to the surface </vt:lpstr>
      <vt:lpstr> What are dynamics that lead to wind-driven coastal upwelling?  </vt:lpstr>
      <vt:lpstr>equations of motion – rotating earth</vt:lpstr>
      <vt:lpstr>Start by considering a steady,1-D ocean  with no lateral variations </vt:lpstr>
      <vt:lpstr>Ekman 1905 – rotation,  steady,1-D ocean with no lateral variations (classic paper in oceanography)</vt:lpstr>
      <vt:lpstr>PowerPoint Presentation</vt:lpstr>
      <vt:lpstr>PowerPoint Presentation</vt:lpstr>
      <vt:lpstr>So what does the flow look like in deep water? Ekman  spiral </vt:lpstr>
      <vt:lpstr>PowerPoint Presentation</vt:lpstr>
      <vt:lpstr>Earth’s rotation has profound effect on boundary layer response</vt:lpstr>
      <vt:lpstr>Earth’s rotation has profound effect on boundary layer response</vt:lpstr>
      <vt:lpstr>Constant eddy viscosity is not realistic.  What should the eddy-viscosity profile look like?  How will this change the response?</vt:lpstr>
      <vt:lpstr>Deep water Ekman more realistic eddy viscosity profiles</vt:lpstr>
      <vt:lpstr>PowerPoint Presentation</vt:lpstr>
      <vt:lpstr>PowerPoint Presentation</vt:lpstr>
      <vt:lpstr>Physical interpretation? (What are processes?)</vt:lpstr>
      <vt:lpstr>Physical interpretation</vt:lpstr>
      <vt:lpstr>Now consider steady, two-dimensional continental shelf </vt:lpstr>
      <vt:lpstr>Steady, unstratified, linear, 2D (no alongshore variations) equations of motion  (Ekman 1905   also did this problem)</vt:lpstr>
      <vt:lpstr>Continuity – coastal boundary condition</vt:lpstr>
      <vt:lpstr>Momentum balances</vt:lpstr>
      <vt:lpstr>Momentum balances – let’s look at vertically integrated balances first</vt:lpstr>
      <vt:lpstr>PowerPoint Presentation</vt:lpstr>
      <vt:lpstr>Similar to 1D  - deep water  cross-shelf transport in  surface and bottom Ekman layers   -shallow water no cross-shelf transport so  coastal boundary condition satisfied</vt:lpstr>
      <vt:lpstr>Summary unstratified flow</vt:lpstr>
      <vt:lpstr>Steady-state –  how did we get there?</vt:lpstr>
      <vt:lpstr>Again response is qualitatively similar for more realistic eddy-viscosity – though notice alongshelf flow.</vt:lpstr>
      <vt:lpstr>Cross-shelf transport vs water depth</vt:lpstr>
      <vt:lpstr>What happens when shelf water is stratified (density increases with depth)? </vt:lpstr>
      <vt:lpstr>downwelling response (Austin and Lentz JPO 2002)</vt:lpstr>
      <vt:lpstr>Upwelling response (Austin and Lentz JPO 2002)</vt:lpstr>
      <vt:lpstr>Two-dimensional stratified response</vt:lpstr>
      <vt:lpstr>PowerPoint Presentation</vt:lpstr>
      <vt:lpstr>“To Gisborne, science started and ended in observation, and theory should always be endangered by it.”</vt:lpstr>
      <vt:lpstr> Measurements to test theory </vt:lpstr>
      <vt:lpstr>PowerPoint Presentation</vt:lpstr>
      <vt:lpstr> Estimating cross-shelf transport Uobs  and Ekman transport UE </vt:lpstr>
      <vt:lpstr>Comparison of observed and predicted cross-shelf transport </vt:lpstr>
      <vt:lpstr>Along-shelf wind-driven cross-shelf transport linear regression Uobs = a UE +b</vt:lpstr>
      <vt:lpstr>Stratified asymmetry?  Qualitative evidence but quantitative observational evidence lacking</vt:lpstr>
      <vt:lpstr>Summary</vt:lpstr>
      <vt:lpstr> Cross-shelf wind forcing </vt:lpstr>
      <vt:lpstr>What about shallow water  where Coriolis terms are small? Wind-driven setup</vt:lpstr>
      <vt:lpstr>What about shallow water where Coriolis terms are small? wind-driven setup</vt:lpstr>
      <vt:lpstr> Cross-shelf circulation driven by cross-shelf (red) and along-shelf (blue) winds  Ekman 1905 </vt:lpstr>
      <vt:lpstr> cross-shelf  transport </vt:lpstr>
      <vt:lpstr>Summary – cross-shelf wind forcing</vt:lpstr>
      <vt:lpstr>Comparison to observations – current profiles</vt:lpstr>
      <vt:lpstr>Cross-shelf wind-driven cross-shelf transport linear regression</vt:lpstr>
      <vt:lpstr>Summary</vt:lpstr>
    </vt:vector>
  </TitlesOfParts>
  <Manager/>
  <Company>WHOI Graphics</Company>
  <LinksUpToDate>false</LinksUpToDate>
  <SharedDoc>false</SharedDoc>
  <HyperlinkBase/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Jack Cook</dc:creator>
  <cp:keywords/>
  <dc:description/>
  <cp:lastModifiedBy>Microsoft Office User</cp:lastModifiedBy>
  <cp:revision>626</cp:revision>
  <dcterms:created xsi:type="dcterms:W3CDTF">2001-01-30T21:43:28Z</dcterms:created>
  <dcterms:modified xsi:type="dcterms:W3CDTF">2019-07-31T22:49:49Z</dcterms:modified>
  <cp:category/>
</cp:coreProperties>
</file>